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36107D-27A5-4098-BD67-C7D9F166DE8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D87A19EA-ADFE-4904-868C-819C29A061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9EAC87EC-B1E0-4B0F-B614-F42323BAD03D}"/>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5" name="Marcador de pie de página 4">
            <a:extLst>
              <a:ext uri="{FF2B5EF4-FFF2-40B4-BE49-F238E27FC236}">
                <a16:creationId xmlns:a16="http://schemas.microsoft.com/office/drawing/2014/main" id="{10B76AE0-85A2-4782-A66D-45DA83143609}"/>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64918951-3F5D-44FA-8FAB-FE4821BE8BEF}"/>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141811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6DD289-1B26-4F2A-B7A4-5FC2E6DE567D}"/>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E5B54F3C-538A-4AB5-8C16-486899ECD9D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AB51C0AB-8C66-4FB7-8AF2-7CB238AC91AE}"/>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5" name="Marcador de pie de página 4">
            <a:extLst>
              <a:ext uri="{FF2B5EF4-FFF2-40B4-BE49-F238E27FC236}">
                <a16:creationId xmlns:a16="http://schemas.microsoft.com/office/drawing/2014/main" id="{567142E6-FB0A-4EC9-8278-8F58D48B7351}"/>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9D06D698-0AF3-4EEE-B2E7-914BAEE32DD3}"/>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761141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B11AECF-970C-4700-97FB-4A7DE899CDF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4B7EF416-3B34-4290-AFC7-89D5BA9A167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4965A49F-A3FE-4F20-BC27-500749FEA4F7}"/>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5" name="Marcador de pie de página 4">
            <a:extLst>
              <a:ext uri="{FF2B5EF4-FFF2-40B4-BE49-F238E27FC236}">
                <a16:creationId xmlns:a16="http://schemas.microsoft.com/office/drawing/2014/main" id="{71A74B3B-8827-4962-84B4-84F0EBC41151}"/>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A64C1C43-AA56-4FC4-842E-2015CB491CFE}"/>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169822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A82C9E-EE5A-47CD-B21D-A7DEA964588B}"/>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ED4FA9CD-4FE1-413F-B363-41EC7F5E92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6981C860-D71A-454F-B352-D87884D70728}"/>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5" name="Marcador de pie de página 4">
            <a:extLst>
              <a:ext uri="{FF2B5EF4-FFF2-40B4-BE49-F238E27FC236}">
                <a16:creationId xmlns:a16="http://schemas.microsoft.com/office/drawing/2014/main" id="{F8DC5A3D-373E-4054-9964-0A677027551F}"/>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426D9B13-2D80-4EDE-B565-CAF596B80EA4}"/>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1456401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FC6C73-5C34-4BBF-9674-909DE71B77A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C068CCAA-DFAE-4A38-8801-B0808CFC3B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CC13C11-00D9-4867-9A90-802A6960A9BB}"/>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5" name="Marcador de pie de página 4">
            <a:extLst>
              <a:ext uri="{FF2B5EF4-FFF2-40B4-BE49-F238E27FC236}">
                <a16:creationId xmlns:a16="http://schemas.microsoft.com/office/drawing/2014/main" id="{576CCBF5-959D-4A2B-B486-99096466EE1D}"/>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D3C49DA0-D35A-42D6-B900-386C06F73287}"/>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221042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BF1AB1-2A89-420D-917A-FD5885CE2BBF}"/>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0AA8AA01-BEA4-43F2-8F96-CAA16B0B96A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A298ECB8-3280-4817-891A-4CF5C2F2D3F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BA307C65-E752-4898-BD6E-783346D62C37}"/>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6" name="Marcador de pie de página 5">
            <a:extLst>
              <a:ext uri="{FF2B5EF4-FFF2-40B4-BE49-F238E27FC236}">
                <a16:creationId xmlns:a16="http://schemas.microsoft.com/office/drawing/2014/main" id="{DC488734-D493-48CA-90E5-91C72105F576}"/>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7D6F251B-F895-4795-931C-9E87F6E9853D}"/>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1158403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421031-00EC-4AB7-8BBB-7E478D424E4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8890E5C8-522F-488B-ACEA-02002B0400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0464B1D-D76C-4570-BA3A-5ECC4820C27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803F94EB-2B80-4597-808B-2D973CD55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30021BC-A474-47A7-9DB1-F72EAAF0CF6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7D84C2B9-3B13-40B2-BB48-A3E454244E83}"/>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8" name="Marcador de pie de página 7">
            <a:extLst>
              <a:ext uri="{FF2B5EF4-FFF2-40B4-BE49-F238E27FC236}">
                <a16:creationId xmlns:a16="http://schemas.microsoft.com/office/drawing/2014/main" id="{76C017D9-B65E-45CB-BEB3-09B93766EF4F}"/>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B7D8AF5D-3A73-4B0C-8E55-66D5FAC52741}"/>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256487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6D7B1F-50C0-4D5C-9030-4BA6BDC5093E}"/>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D24E111A-D478-41C0-B5FD-5782F6A22D86}"/>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4" name="Marcador de pie de página 3">
            <a:extLst>
              <a:ext uri="{FF2B5EF4-FFF2-40B4-BE49-F238E27FC236}">
                <a16:creationId xmlns:a16="http://schemas.microsoft.com/office/drawing/2014/main" id="{81872A0D-A2F8-4886-AF09-92BFA253324E}"/>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0D92BD39-967A-4ADE-9422-FBBD1AA5F2FB}"/>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1134932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6BA28E4-7A8E-4815-8464-7CEF196CBCC2}"/>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3" name="Marcador de pie de página 2">
            <a:extLst>
              <a:ext uri="{FF2B5EF4-FFF2-40B4-BE49-F238E27FC236}">
                <a16:creationId xmlns:a16="http://schemas.microsoft.com/office/drawing/2014/main" id="{32B54553-67CE-4001-9F8C-FC7A87F764CA}"/>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F4939B72-B7F3-4BC1-96F2-7AF24F456706}"/>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1216953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FC6C4-29DB-4F07-BFD6-B8EE42688EB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5F14BC08-20F3-4557-A9B1-8C3AC04407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FC835AEF-5966-4187-B4F3-BB6FE49A3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C0636A5-DCB8-44B6-BAB4-D4458D6BE23B}"/>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6" name="Marcador de pie de página 5">
            <a:extLst>
              <a:ext uri="{FF2B5EF4-FFF2-40B4-BE49-F238E27FC236}">
                <a16:creationId xmlns:a16="http://schemas.microsoft.com/office/drawing/2014/main" id="{1D08968E-2BDA-40F2-93A8-1E75FAE1FA05}"/>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A8D91548-52B8-40AA-A838-83FA4D5EBB81}"/>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1357192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EEC48D-1AFF-46A9-B88B-FDC6FDDC184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B388B8D1-423B-4AF8-9C79-DABE0FBEA0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D23959C4-4A8C-4E1B-B5C6-2B36B225DE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DA2D060-798B-4208-832A-DD60B8847A49}"/>
              </a:ext>
            </a:extLst>
          </p:cNvPr>
          <p:cNvSpPr>
            <a:spLocks noGrp="1"/>
          </p:cNvSpPr>
          <p:nvPr>
            <p:ph type="dt" sz="half" idx="10"/>
          </p:nvPr>
        </p:nvSpPr>
        <p:spPr/>
        <p:txBody>
          <a:bodyPr/>
          <a:lstStyle/>
          <a:p>
            <a:fld id="{A49603BB-16F7-4775-8B76-3073C68AAB33}" type="datetimeFigureOut">
              <a:rPr lang="es-UY" smtClean="0"/>
              <a:t>14/8/2024</a:t>
            </a:fld>
            <a:endParaRPr lang="es-UY"/>
          </a:p>
        </p:txBody>
      </p:sp>
      <p:sp>
        <p:nvSpPr>
          <p:cNvPr id="6" name="Marcador de pie de página 5">
            <a:extLst>
              <a:ext uri="{FF2B5EF4-FFF2-40B4-BE49-F238E27FC236}">
                <a16:creationId xmlns:a16="http://schemas.microsoft.com/office/drawing/2014/main" id="{E677720E-D43E-448E-9856-B965C21266C1}"/>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D729FDED-007E-4212-B2E4-2D0B3261D5DC}"/>
              </a:ext>
            </a:extLst>
          </p:cNvPr>
          <p:cNvSpPr>
            <a:spLocks noGrp="1"/>
          </p:cNvSpPr>
          <p:nvPr>
            <p:ph type="sldNum" sz="quarter" idx="12"/>
          </p:nvPr>
        </p:nvSpPr>
        <p:spPr/>
        <p:txBody>
          <a:bodyPr/>
          <a:lstStyle/>
          <a:p>
            <a:fld id="{B2CF2AF5-84FE-4D82-8FDD-50A049239BFA}" type="slidenum">
              <a:rPr lang="es-UY" smtClean="0"/>
              <a:t>‹Nº›</a:t>
            </a:fld>
            <a:endParaRPr lang="es-UY"/>
          </a:p>
        </p:txBody>
      </p:sp>
    </p:spTree>
    <p:extLst>
      <p:ext uri="{BB962C8B-B14F-4D97-AF65-F5344CB8AC3E}">
        <p14:creationId xmlns:p14="http://schemas.microsoft.com/office/powerpoint/2010/main" val="73581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0C05EA1-6E0A-4A2C-8893-005BC48034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FA03E7A2-B130-4F70-A505-8D31FD55BA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08FD9E58-F7C1-46E3-9227-A6960968C5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603BB-16F7-4775-8B76-3073C68AAB33}" type="datetimeFigureOut">
              <a:rPr lang="es-UY" smtClean="0"/>
              <a:t>14/8/2024</a:t>
            </a:fld>
            <a:endParaRPr lang="es-UY"/>
          </a:p>
        </p:txBody>
      </p:sp>
      <p:sp>
        <p:nvSpPr>
          <p:cNvPr id="5" name="Marcador de pie de página 4">
            <a:extLst>
              <a:ext uri="{FF2B5EF4-FFF2-40B4-BE49-F238E27FC236}">
                <a16:creationId xmlns:a16="http://schemas.microsoft.com/office/drawing/2014/main" id="{48F5817C-1222-426B-9608-7F37C391F1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a:extLst>
              <a:ext uri="{FF2B5EF4-FFF2-40B4-BE49-F238E27FC236}">
                <a16:creationId xmlns:a16="http://schemas.microsoft.com/office/drawing/2014/main" id="{D27B84EC-9000-41AD-A0E6-2851FFB5E6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F2AF5-84FE-4D82-8FDD-50A049239BFA}" type="slidenum">
              <a:rPr lang="es-UY" smtClean="0"/>
              <a:t>‹Nº›</a:t>
            </a:fld>
            <a:endParaRPr lang="es-UY"/>
          </a:p>
        </p:txBody>
      </p:sp>
    </p:spTree>
    <p:extLst>
      <p:ext uri="{BB962C8B-B14F-4D97-AF65-F5344CB8AC3E}">
        <p14:creationId xmlns:p14="http://schemas.microsoft.com/office/powerpoint/2010/main" val="2763338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2FACB0-CF39-497E-BF26-2B70B6C4EAD6}"/>
              </a:ext>
            </a:extLst>
          </p:cNvPr>
          <p:cNvSpPr>
            <a:spLocks noGrp="1"/>
          </p:cNvSpPr>
          <p:nvPr>
            <p:ph type="ctrTitle"/>
          </p:nvPr>
        </p:nvSpPr>
        <p:spPr/>
        <p:txBody>
          <a:bodyPr/>
          <a:lstStyle/>
          <a:p>
            <a:r>
              <a:rPr lang="es-UY" dirty="0"/>
              <a:t>II – Conceptos generales</a:t>
            </a:r>
          </a:p>
        </p:txBody>
      </p:sp>
      <p:sp>
        <p:nvSpPr>
          <p:cNvPr id="3" name="Subtítulo 2">
            <a:extLst>
              <a:ext uri="{FF2B5EF4-FFF2-40B4-BE49-F238E27FC236}">
                <a16:creationId xmlns:a16="http://schemas.microsoft.com/office/drawing/2014/main" id="{6B46CB78-83D8-4F05-9F85-E2FCC16374FA}"/>
              </a:ext>
            </a:extLst>
          </p:cNvPr>
          <p:cNvSpPr>
            <a:spLocks noGrp="1"/>
          </p:cNvSpPr>
          <p:nvPr>
            <p:ph type="subTitle" idx="1"/>
          </p:nvPr>
        </p:nvSpPr>
        <p:spPr/>
        <p:txBody>
          <a:bodyPr/>
          <a:lstStyle/>
          <a:p>
            <a:r>
              <a:rPr lang="es-UY" dirty="0"/>
              <a:t>Curso de Derecho de la Seguridad Social</a:t>
            </a:r>
          </a:p>
          <a:p>
            <a:r>
              <a:rPr lang="es-UY" dirty="0"/>
              <a:t>Prof. Adj. Ariel Nicoliello</a:t>
            </a:r>
          </a:p>
          <a:p>
            <a:r>
              <a:rPr lang="es-UY"/>
              <a:t>2024</a:t>
            </a:r>
            <a:endParaRPr lang="es-UY" dirty="0"/>
          </a:p>
          <a:p>
            <a:endParaRPr lang="es-UY" dirty="0"/>
          </a:p>
          <a:p>
            <a:endParaRPr lang="es-UY" dirty="0"/>
          </a:p>
        </p:txBody>
      </p:sp>
    </p:spTree>
    <p:extLst>
      <p:ext uri="{BB962C8B-B14F-4D97-AF65-F5344CB8AC3E}">
        <p14:creationId xmlns:p14="http://schemas.microsoft.com/office/powerpoint/2010/main" val="2406049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00F3C6-9CC3-4FE4-8AC2-74DC432E5E68}"/>
              </a:ext>
            </a:extLst>
          </p:cNvPr>
          <p:cNvSpPr>
            <a:spLocks noGrp="1"/>
          </p:cNvSpPr>
          <p:nvPr>
            <p:ph type="title"/>
          </p:nvPr>
        </p:nvSpPr>
        <p:spPr/>
        <p:txBody>
          <a:bodyPr/>
          <a:lstStyle/>
          <a:p>
            <a:r>
              <a:rPr lang="es-UY" dirty="0"/>
              <a:t>Aplicación de las normas en el espacio</a:t>
            </a:r>
            <a:br>
              <a:rPr lang="es-UY" dirty="0"/>
            </a:br>
            <a:endParaRPr lang="es-UY" dirty="0"/>
          </a:p>
        </p:txBody>
      </p:sp>
      <p:sp>
        <p:nvSpPr>
          <p:cNvPr id="3" name="Marcador de contenido 2">
            <a:extLst>
              <a:ext uri="{FF2B5EF4-FFF2-40B4-BE49-F238E27FC236}">
                <a16:creationId xmlns:a16="http://schemas.microsoft.com/office/drawing/2014/main" id="{6D390350-454D-4E90-8A5D-9B90A7D2CC65}"/>
              </a:ext>
            </a:extLst>
          </p:cNvPr>
          <p:cNvSpPr>
            <a:spLocks noGrp="1"/>
          </p:cNvSpPr>
          <p:nvPr>
            <p:ph idx="1"/>
          </p:nvPr>
        </p:nvSpPr>
        <p:spPr/>
        <p:txBody>
          <a:bodyPr>
            <a:normAutofit fontScale="85000" lnSpcReduction="10000"/>
          </a:bodyPr>
          <a:lstStyle/>
          <a:p>
            <a:r>
              <a:rPr lang="es-UY" sz="3200" dirty="0"/>
              <a:t>Principio de territorialidad</a:t>
            </a:r>
            <a:endParaRPr lang="es-UY" sz="2800" dirty="0"/>
          </a:p>
          <a:p>
            <a:r>
              <a:rPr lang="es-UY" sz="3200" dirty="0"/>
              <a:t>Excepciones:</a:t>
            </a:r>
          </a:p>
          <a:p>
            <a:pPr lvl="1"/>
            <a:r>
              <a:rPr lang="es-UY" sz="3200" dirty="0"/>
              <a:t>Diplomáticos</a:t>
            </a:r>
          </a:p>
          <a:p>
            <a:pPr lvl="1"/>
            <a:r>
              <a:rPr lang="es-UY" sz="3200" dirty="0"/>
              <a:t>Transporte internacional terrestre</a:t>
            </a:r>
          </a:p>
          <a:p>
            <a:pPr lvl="1"/>
            <a:r>
              <a:rPr lang="es-UY" sz="3200" dirty="0"/>
              <a:t>Buques, aeronaves</a:t>
            </a:r>
          </a:p>
          <a:p>
            <a:pPr lvl="1"/>
            <a:r>
              <a:rPr lang="es-UY" sz="3200" dirty="0"/>
              <a:t>Misión temporaria (convenios bilaterales o multilaterales y art. 3 </a:t>
            </a:r>
            <a:r>
              <a:rPr lang="es-UY" sz="3200" dirty="0" err="1"/>
              <a:t>nral</a:t>
            </a:r>
            <a:r>
              <a:rPr lang="es-UY" sz="3200" dirty="0"/>
              <a:t>. 6, </a:t>
            </a:r>
            <a:r>
              <a:rPr lang="es-UY" sz="3200"/>
              <a:t>Ley 20.130 hasta 182 días)</a:t>
            </a:r>
            <a:endParaRPr lang="es-UY" sz="3200" dirty="0"/>
          </a:p>
          <a:p>
            <a:pPr lvl="1"/>
            <a:r>
              <a:rPr lang="es-UY" sz="3200" dirty="0"/>
              <a:t>Ley 20.130, art. 3, </a:t>
            </a:r>
            <a:r>
              <a:rPr lang="es-UY" sz="3200" dirty="0" err="1"/>
              <a:t>nral</a:t>
            </a:r>
            <a:r>
              <a:rPr lang="es-UY" sz="3200" dirty="0"/>
              <a:t>. 7: personas que desarrollen en territorio nacional actividad para empresas domiciliadas en el exterior, cuando cuentan con cobertura en el país de residencia del empleador se rigen por la ley de ese país, cuando hay convenio</a:t>
            </a:r>
          </a:p>
        </p:txBody>
      </p:sp>
    </p:spTree>
    <p:extLst>
      <p:ext uri="{BB962C8B-B14F-4D97-AF65-F5344CB8AC3E}">
        <p14:creationId xmlns:p14="http://schemas.microsoft.com/office/powerpoint/2010/main" val="425228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44A8F0-1787-4A09-9372-4C875252C8CA}"/>
              </a:ext>
            </a:extLst>
          </p:cNvPr>
          <p:cNvSpPr>
            <a:spLocks noGrp="1"/>
          </p:cNvSpPr>
          <p:nvPr>
            <p:ph type="title"/>
          </p:nvPr>
        </p:nvSpPr>
        <p:spPr/>
        <p:txBody>
          <a:bodyPr/>
          <a:lstStyle/>
          <a:p>
            <a:r>
              <a:rPr lang="es-UY" dirty="0"/>
              <a:t>Elementos de la noción de seguridad social</a:t>
            </a:r>
          </a:p>
        </p:txBody>
      </p:sp>
      <p:sp>
        <p:nvSpPr>
          <p:cNvPr id="3" name="Marcador de contenido 2">
            <a:extLst>
              <a:ext uri="{FF2B5EF4-FFF2-40B4-BE49-F238E27FC236}">
                <a16:creationId xmlns:a16="http://schemas.microsoft.com/office/drawing/2014/main" id="{5CB48CDF-5C2C-444C-935A-E646035FB8EE}"/>
              </a:ext>
            </a:extLst>
          </p:cNvPr>
          <p:cNvSpPr>
            <a:spLocks noGrp="1"/>
          </p:cNvSpPr>
          <p:nvPr>
            <p:ph idx="1"/>
          </p:nvPr>
        </p:nvSpPr>
        <p:spPr/>
        <p:txBody>
          <a:bodyPr>
            <a:normAutofit lnSpcReduction="10000"/>
          </a:bodyPr>
          <a:lstStyle/>
          <a:p>
            <a:r>
              <a:rPr lang="es-UY" dirty="0"/>
              <a:t>Institucionalidad (política y jurídica)</a:t>
            </a:r>
          </a:p>
          <a:p>
            <a:r>
              <a:rPr lang="es-UY" dirty="0"/>
              <a:t>Solidaridad: redistribución de recursos desde quienes los generan a quienes más los necesitan</a:t>
            </a:r>
          </a:p>
          <a:p>
            <a:r>
              <a:rPr lang="es-UY" dirty="0"/>
              <a:t>Cobertura frente a las contingencias sociales: pérdida de los ingresos o aumento de las necesidades</a:t>
            </a:r>
          </a:p>
          <a:p>
            <a:r>
              <a:rPr lang="es-UY" dirty="0"/>
              <a:t>Prestaciones</a:t>
            </a:r>
          </a:p>
          <a:p>
            <a:pPr lvl="1"/>
            <a:r>
              <a:rPr lang="es-UY" dirty="0"/>
              <a:t>En dinero o en especie</a:t>
            </a:r>
          </a:p>
          <a:p>
            <a:pPr lvl="1"/>
            <a:r>
              <a:rPr lang="es-UY" dirty="0"/>
              <a:t>De corto plazo (“subsidios”) o de largo plazo (“pensiones”)</a:t>
            </a:r>
          </a:p>
          <a:p>
            <a:pPr lvl="1"/>
            <a:r>
              <a:rPr lang="es-UY" dirty="0"/>
              <a:t>A favor del asegurado o de sus dependientes (“asignaciones”)</a:t>
            </a:r>
          </a:p>
          <a:p>
            <a:r>
              <a:rPr lang="es-UY" dirty="0"/>
              <a:t>Suficiencia</a:t>
            </a:r>
          </a:p>
          <a:p>
            <a:endParaRPr lang="es-UY" dirty="0"/>
          </a:p>
        </p:txBody>
      </p:sp>
    </p:spTree>
    <p:extLst>
      <p:ext uri="{BB962C8B-B14F-4D97-AF65-F5344CB8AC3E}">
        <p14:creationId xmlns:p14="http://schemas.microsoft.com/office/powerpoint/2010/main" val="362509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548006-0EC6-4580-BFDC-1CE29CB92896}"/>
              </a:ext>
            </a:extLst>
          </p:cNvPr>
          <p:cNvSpPr>
            <a:spLocks noGrp="1"/>
          </p:cNvSpPr>
          <p:nvPr>
            <p:ph type="title"/>
          </p:nvPr>
        </p:nvSpPr>
        <p:spPr/>
        <p:txBody>
          <a:bodyPr/>
          <a:lstStyle/>
          <a:p>
            <a:r>
              <a:rPr lang="es-UY" dirty="0"/>
              <a:t>Elementos del riesgo o contingencia social</a:t>
            </a:r>
          </a:p>
        </p:txBody>
      </p:sp>
      <p:sp>
        <p:nvSpPr>
          <p:cNvPr id="3" name="Marcador de contenido 2">
            <a:extLst>
              <a:ext uri="{FF2B5EF4-FFF2-40B4-BE49-F238E27FC236}">
                <a16:creationId xmlns:a16="http://schemas.microsoft.com/office/drawing/2014/main" id="{3F5F609C-D4E7-462A-991A-F3602A3E695E}"/>
              </a:ext>
            </a:extLst>
          </p:cNvPr>
          <p:cNvSpPr>
            <a:spLocks noGrp="1"/>
          </p:cNvSpPr>
          <p:nvPr>
            <p:ph idx="1"/>
          </p:nvPr>
        </p:nvSpPr>
        <p:spPr/>
        <p:txBody>
          <a:bodyPr>
            <a:normAutofit/>
          </a:bodyPr>
          <a:lstStyle/>
          <a:p>
            <a:r>
              <a:rPr lang="es-UY" sz="4000" dirty="0"/>
              <a:t>Incertidumbre en relación a su acaecimiento</a:t>
            </a:r>
          </a:p>
          <a:p>
            <a:r>
              <a:rPr lang="es-UY" sz="4000" dirty="0"/>
              <a:t>Incidencia en la persona o su familia</a:t>
            </a:r>
          </a:p>
          <a:p>
            <a:r>
              <a:rPr lang="es-UY" sz="4000" dirty="0"/>
              <a:t>Efecto económico: pérdida, disminución o insuficiencia de ingresos</a:t>
            </a:r>
          </a:p>
        </p:txBody>
      </p:sp>
    </p:spTree>
    <p:extLst>
      <p:ext uri="{BB962C8B-B14F-4D97-AF65-F5344CB8AC3E}">
        <p14:creationId xmlns:p14="http://schemas.microsoft.com/office/powerpoint/2010/main" val="3473624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FD6FE-A572-41A1-A75E-7F657F9AC4B0}"/>
              </a:ext>
            </a:extLst>
          </p:cNvPr>
          <p:cNvSpPr>
            <a:spLocks noGrp="1"/>
          </p:cNvSpPr>
          <p:nvPr>
            <p:ph type="title"/>
          </p:nvPr>
        </p:nvSpPr>
        <p:spPr/>
        <p:txBody>
          <a:bodyPr/>
          <a:lstStyle/>
          <a:p>
            <a:r>
              <a:rPr lang="es-UY" dirty="0"/>
              <a:t>Modelos e instrumentos de la seguridad social</a:t>
            </a:r>
          </a:p>
        </p:txBody>
      </p:sp>
      <p:sp>
        <p:nvSpPr>
          <p:cNvPr id="3" name="Marcador de contenido 2">
            <a:extLst>
              <a:ext uri="{FF2B5EF4-FFF2-40B4-BE49-F238E27FC236}">
                <a16:creationId xmlns:a16="http://schemas.microsoft.com/office/drawing/2014/main" id="{66043140-4AC8-40E2-830A-AD57B59972A8}"/>
              </a:ext>
            </a:extLst>
          </p:cNvPr>
          <p:cNvSpPr>
            <a:spLocks noGrp="1"/>
          </p:cNvSpPr>
          <p:nvPr>
            <p:ph idx="1"/>
          </p:nvPr>
        </p:nvSpPr>
        <p:spPr/>
        <p:txBody>
          <a:bodyPr/>
          <a:lstStyle/>
          <a:p>
            <a:r>
              <a:rPr lang="es-UY" dirty="0"/>
              <a:t>Modelo contributivo (o “</a:t>
            </a:r>
            <a:r>
              <a:rPr lang="es-UY" dirty="0" err="1"/>
              <a:t>bismarckiano</a:t>
            </a:r>
            <a:r>
              <a:rPr lang="es-UY" dirty="0"/>
              <a:t>”): predomina el seguro social, las contribuciones generan los derechos</a:t>
            </a:r>
          </a:p>
          <a:p>
            <a:r>
              <a:rPr lang="es-UY" dirty="0"/>
              <a:t>Modelo asistencialista: predomina la asistencia social, financiada con impuestos, a quienes demuestran necesidad y carencia de recursos</a:t>
            </a:r>
          </a:p>
          <a:p>
            <a:r>
              <a:rPr lang="es-UY" dirty="0"/>
              <a:t>Modelo universalista: predominan las prestaciones universales, financiadas con impuestos</a:t>
            </a:r>
          </a:p>
          <a:p>
            <a:endParaRPr lang="es-UY" dirty="0"/>
          </a:p>
          <a:p>
            <a:pPr lvl="1"/>
            <a:r>
              <a:rPr lang="es-UY" dirty="0"/>
              <a:t>No existen modelos puros, predomina un instrumento u otro, pero lo usual es que se combinen el seguro social, la asistencia y las prestaciones universales</a:t>
            </a:r>
          </a:p>
        </p:txBody>
      </p:sp>
    </p:spTree>
    <p:extLst>
      <p:ext uri="{BB962C8B-B14F-4D97-AF65-F5344CB8AC3E}">
        <p14:creationId xmlns:p14="http://schemas.microsoft.com/office/powerpoint/2010/main" val="162834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230E8F-CD95-41CB-B794-5CA28CB9C2F4}"/>
              </a:ext>
            </a:extLst>
          </p:cNvPr>
          <p:cNvSpPr>
            <a:spLocks noGrp="1"/>
          </p:cNvSpPr>
          <p:nvPr>
            <p:ph type="title"/>
          </p:nvPr>
        </p:nvSpPr>
        <p:spPr/>
        <p:txBody>
          <a:bodyPr/>
          <a:lstStyle/>
          <a:p>
            <a:r>
              <a:rPr lang="es-UY" dirty="0"/>
              <a:t>El derecho </a:t>
            </a:r>
            <a:r>
              <a:rPr lang="es-UY" b="1" dirty="0"/>
              <a:t>a</a:t>
            </a:r>
            <a:r>
              <a:rPr lang="es-UY" dirty="0"/>
              <a:t> la seguridad social</a:t>
            </a:r>
          </a:p>
        </p:txBody>
      </p:sp>
      <p:sp>
        <p:nvSpPr>
          <p:cNvPr id="3" name="Marcador de contenido 2">
            <a:extLst>
              <a:ext uri="{FF2B5EF4-FFF2-40B4-BE49-F238E27FC236}">
                <a16:creationId xmlns:a16="http://schemas.microsoft.com/office/drawing/2014/main" id="{845CAE20-1AC9-4F05-8086-9B1B81648893}"/>
              </a:ext>
            </a:extLst>
          </p:cNvPr>
          <p:cNvSpPr>
            <a:spLocks noGrp="1"/>
          </p:cNvSpPr>
          <p:nvPr>
            <p:ph idx="1"/>
          </p:nvPr>
        </p:nvSpPr>
        <p:spPr/>
        <p:txBody>
          <a:bodyPr>
            <a:normAutofit fontScale="92500" lnSpcReduction="10000"/>
          </a:bodyPr>
          <a:lstStyle/>
          <a:p>
            <a:r>
              <a:rPr lang="es-UY" dirty="0"/>
              <a:t>Es un derecho humano fundamental, según surge de las normas constitucionales e internacionales de derechos humanos</a:t>
            </a:r>
          </a:p>
          <a:p>
            <a:r>
              <a:rPr lang="es-ES" dirty="0"/>
              <a:t>Ley 20.130, art. 2: “el derecho a la cobertura previsional integra el derecho humano a la seguridad social reconocido en la Constitución de la República y los tratados internacionales de derechos humanos”</a:t>
            </a:r>
            <a:endParaRPr lang="es-UY" dirty="0"/>
          </a:p>
          <a:p>
            <a:r>
              <a:rPr lang="es-UY" dirty="0"/>
              <a:t>Consecuencias:</a:t>
            </a:r>
          </a:p>
          <a:p>
            <a:pPr lvl="1"/>
            <a:r>
              <a:rPr lang="es-UY" dirty="0"/>
              <a:t>Obligaciones para el Estado de lograr progresivamente, de acuerdo a los recursos disponibles, la efectividad del derecho</a:t>
            </a:r>
          </a:p>
          <a:p>
            <a:pPr lvl="1"/>
            <a:r>
              <a:rPr lang="es-UY" dirty="0"/>
              <a:t>Incorporación del derecho al “bloque de constitucionalidad”</a:t>
            </a:r>
          </a:p>
          <a:p>
            <a:pPr lvl="1"/>
            <a:r>
              <a:rPr lang="es-UY" dirty="0"/>
              <a:t>Derecho a un recurso judicial efectivo</a:t>
            </a:r>
          </a:p>
          <a:p>
            <a:pPr lvl="1"/>
            <a:r>
              <a:rPr lang="es-UY" dirty="0"/>
              <a:t>Imprescriptibilidad</a:t>
            </a:r>
          </a:p>
          <a:p>
            <a:pPr lvl="1"/>
            <a:r>
              <a:rPr lang="es-UY" dirty="0"/>
              <a:t>Interpretación conforme a los órganos internacionales de control de aplicación</a:t>
            </a:r>
          </a:p>
          <a:p>
            <a:endParaRPr lang="es-UY" dirty="0"/>
          </a:p>
        </p:txBody>
      </p:sp>
    </p:spTree>
    <p:extLst>
      <p:ext uri="{BB962C8B-B14F-4D97-AF65-F5344CB8AC3E}">
        <p14:creationId xmlns:p14="http://schemas.microsoft.com/office/powerpoint/2010/main" val="4118375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3A0D47-66DF-4D44-B59F-7A30F16A0958}"/>
              </a:ext>
            </a:extLst>
          </p:cNvPr>
          <p:cNvSpPr>
            <a:spLocks noGrp="1"/>
          </p:cNvSpPr>
          <p:nvPr>
            <p:ph type="title"/>
          </p:nvPr>
        </p:nvSpPr>
        <p:spPr/>
        <p:txBody>
          <a:bodyPr/>
          <a:lstStyle/>
          <a:p>
            <a:r>
              <a:rPr lang="es-UY" dirty="0"/>
              <a:t>Fuentes</a:t>
            </a:r>
          </a:p>
        </p:txBody>
      </p:sp>
      <p:sp>
        <p:nvSpPr>
          <p:cNvPr id="3" name="Marcador de contenido 2">
            <a:extLst>
              <a:ext uri="{FF2B5EF4-FFF2-40B4-BE49-F238E27FC236}">
                <a16:creationId xmlns:a16="http://schemas.microsoft.com/office/drawing/2014/main" id="{3DD39698-BF7A-4CA0-94DF-62C14318406F}"/>
              </a:ext>
            </a:extLst>
          </p:cNvPr>
          <p:cNvSpPr>
            <a:spLocks noGrp="1"/>
          </p:cNvSpPr>
          <p:nvPr>
            <p:ph idx="1"/>
          </p:nvPr>
        </p:nvSpPr>
        <p:spPr/>
        <p:txBody>
          <a:bodyPr>
            <a:normAutofit/>
          </a:bodyPr>
          <a:lstStyle/>
          <a:p>
            <a:r>
              <a:rPr lang="es-UY" sz="3200" dirty="0"/>
              <a:t>Constitución de la República</a:t>
            </a:r>
          </a:p>
          <a:p>
            <a:r>
              <a:rPr lang="es-UY" sz="3200" dirty="0"/>
              <a:t>Normas internacionales: convenciones internacionales de DDHH y convenios de la OIT</a:t>
            </a:r>
          </a:p>
          <a:p>
            <a:r>
              <a:rPr lang="es-UY" sz="3200" dirty="0"/>
              <a:t>Leyes</a:t>
            </a:r>
          </a:p>
          <a:p>
            <a:r>
              <a:rPr lang="es-UY" sz="3200" dirty="0"/>
              <a:t>Decretos y reglamentos</a:t>
            </a:r>
          </a:p>
          <a:p>
            <a:r>
              <a:rPr lang="es-UY" sz="3200" dirty="0"/>
              <a:t>Convenios colectivos?</a:t>
            </a:r>
          </a:p>
        </p:txBody>
      </p:sp>
    </p:spTree>
    <p:extLst>
      <p:ext uri="{BB962C8B-B14F-4D97-AF65-F5344CB8AC3E}">
        <p14:creationId xmlns:p14="http://schemas.microsoft.com/office/powerpoint/2010/main" val="1119820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97F7E4-7996-422E-BD49-C6D518E723FE}"/>
              </a:ext>
            </a:extLst>
          </p:cNvPr>
          <p:cNvSpPr>
            <a:spLocks noGrp="1"/>
          </p:cNvSpPr>
          <p:nvPr>
            <p:ph type="title"/>
          </p:nvPr>
        </p:nvSpPr>
        <p:spPr/>
        <p:txBody>
          <a:bodyPr/>
          <a:lstStyle/>
          <a:p>
            <a:r>
              <a:rPr lang="es-UY" dirty="0"/>
              <a:t>Constitución de la República</a:t>
            </a:r>
          </a:p>
        </p:txBody>
      </p:sp>
      <p:sp>
        <p:nvSpPr>
          <p:cNvPr id="3" name="Marcador de contenido 2">
            <a:extLst>
              <a:ext uri="{FF2B5EF4-FFF2-40B4-BE49-F238E27FC236}">
                <a16:creationId xmlns:a16="http://schemas.microsoft.com/office/drawing/2014/main" id="{D7D544A3-4EDA-411E-9B9C-A3F4984F582B}"/>
              </a:ext>
            </a:extLst>
          </p:cNvPr>
          <p:cNvSpPr>
            <a:spLocks noGrp="1"/>
          </p:cNvSpPr>
          <p:nvPr>
            <p:ph idx="1"/>
          </p:nvPr>
        </p:nvSpPr>
        <p:spPr/>
        <p:txBody>
          <a:bodyPr>
            <a:normAutofit fontScale="85000" lnSpcReduction="20000"/>
          </a:bodyPr>
          <a:lstStyle/>
          <a:p>
            <a:r>
              <a:rPr lang="es-UY" dirty="0"/>
              <a:t>Art. 41: prestaciones familiares</a:t>
            </a:r>
          </a:p>
          <a:p>
            <a:r>
              <a:rPr lang="es-UY" dirty="0"/>
              <a:t>Art. 44: derecho a la salud y derecho a la asistencia de los carentes de recursos suficientes</a:t>
            </a:r>
          </a:p>
          <a:p>
            <a:r>
              <a:rPr lang="es-UY" dirty="0"/>
              <a:t>Art. 67: principios del derecho de la seguridad social</a:t>
            </a:r>
          </a:p>
          <a:p>
            <a:r>
              <a:rPr lang="es-UY" dirty="0"/>
              <a:t>Art. 72: bloque de constitucionalidad</a:t>
            </a:r>
          </a:p>
          <a:p>
            <a:r>
              <a:rPr lang="es-UY" dirty="0"/>
              <a:t>Art. 86: iniciativa privativa del PE en materia jubilatoria</a:t>
            </a:r>
          </a:p>
          <a:p>
            <a:r>
              <a:rPr lang="es-UY" dirty="0"/>
              <a:t>Art. 168, </a:t>
            </a:r>
            <a:r>
              <a:rPr lang="es-UY" dirty="0" err="1"/>
              <a:t>nral</a:t>
            </a:r>
            <a:r>
              <a:rPr lang="es-UY" dirty="0"/>
              <a:t>. 3°: competencia del PE en materia jubilatoria y pensionaria de empleados civiles y militares</a:t>
            </a:r>
          </a:p>
          <a:p>
            <a:r>
              <a:rPr lang="es-UY" dirty="0"/>
              <a:t>Art. 195: creación del BPS</a:t>
            </a:r>
          </a:p>
          <a:p>
            <a:r>
              <a:rPr lang="es-UY" dirty="0"/>
              <a:t>Disp. Trans. M): integración del Directorio del BPS</a:t>
            </a:r>
          </a:p>
          <a:p>
            <a:r>
              <a:rPr lang="es-UY" dirty="0"/>
              <a:t>Disp. Trans. V): inconstitucionalidad de normas de seguridad social contenidas en normas presupuestales</a:t>
            </a:r>
          </a:p>
        </p:txBody>
      </p:sp>
    </p:spTree>
    <p:extLst>
      <p:ext uri="{BB962C8B-B14F-4D97-AF65-F5344CB8AC3E}">
        <p14:creationId xmlns:p14="http://schemas.microsoft.com/office/powerpoint/2010/main" val="2257487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2D28D7-C1D3-41A3-8E21-153C88F4A4EF}"/>
              </a:ext>
            </a:extLst>
          </p:cNvPr>
          <p:cNvSpPr>
            <a:spLocks noGrp="1"/>
          </p:cNvSpPr>
          <p:nvPr>
            <p:ph type="title"/>
          </p:nvPr>
        </p:nvSpPr>
        <p:spPr/>
        <p:txBody>
          <a:bodyPr/>
          <a:lstStyle/>
          <a:p>
            <a:r>
              <a:rPr lang="es-UY" dirty="0"/>
              <a:t>PIDESC y Protocolo de San Salvador</a:t>
            </a:r>
          </a:p>
        </p:txBody>
      </p:sp>
      <p:sp>
        <p:nvSpPr>
          <p:cNvPr id="3" name="Marcador de contenido 2">
            <a:extLst>
              <a:ext uri="{FF2B5EF4-FFF2-40B4-BE49-F238E27FC236}">
                <a16:creationId xmlns:a16="http://schemas.microsoft.com/office/drawing/2014/main" id="{E858F186-1143-41C7-9194-0D4C4B31B83D}"/>
              </a:ext>
            </a:extLst>
          </p:cNvPr>
          <p:cNvSpPr>
            <a:spLocks noGrp="1"/>
          </p:cNvSpPr>
          <p:nvPr>
            <p:ph idx="1"/>
          </p:nvPr>
        </p:nvSpPr>
        <p:spPr/>
        <p:txBody>
          <a:bodyPr/>
          <a:lstStyle/>
          <a:p>
            <a:r>
              <a:rPr lang="es-UY" dirty="0"/>
              <a:t>PIDESC, art. 9: derecho de toda persona a la seguridad social</a:t>
            </a:r>
          </a:p>
          <a:p>
            <a:pPr lvl="1"/>
            <a:r>
              <a:rPr lang="es-UY" dirty="0"/>
              <a:t>Órgano de control de aplicación: Comité de DESC de Naciones Unidas</a:t>
            </a:r>
          </a:p>
          <a:p>
            <a:pPr lvl="2"/>
            <a:r>
              <a:rPr lang="es-UY" dirty="0"/>
              <a:t>Observación General </a:t>
            </a:r>
            <a:r>
              <a:rPr lang="es-UY" dirty="0" err="1"/>
              <a:t>N°</a:t>
            </a:r>
            <a:r>
              <a:rPr lang="es-UY" dirty="0"/>
              <a:t> 19</a:t>
            </a:r>
          </a:p>
          <a:p>
            <a:r>
              <a:rPr lang="es-UY" dirty="0"/>
              <a:t>Protocolo de San Salvador, art. 9: derecho de toda persona a la seguridad social, mención específica de la protección en la vejez y la incapacidad laboral, su familia en caso de muerte, la asistencia médica, la protección en caso de accidente de trabajo, la licencia maternal</a:t>
            </a:r>
          </a:p>
          <a:p>
            <a:pPr lvl="1"/>
            <a:r>
              <a:rPr lang="es-UY" dirty="0"/>
              <a:t>Órganos de control de aplicación: Comisión Interamericana y Corte Interamericana de DD HH</a:t>
            </a:r>
          </a:p>
        </p:txBody>
      </p:sp>
    </p:spTree>
    <p:extLst>
      <p:ext uri="{BB962C8B-B14F-4D97-AF65-F5344CB8AC3E}">
        <p14:creationId xmlns:p14="http://schemas.microsoft.com/office/powerpoint/2010/main" val="2664395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C55678-643A-4B62-888B-65B186F15974}"/>
              </a:ext>
            </a:extLst>
          </p:cNvPr>
          <p:cNvSpPr>
            <a:spLocks noGrp="1"/>
          </p:cNvSpPr>
          <p:nvPr>
            <p:ph type="title"/>
          </p:nvPr>
        </p:nvSpPr>
        <p:spPr/>
        <p:txBody>
          <a:bodyPr/>
          <a:lstStyle/>
          <a:p>
            <a:r>
              <a:rPr lang="es-UY" dirty="0"/>
              <a:t>Aplicación de las normas en el tiempo</a:t>
            </a:r>
            <a:br>
              <a:rPr lang="es-UY" dirty="0"/>
            </a:br>
            <a:endParaRPr lang="es-UY" dirty="0"/>
          </a:p>
        </p:txBody>
      </p:sp>
      <p:sp>
        <p:nvSpPr>
          <p:cNvPr id="3" name="Marcador de contenido 2">
            <a:extLst>
              <a:ext uri="{FF2B5EF4-FFF2-40B4-BE49-F238E27FC236}">
                <a16:creationId xmlns:a16="http://schemas.microsoft.com/office/drawing/2014/main" id="{50675E78-C881-4712-8C7F-CFCDC619C533}"/>
              </a:ext>
            </a:extLst>
          </p:cNvPr>
          <p:cNvSpPr>
            <a:spLocks noGrp="1"/>
          </p:cNvSpPr>
          <p:nvPr>
            <p:ph idx="1"/>
          </p:nvPr>
        </p:nvSpPr>
        <p:spPr/>
        <p:txBody>
          <a:bodyPr>
            <a:normAutofit/>
          </a:bodyPr>
          <a:lstStyle/>
          <a:p>
            <a:r>
              <a:rPr lang="es-UY" sz="3200" dirty="0"/>
              <a:t>Regla general: aplicación inmediata</a:t>
            </a:r>
          </a:p>
          <a:p>
            <a:r>
              <a:rPr lang="es-UY" sz="3200" dirty="0"/>
              <a:t>Respeto de los derechos adquiridos (perfeccionados bajo la norma anterior)</a:t>
            </a:r>
          </a:p>
          <a:p>
            <a:r>
              <a:rPr lang="es-UY" sz="3200" dirty="0"/>
              <a:t>Consideración de los “derechos en curso de adquisición”</a:t>
            </a:r>
          </a:p>
          <a:p>
            <a:pPr lvl="1"/>
            <a:r>
              <a:rPr lang="es-UY" sz="3200" dirty="0"/>
              <a:t>Transición de un régimen anterior a un nuevo régimen menos beneficioso</a:t>
            </a:r>
          </a:p>
          <a:p>
            <a:pPr lvl="1"/>
            <a:r>
              <a:rPr lang="es-UY" sz="3200" dirty="0"/>
              <a:t>Posibilidad de acumular servicios a nivel nacional o internacional</a:t>
            </a:r>
          </a:p>
        </p:txBody>
      </p:sp>
    </p:spTree>
    <p:extLst>
      <p:ext uri="{BB962C8B-B14F-4D97-AF65-F5344CB8AC3E}">
        <p14:creationId xmlns:p14="http://schemas.microsoft.com/office/powerpoint/2010/main" val="411862787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697</Words>
  <Application>Microsoft Office PowerPoint</Application>
  <PresentationFormat>Panorámica</PresentationFormat>
  <Paragraphs>68</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II – Conceptos generales</vt:lpstr>
      <vt:lpstr>Elementos de la noción de seguridad social</vt:lpstr>
      <vt:lpstr>Elementos del riesgo o contingencia social</vt:lpstr>
      <vt:lpstr>Modelos e instrumentos de la seguridad social</vt:lpstr>
      <vt:lpstr>El derecho a la seguridad social</vt:lpstr>
      <vt:lpstr>Fuentes</vt:lpstr>
      <vt:lpstr>Constitución de la República</vt:lpstr>
      <vt:lpstr>PIDESC y Protocolo de San Salvador</vt:lpstr>
      <vt:lpstr>Aplicación de las normas en el tiempo </vt:lpstr>
      <vt:lpstr>Aplicación de las normas en el espacio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 Conceptos generales</dc:title>
  <dc:creator>Nicoliello, Ariel</dc:creator>
  <cp:lastModifiedBy>Ariel Nicoliello</cp:lastModifiedBy>
  <cp:revision>14</cp:revision>
  <dcterms:created xsi:type="dcterms:W3CDTF">2020-04-27T18:19:59Z</dcterms:created>
  <dcterms:modified xsi:type="dcterms:W3CDTF">2024-08-14T17:29:37Z</dcterms:modified>
</cp:coreProperties>
</file>