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88825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59" d="100"/>
          <a:sy n="59" d="100"/>
        </p:scale>
        <p:origin x="360" y="6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18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Darío Delasio" userId="bd5aa831e8c568ed" providerId="LiveId" clId="{E75602FC-59FD-4A8D-B923-E5E96BBD6955}"/>
    <pc:docChg chg="modSld">
      <pc:chgData name="Carlos Darío Delasio" userId="bd5aa831e8c568ed" providerId="LiveId" clId="{E75602FC-59FD-4A8D-B923-E5E96BBD6955}" dt="2023-07-19T16:38:33.678" v="68" actId="1036"/>
      <pc:docMkLst>
        <pc:docMk/>
      </pc:docMkLst>
      <pc:sldChg chg="modSp mod">
        <pc:chgData name="Carlos Darío Delasio" userId="bd5aa831e8c568ed" providerId="LiveId" clId="{E75602FC-59FD-4A8D-B923-E5E96BBD6955}" dt="2023-07-19T16:38:33.678" v="68" actId="1036"/>
        <pc:sldMkLst>
          <pc:docMk/>
          <pc:sldMk cId="1920111014" sldId="256"/>
        </pc:sldMkLst>
        <pc:spChg chg="mod">
          <ac:chgData name="Carlos Darío Delasio" userId="bd5aa831e8c568ed" providerId="LiveId" clId="{E75602FC-59FD-4A8D-B923-E5E96BBD6955}" dt="2023-07-19T16:38:33.678" v="68" actId="1036"/>
          <ac:spMkLst>
            <pc:docMk/>
            <pc:sldMk cId="1920111014" sldId="256"/>
            <ac:spMk id="2" creationId="{00000000-0000-0000-0000-000000000000}"/>
          </ac:spMkLst>
        </pc:spChg>
      </pc:sldChg>
    </pc:docChg>
  </pc:docChgLst>
  <pc:docChgLst>
    <pc:chgData name="Carlos Darío Delasio" userId="bd5aa831e8c568ed" providerId="LiveId" clId="{29D5C203-BDD5-48B9-89BF-6CAD42828748}"/>
    <pc:docChg chg="modSld">
      <pc:chgData name="Carlos Darío Delasio" userId="bd5aa831e8c568ed" providerId="LiveId" clId="{29D5C203-BDD5-48B9-89BF-6CAD42828748}" dt="2023-02-16T13:54:59.105" v="2" actId="207"/>
      <pc:docMkLst>
        <pc:docMk/>
      </pc:docMkLst>
      <pc:sldChg chg="addSp modSp mod">
        <pc:chgData name="Carlos Darío Delasio" userId="bd5aa831e8c568ed" providerId="LiveId" clId="{29D5C203-BDD5-48B9-89BF-6CAD42828748}" dt="2023-02-16T13:54:59.105" v="2" actId="207"/>
        <pc:sldMkLst>
          <pc:docMk/>
          <pc:sldMk cId="1920111014" sldId="256"/>
        </pc:sldMkLst>
        <pc:spChg chg="add mod">
          <ac:chgData name="Carlos Darío Delasio" userId="bd5aa831e8c568ed" providerId="LiveId" clId="{29D5C203-BDD5-48B9-89BF-6CAD42828748}" dt="2023-02-16T13:54:59.105" v="2" actId="207"/>
          <ac:spMkLst>
            <pc:docMk/>
            <pc:sldMk cId="1920111014" sldId="256"/>
            <ac:spMk id="4" creationId="{DCC5170B-D750-8446-30FF-0B81096CAFD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2446EEE-9F74-414C-8CF3-76F72C6C9CBB}" type="datetime1">
              <a:rPr lang="es-ES" smtClean="0"/>
              <a:t>01/09/2025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es-ES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8FC2AD-8B93-45A4-8827-85E82B2F4F55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9586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567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6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9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a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5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7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8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0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a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  <p:sp>
        <p:nvSpPr>
          <p:cNvPr id="85" name="Marcador de posición de contenido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6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8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9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grpSp>
        <p:nvGrpSpPr>
          <p:cNvPr id="615" name="marco" descr="Gráfico de cuadro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o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o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o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o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o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o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quiera agrega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614" name="marco" descr="Gráfico de cuadro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o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o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a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o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a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o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o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a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o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a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dirty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3772" y="2058144"/>
            <a:ext cx="11449271" cy="2667000"/>
          </a:xfrm>
        </p:spPr>
        <p:txBody>
          <a:bodyPr rtlCol="0"/>
          <a:lstStyle/>
          <a:p>
            <a:pPr rtl="0"/>
            <a:r>
              <a:rPr lang="es-ES" b="1" dirty="0">
                <a:solidFill>
                  <a:srgbClr val="FF0000"/>
                </a:solidFill>
              </a:rPr>
              <a:t>RESPONSABILIDAD SOCIAL EMPRESARIAL Y RELACIONES LABORALES</a:t>
            </a:r>
            <a:br>
              <a:rPr lang="es-ES" b="1" dirty="0">
                <a:solidFill>
                  <a:srgbClr val="FF0000"/>
                </a:solidFill>
              </a:rPr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RSE DEFINICIONES E IMPLICANCIAS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Mag</a:t>
            </a:r>
            <a:r>
              <a:rPr lang="es-ES" dirty="0"/>
              <a:t>. Carlos </a:t>
            </a:r>
            <a:r>
              <a:rPr lang="es-ES" dirty="0" smtClean="0"/>
              <a:t>DELASIO</a:t>
            </a:r>
          </a:p>
          <a:p>
            <a:pPr rtl="0"/>
            <a:r>
              <a:rPr lang="es-ES" dirty="0" smtClean="0"/>
              <a:t>Prof. Adj. UDELAR</a:t>
            </a:r>
            <a:endParaRPr lang="es-E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CC5170B-D750-8446-30FF-0B81096CAFD9}"/>
              </a:ext>
            </a:extLst>
          </p:cNvPr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noFill/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dirty="0"/>
              <a:t>Definición clásica (¿obsoleta?) fuente: DERES</a:t>
            </a:r>
          </a:p>
        </p:txBody>
      </p:sp>
      <p:sp>
        <p:nvSpPr>
          <p:cNvPr id="14" name="Marcador de posición de contenido 13"/>
          <p:cNvSpPr>
            <a:spLocks noGrp="1"/>
          </p:cNvSpPr>
          <p:nvPr>
            <p:ph idx="1"/>
          </p:nvPr>
        </p:nvSpPr>
        <p:spPr>
          <a:xfrm>
            <a:off x="1522414" y="1905000"/>
            <a:ext cx="10116614" cy="4267200"/>
          </a:xfrm>
        </p:spPr>
        <p:txBody>
          <a:bodyPr rtlCol="0">
            <a:noAutofit/>
          </a:bodyPr>
          <a:lstStyle/>
          <a:p>
            <a:pPr rtl="0"/>
            <a:r>
              <a:rPr lang="es-ES" sz="2800" dirty="0"/>
              <a:t>POSICIÓN 1</a:t>
            </a:r>
          </a:p>
          <a:p>
            <a:r>
              <a:rPr lang="es-ES" altLang="es-ES" sz="2800" dirty="0"/>
              <a:t>La Responsabilidad Social Empresaria (RSE) es una visión de negocios que integra en la gestión:</a:t>
            </a:r>
          </a:p>
          <a:p>
            <a:pPr marL="274320" lvl="1">
              <a:spcBef>
                <a:spcPts val="1800"/>
              </a:spcBef>
              <a:buFont typeface="Arial" pitchFamily="34" charset="0"/>
              <a:buChar char="▪"/>
            </a:pPr>
            <a:r>
              <a:rPr lang="es-ES" altLang="es-ES" sz="2800" dirty="0"/>
              <a:t>el respeto por los valores éticos,</a:t>
            </a:r>
          </a:p>
          <a:p>
            <a:pPr marL="274320" lvl="2" indent="-274320">
              <a:spcBef>
                <a:spcPts val="1800"/>
              </a:spcBef>
            </a:pPr>
            <a:r>
              <a:rPr lang="es-ES" altLang="es-ES" sz="2800" dirty="0"/>
              <a:t>las personas,</a:t>
            </a:r>
          </a:p>
          <a:p>
            <a:pPr marL="274320" lvl="3" indent="-274320">
              <a:spcBef>
                <a:spcPts val="1800"/>
              </a:spcBef>
              <a:buFont typeface="Arial" pitchFamily="34" charset="0"/>
              <a:buChar char="▪"/>
            </a:pPr>
            <a:r>
              <a:rPr lang="es-ES" altLang="es-ES" sz="2800" dirty="0"/>
              <a:t>La comunidad y</a:t>
            </a:r>
          </a:p>
          <a:p>
            <a:pPr marL="274320" lvl="4" indent="-274320">
              <a:spcBef>
                <a:spcPts val="1800"/>
              </a:spcBef>
            </a:pPr>
            <a:r>
              <a:rPr lang="es-ES" altLang="es-ES" sz="2800" dirty="0"/>
              <a:t>El medio ambiente</a:t>
            </a:r>
          </a:p>
        </p:txBody>
      </p:sp>
      <p:sp>
        <p:nvSpPr>
          <p:cNvPr id="4" name="Flecha derecha 3"/>
          <p:cNvSpPr/>
          <p:nvPr/>
        </p:nvSpPr>
        <p:spPr>
          <a:xfrm>
            <a:off x="1053852" y="1844824"/>
            <a:ext cx="360040" cy="549424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Segunda Definición</a:t>
            </a:r>
            <a:endParaRPr lang="es-ES" dirty="0"/>
          </a:p>
          <a:p>
            <a:r>
              <a:rPr lang="es-ES" sz="1800" dirty="0"/>
              <a:t>fuente: DERES</a:t>
            </a: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621804" y="1295400"/>
            <a:ext cx="10945216" cy="4876800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POSICIÓN 2</a:t>
            </a:r>
          </a:p>
          <a:p>
            <a:r>
              <a:rPr lang="es-ES" altLang="es-ES" sz="2800" dirty="0"/>
              <a:t>“La RSE es la responsabilidad de las empresas por sus impactos positivos y negativos en la sociedad”</a:t>
            </a:r>
          </a:p>
          <a:p>
            <a:r>
              <a:rPr lang="es-ES" altLang="es-ES" sz="2800" dirty="0"/>
              <a:t>La “responsabilidad” o el “hacerse cargo” por parte de la empresa de sus impactos no implica una actitud reactiva ni simplemente reparadora.</a:t>
            </a:r>
          </a:p>
          <a:p>
            <a:r>
              <a:rPr lang="es-ES" altLang="es-ES" sz="2800" dirty="0"/>
              <a:t>Una empresa responsable es “aquella que, cumpliendo con la normativa vigente, integra armónicamente el desarrollo económico con el respeto por la ética, las personas, la comunidad y el medio ambiente, en toda su cadena de valor”</a:t>
            </a:r>
          </a:p>
        </p:txBody>
      </p:sp>
      <p:sp>
        <p:nvSpPr>
          <p:cNvPr id="4" name="Flecha derecha 3"/>
          <p:cNvSpPr/>
          <p:nvPr/>
        </p:nvSpPr>
        <p:spPr>
          <a:xfrm>
            <a:off x="261764" y="1916832"/>
            <a:ext cx="360040" cy="549424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272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¿Qué implica?</a:t>
            </a: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693812" y="1124744"/>
            <a:ext cx="10729192" cy="5047456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000" dirty="0"/>
              <a:t>1. Una manifestación explícita por parte de la Dirección respecto a su compromiso con la RSE o la sostenibilidad</a:t>
            </a:r>
          </a:p>
          <a:p>
            <a:r>
              <a:rPr lang="es-ES" sz="3000" dirty="0"/>
              <a:t>2. La existencia de una Declaración de Valores y/o un Código de Ética</a:t>
            </a:r>
          </a:p>
          <a:p>
            <a:r>
              <a:rPr lang="es-ES" sz="3000" dirty="0"/>
              <a:t>3. Instancias de capacitación y/o inducción en ética y valores</a:t>
            </a:r>
          </a:p>
          <a:p>
            <a:r>
              <a:rPr lang="es-ES" sz="3000" dirty="0"/>
              <a:t>4. RSE como parte de la Planificación Estratégica de la empresa</a:t>
            </a:r>
          </a:p>
          <a:p>
            <a:r>
              <a:rPr lang="es-ES" sz="3000" dirty="0"/>
              <a:t>5. Que las demás Áreas (vgr. Marketing, RRHH, Operaciones, Comercial, Compras, etc) se reúnan o contacten con los responsables de RSE al desarrollar una iniciativa, campaña o programa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9486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¿Qué implica?</a:t>
            </a: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621804" y="1333872"/>
            <a:ext cx="11017224" cy="5119464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6. Existencia de un responsable de RSE</a:t>
            </a:r>
          </a:p>
          <a:p>
            <a:r>
              <a:rPr lang="es-ES" sz="3200" dirty="0"/>
              <a:t>7. Existencia de un grupo o comité definido para trabajar la RSE de la empresa</a:t>
            </a:r>
          </a:p>
          <a:p>
            <a:r>
              <a:rPr lang="es-ES" sz="3200" dirty="0"/>
              <a:t>8. Autoevaluación de RSE</a:t>
            </a:r>
          </a:p>
          <a:p>
            <a:r>
              <a:rPr lang="es-ES" sz="3200" dirty="0"/>
              <a:t>9. Mapeo y diálogo con los grupos de interés (identificación, referentes)</a:t>
            </a:r>
          </a:p>
          <a:p>
            <a:r>
              <a:rPr lang="es-ES" sz="3200" dirty="0"/>
              <a:t>10. Elaboración de un Plan de RSE que contenga las acciones y objetivos (exige definir Recursos)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743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¿Qué implica?</a:t>
            </a: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837828" y="1261864"/>
            <a:ext cx="10585176" cy="5047456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11. Participación e involucramiento de los trabajadores (en qué medida se toman en cuenta las expectativas, opiniones, interés o impacto de los trabajadores al definir las acciones o programas de RSE)</a:t>
            </a:r>
          </a:p>
          <a:p>
            <a:r>
              <a:rPr lang="es-ES" sz="3200" dirty="0"/>
              <a:t>12. Realizar un inventario de todas las acciones vinculadas a la RSE</a:t>
            </a:r>
          </a:p>
          <a:p>
            <a:r>
              <a:rPr lang="es-ES" sz="3200" dirty="0"/>
              <a:t>13. Planificar acciones nuevas alineadas a los valores y Misión/Visión de la empresa</a:t>
            </a:r>
          </a:p>
          <a:p>
            <a:r>
              <a:rPr lang="es-ES" sz="3200" dirty="0"/>
              <a:t>14. Comunicación interna y externa de acciones de RSE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3281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837828" y="1261864"/>
            <a:ext cx="10585176" cy="5047456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4000" b="1" dirty="0" smtClean="0">
                <a:solidFill>
                  <a:srgbClr val="FF0000"/>
                </a:solidFill>
              </a:rPr>
              <a:t>PERO HAY UNA TERCERA POSIBLE DEFINICIÓN …</a:t>
            </a:r>
          </a:p>
          <a:p>
            <a:r>
              <a:rPr lang="es-ES" sz="6000" b="1" dirty="0" smtClean="0">
                <a:solidFill>
                  <a:srgbClr val="FF0000"/>
                </a:solidFill>
              </a:rPr>
              <a:t>EN FUNCIÓN DE ISO 26000</a:t>
            </a:r>
            <a:endParaRPr lang="es-ES" sz="6000" b="1" dirty="0">
              <a:solidFill>
                <a:srgbClr val="FF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510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zarra 16 x 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500_TF02804846_TF02804846" id="{65FD6923-A55A-4D8A-AB6E-792F5126A260}" vid="{862C69AA-365A-4DD1-97BC-168A1699736E}"/>
    </a:ext>
  </a:extLst>
</a:theme>
</file>

<file path=ppt/theme/theme2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pizarra para el ámbito educativo (panorámica)</Template>
  <TotalTime>100</TotalTime>
  <Words>472</Words>
  <Application>Microsoft Office PowerPoint</Application>
  <PresentationFormat>Personalizado</PresentationFormat>
  <Paragraphs>43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Consolas</vt:lpstr>
      <vt:lpstr>Corbel</vt:lpstr>
      <vt:lpstr>Pizarra 16 x 9</vt:lpstr>
      <vt:lpstr>RESPONSABILIDAD SOCIAL EMPRESARIAL Y RELACIONES LABORALES  RSE DEFINICIONES E IMPLICANCIAS</vt:lpstr>
      <vt:lpstr>Definición clásica (¿obsoleta?) fuente: DERES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SCM2012PSP1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RSE Y RRLL</dc:title>
  <dc:creator>Administrador</dc:creator>
  <cp:lastModifiedBy>Delasio, Carlos</cp:lastModifiedBy>
  <cp:revision>27</cp:revision>
  <dcterms:created xsi:type="dcterms:W3CDTF">2020-09-13T19:44:31Z</dcterms:created>
  <dcterms:modified xsi:type="dcterms:W3CDTF">2025-09-01T19:55:51Z</dcterms:modified>
</cp:coreProperties>
</file>