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6363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305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5195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7144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89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1808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8985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33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1642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9717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1983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E066F-77DF-4662-BE38-8A5449866810}" type="datetimeFigureOut">
              <a:rPr lang="es-UY" smtClean="0"/>
              <a:t>1/7/2024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12C6-A5AE-4822-83FD-22F8EEABAA6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601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FACB0-CF39-497E-BF26-2B70B6C4E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/>
              <a:t>I – Evolución histórica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46CB78-83D8-4F05-9F85-E2FCC1637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/>
              <a:t>Curso de Derecho de la Seguridad Social</a:t>
            </a:r>
          </a:p>
          <a:p>
            <a:r>
              <a:rPr lang="es-UY" dirty="0"/>
              <a:t>Prof. Adj. Ariel Nicoliello</a:t>
            </a:r>
          </a:p>
          <a:p>
            <a:r>
              <a:rPr lang="es-UY" dirty="0"/>
              <a:t>2024</a:t>
            </a:r>
          </a:p>
          <a:p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0604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D12E3-4EC7-4179-9E26-E888BCADF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Seguridad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2F9B69-3451-40A0-A42E-E65A0E08E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UY" dirty="0"/>
              <a:t>EE.UU., 1935: ley de seguridad social</a:t>
            </a:r>
          </a:p>
          <a:p>
            <a:pPr lvl="1"/>
            <a:r>
              <a:rPr lang="es-UY" dirty="0"/>
              <a:t>Coordinación y extensión del seguro social y la asistencia social</a:t>
            </a:r>
          </a:p>
          <a:p>
            <a:r>
              <a:rPr lang="es-UY" dirty="0"/>
              <a:t>Nueva Zelanda, 1938: ley de seguridad social</a:t>
            </a:r>
          </a:p>
          <a:p>
            <a:pPr lvl="1"/>
            <a:r>
              <a:rPr lang="es-UY" dirty="0"/>
              <a:t>Prestaciones universales frente a las contingencias</a:t>
            </a:r>
          </a:p>
          <a:p>
            <a:r>
              <a:rPr lang="es-UY" dirty="0"/>
              <a:t>Reino Unido, 1942: informe Beveridge</a:t>
            </a:r>
          </a:p>
          <a:p>
            <a:pPr lvl="1"/>
            <a:r>
              <a:rPr lang="es-UY" dirty="0"/>
              <a:t>Extensión a todas las personas</a:t>
            </a:r>
          </a:p>
          <a:p>
            <a:pPr lvl="1"/>
            <a:r>
              <a:rPr lang="es-UY" dirty="0"/>
              <a:t>Utilización de pluralidad de mecanismos: seguro, asistencia, prestaciones universales</a:t>
            </a:r>
          </a:p>
          <a:p>
            <a:pPr lvl="1"/>
            <a:r>
              <a:rPr lang="es-UY" dirty="0"/>
              <a:t>Cobertura de todas las contingencias que generan pérdida de ingresos o aumento de gastos de la familia</a:t>
            </a:r>
          </a:p>
          <a:p>
            <a:pPr lvl="1"/>
            <a:r>
              <a:rPr lang="es-UY" dirty="0"/>
              <a:t>Financiamiento con contribuciones e impuestos</a:t>
            </a:r>
          </a:p>
          <a:p>
            <a:pPr lvl="1"/>
            <a:r>
              <a:rPr lang="es-UY" dirty="0"/>
              <a:t>Centralización administrativa</a:t>
            </a:r>
          </a:p>
        </p:txBody>
      </p:sp>
    </p:spTree>
    <p:extLst>
      <p:ext uri="{BB962C8B-B14F-4D97-AF65-F5344CB8AC3E}">
        <p14:creationId xmlns:p14="http://schemas.microsoft.com/office/powerpoint/2010/main" val="136303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87033-4D00-4C5E-A4CA-CD36DF7F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Internacionalización de la seguridad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90650D-0F9A-4DFE-86DF-4DE64E6D6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sz="3200" dirty="0"/>
              <a:t>1944: Recomendación 67 de OIT sobre seguridad de los medios de vida, Rec. 69 sobre asistencia médica, Declaración de Filadelfia</a:t>
            </a:r>
          </a:p>
          <a:p>
            <a:r>
              <a:rPr lang="es-UY" sz="3200" dirty="0"/>
              <a:t>1948: Declaración Universal de los Derechos Humanos</a:t>
            </a:r>
          </a:p>
          <a:p>
            <a:pPr lvl="1"/>
            <a:r>
              <a:rPr lang="es-UY" sz="3200" dirty="0"/>
              <a:t>Derecho de toda persona a la seguridad social</a:t>
            </a:r>
          </a:p>
          <a:p>
            <a:r>
              <a:rPr lang="es-UY" sz="3200" dirty="0"/>
              <a:t>1952: Convenio 102 de OIT sobre normas mínimas de seguridad social</a:t>
            </a:r>
          </a:p>
          <a:p>
            <a:r>
              <a:rPr lang="es-UY" sz="3200" dirty="0"/>
              <a:t>1966: Pacto Internacional de Derechos Económicos, Sociales y Culturales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78659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70C9E71-2444-433C-BACB-553ACBA21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085" y="2442120"/>
            <a:ext cx="10515600" cy="1325563"/>
          </a:xfrm>
        </p:spPr>
        <p:txBody>
          <a:bodyPr>
            <a:noAutofit/>
          </a:bodyPr>
          <a:lstStyle/>
          <a:p>
            <a:r>
              <a:rPr lang="es-UY" sz="5400" dirty="0"/>
              <a:t>Evolución histórica en el Uruguay</a:t>
            </a:r>
            <a:br>
              <a:rPr lang="es-UY" sz="5400" dirty="0"/>
            </a:br>
            <a:endParaRPr lang="es-UY" sz="5400" dirty="0"/>
          </a:p>
        </p:txBody>
      </p:sp>
    </p:spTree>
    <p:extLst>
      <p:ext uri="{BB962C8B-B14F-4D97-AF65-F5344CB8AC3E}">
        <p14:creationId xmlns:p14="http://schemas.microsoft.com/office/powerpoint/2010/main" val="1537682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EBF05-FBC5-4921-9F49-C50F718A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Período colonial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0F5388-3A4E-46AC-8142-366B7406D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Montepío Militar de España y América (Carlos III, 1761)</a:t>
            </a:r>
          </a:p>
          <a:p>
            <a:r>
              <a:rPr lang="es-UY" sz="3600" dirty="0"/>
              <a:t>Montepío Civil (reglamentado por Real Cédula de 1770)</a:t>
            </a:r>
          </a:p>
          <a:p>
            <a:pPr lvl="1"/>
            <a:r>
              <a:rPr lang="es-UY" sz="3600" dirty="0"/>
              <a:t>Virreinato del Perú, Lima, 1765</a:t>
            </a:r>
          </a:p>
          <a:p>
            <a:pPr lvl="1"/>
            <a:r>
              <a:rPr lang="es-UY" sz="3600" dirty="0"/>
              <a:t>Virreinato del Río de la Plata, Buenos Aires, 1776</a:t>
            </a:r>
          </a:p>
        </p:txBody>
      </p:sp>
    </p:spTree>
    <p:extLst>
      <p:ext uri="{BB962C8B-B14F-4D97-AF65-F5344CB8AC3E}">
        <p14:creationId xmlns:p14="http://schemas.microsoft.com/office/powerpoint/2010/main" val="29389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EE799-CA25-4B54-9D7A-8C0AC25E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Independencia (1825-1830)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5292BE-6033-4524-99E2-733C9CF04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1829: Gobierno Provisorio de José Rondeau</a:t>
            </a:r>
          </a:p>
          <a:p>
            <a:pPr lvl="1"/>
            <a:r>
              <a:rPr lang="es-UY" sz="3600" dirty="0"/>
              <a:t>Aprueba retiros por invalidez y pensiones para quienes lucharon en las guerras de independencia desde 1810 y sus causahabientes</a:t>
            </a:r>
          </a:p>
          <a:p>
            <a:r>
              <a:rPr lang="es-UY" sz="3600" dirty="0"/>
              <a:t>1830: Primera Constitución de la República</a:t>
            </a:r>
          </a:p>
          <a:p>
            <a:pPr lvl="1"/>
            <a:r>
              <a:rPr lang="es-UY" sz="3600" dirty="0"/>
              <a:t>Entre las competencias del Poder Ejecutivo está la de “dar retiros y arreglar las pensiones de los empleados civiles y militares”</a:t>
            </a:r>
          </a:p>
        </p:txBody>
      </p:sp>
    </p:spTree>
    <p:extLst>
      <p:ext uri="{BB962C8B-B14F-4D97-AF65-F5344CB8AC3E}">
        <p14:creationId xmlns:p14="http://schemas.microsoft.com/office/powerpoint/2010/main" val="57882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ABA41-A78A-47D7-A84E-D16CAE01F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/>
              <a:t>1830-1896: la protección social como recompensa a los servidores públicos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46BD9-CFAC-461F-BB10-19369522A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/>
              <a:t>1830: pensión a los Treinta y Tres Orientales y sus causahabientes</a:t>
            </a:r>
          </a:p>
          <a:p>
            <a:r>
              <a:rPr lang="es-UY"/>
              <a:t>1835: retiros y pensiones militares (leyes 81 y 91)</a:t>
            </a:r>
          </a:p>
          <a:p>
            <a:r>
              <a:rPr lang="es-UY"/>
              <a:t>1838: creación del “Montepío de Ministerio”: jubilaciones a los empleados civiles por enfermedad o vejez (ley 173) con pago de contribuciones</a:t>
            </a:r>
          </a:p>
          <a:p>
            <a:r>
              <a:rPr lang="es-UY"/>
              <a:t>1876: gobierno de L. Latorre: suspensión por decreto de los derechos jubilatorios, con mantenimiento de los derechos adquiridos</a:t>
            </a:r>
          </a:p>
          <a:p>
            <a:r>
              <a:rPr lang="es-UY"/>
              <a:t>1884: Código Militar restablece el derecho a retiro y pensión para los militares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9146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4C481-BCDE-4556-B919-DBF37453E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Medios privados de protección en el siglo XIX según la ideología liberal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AC8512-11D5-45AC-A67F-CF0E68FA1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Asociaciones de Socorros Mutuos (desde mediados del siglo XIX)</a:t>
            </a:r>
          </a:p>
          <a:p>
            <a:r>
              <a:rPr lang="es-UY" dirty="0"/>
              <a:t>Sindicatos (desde 1860)</a:t>
            </a:r>
          </a:p>
          <a:p>
            <a:r>
              <a:rPr lang="es-UY" dirty="0"/>
              <a:t>Sistemas acordados a nivel de empresa (ferrocarriles, puerto, etc.)</a:t>
            </a:r>
          </a:p>
          <a:p>
            <a:r>
              <a:rPr lang="es-UY" dirty="0"/>
              <a:t>Sociedades filantrópicas</a:t>
            </a:r>
          </a:p>
          <a:p>
            <a:r>
              <a:rPr lang="es-UY" dirty="0"/>
              <a:t>Caridad religiosa</a:t>
            </a:r>
          </a:p>
          <a:p>
            <a:r>
              <a:rPr lang="es-UY" dirty="0"/>
              <a:t>Familia, vecindario</a:t>
            </a:r>
          </a:p>
          <a:p>
            <a:r>
              <a:rPr lang="es-UY" dirty="0"/>
              <a:t>“Agregados” (especialmente en el  medio rural)</a:t>
            </a:r>
          </a:p>
        </p:txBody>
      </p:sp>
    </p:spTree>
    <p:extLst>
      <p:ext uri="{BB962C8B-B14F-4D97-AF65-F5344CB8AC3E}">
        <p14:creationId xmlns:p14="http://schemas.microsoft.com/office/powerpoint/2010/main" val="1463949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EF125-F732-4116-B36B-0D01F23F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Caja Escolar (1896)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6EA300-3BDC-4B4A-80C2-3E3A6082C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4000" dirty="0"/>
              <a:t>Influencia de los seguros sociales</a:t>
            </a:r>
          </a:p>
          <a:p>
            <a:r>
              <a:rPr lang="es-UY" sz="4000" dirty="0"/>
              <a:t>Finalidad de estímulo a la profesión docente</a:t>
            </a:r>
          </a:p>
          <a:p>
            <a:r>
              <a:rPr lang="es-UY" sz="4000" dirty="0"/>
              <a:t>Otorgaba jubilaciones y pensiones</a:t>
            </a:r>
          </a:p>
          <a:p>
            <a:r>
              <a:rPr lang="es-UY" sz="4000" dirty="0"/>
              <a:t>Introduce por primera vez la “causal común” con un mínimo de edad y de tiempo de servicios</a:t>
            </a:r>
          </a:p>
        </p:txBody>
      </p:sp>
    </p:spTree>
    <p:extLst>
      <p:ext uri="{BB962C8B-B14F-4D97-AF65-F5344CB8AC3E}">
        <p14:creationId xmlns:p14="http://schemas.microsoft.com/office/powerpoint/2010/main" val="3411594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FDE28-8F64-40DA-B51A-36F8CAF2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Caja Civil (1904)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D18ACE-807A-474C-BFFA-9041713C8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Alcanzó a los funcionarios civiles</a:t>
            </a:r>
          </a:p>
          <a:p>
            <a:r>
              <a:rPr lang="es-UY" sz="3600" dirty="0"/>
              <a:t>Administración descentralizada y participación de los interesados</a:t>
            </a:r>
          </a:p>
          <a:p>
            <a:r>
              <a:rPr lang="es-UY" sz="3600" dirty="0"/>
              <a:t>Causal común con 60 de edad y 30 de servicios (modelo replicado en el futuro)</a:t>
            </a:r>
          </a:p>
        </p:txBody>
      </p:sp>
    </p:spTree>
    <p:extLst>
      <p:ext uri="{BB962C8B-B14F-4D97-AF65-F5344CB8AC3E}">
        <p14:creationId xmlns:p14="http://schemas.microsoft.com/office/powerpoint/2010/main" val="4169625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07CB0-7332-4852-9F8B-E5696828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Caja de empleados y obreros de los servicios públicos (1919)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7FF45E-E2F0-4430-893B-01E468596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Alcanzó a los trabajadores privados dependientes de las empresas concesionarias de los servicios públicos (transporte, gas, agua, etc.)</a:t>
            </a:r>
          </a:p>
          <a:p>
            <a:pPr lvl="1"/>
            <a:r>
              <a:rPr lang="es-UY" sz="2800" dirty="0"/>
              <a:t>Incorporación progresiva de trabajadores de distintos sectores de actividad</a:t>
            </a:r>
          </a:p>
          <a:p>
            <a:pPr lvl="1"/>
            <a:r>
              <a:rPr lang="es-UY" sz="2800" dirty="0"/>
              <a:t>1928: se extendió a los trabajadores de las sociedades anónimas y grandes empresas de la actividad privada</a:t>
            </a:r>
          </a:p>
          <a:p>
            <a:r>
              <a:rPr lang="es-UY" dirty="0"/>
              <a:t>En el marco de un proceso de estatización progresiva</a:t>
            </a:r>
          </a:p>
          <a:p>
            <a:r>
              <a:rPr lang="es-UY" dirty="0"/>
              <a:t>Administración descentralizada y participativa</a:t>
            </a:r>
          </a:p>
          <a:p>
            <a:r>
              <a:rPr lang="es-UY" dirty="0"/>
              <a:t>Financiación bipartita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58626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8FB36-3A0B-450E-8EA1-5BF3FB144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Antigüedad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154DFE-22A0-44EE-8C5C-F0AE90832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200" dirty="0"/>
              <a:t>Formas </a:t>
            </a:r>
            <a:r>
              <a:rPr lang="es-UY" sz="3200" i="1" dirty="0"/>
              <a:t>privadas</a:t>
            </a:r>
            <a:r>
              <a:rPr lang="es-UY" sz="3200" dirty="0"/>
              <a:t> de protección social</a:t>
            </a:r>
          </a:p>
          <a:p>
            <a:pPr lvl="1"/>
            <a:r>
              <a:rPr lang="es-UY" sz="3200" dirty="0"/>
              <a:t>Grecia: solidaridad voluntaria, asociaciones</a:t>
            </a:r>
          </a:p>
          <a:p>
            <a:pPr lvl="1"/>
            <a:r>
              <a:rPr lang="es-UY" sz="3200" dirty="0"/>
              <a:t>Roma: clientela, asociaciones (colegios)</a:t>
            </a:r>
          </a:p>
          <a:p>
            <a:pPr lvl="1"/>
            <a:endParaRPr lang="es-UY" sz="3200" dirty="0"/>
          </a:p>
          <a:p>
            <a:r>
              <a:rPr lang="es-UY" sz="3200" dirty="0"/>
              <a:t>Formas </a:t>
            </a:r>
            <a:r>
              <a:rPr lang="es-UY" sz="3200" i="1" dirty="0"/>
              <a:t>públicas</a:t>
            </a:r>
            <a:r>
              <a:rPr lang="es-UY" sz="3200" dirty="0"/>
              <a:t> de protección social</a:t>
            </a:r>
          </a:p>
          <a:p>
            <a:pPr lvl="1"/>
            <a:r>
              <a:rPr lang="es-UY" sz="3200" dirty="0"/>
              <a:t>Grecia: pensiones por invalidez (siglo VI A.C.)</a:t>
            </a:r>
          </a:p>
          <a:p>
            <a:pPr lvl="1"/>
            <a:r>
              <a:rPr lang="es-UY" sz="3200" dirty="0"/>
              <a:t>Roma: lex frumentaria de Cayo Graco (123 A.C.)</a:t>
            </a:r>
          </a:p>
        </p:txBody>
      </p:sp>
    </p:spTree>
    <p:extLst>
      <p:ext uri="{BB962C8B-B14F-4D97-AF65-F5344CB8AC3E}">
        <p14:creationId xmlns:p14="http://schemas.microsoft.com/office/powerpoint/2010/main" val="3479251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0F959-6045-401C-B3EB-FE7F1EC1B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Otras cajas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CC2F0D-92EA-4039-BDC5-BF92730C9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4400" dirty="0"/>
              <a:t>1911: Caja Militar</a:t>
            </a:r>
          </a:p>
          <a:p>
            <a:r>
              <a:rPr lang="es-UY" sz="4400" dirty="0"/>
              <a:t>1925: Caja Bancaria</a:t>
            </a:r>
          </a:p>
          <a:p>
            <a:r>
              <a:rPr lang="es-UY" sz="4400" dirty="0"/>
              <a:t>1941: Caja Notarial</a:t>
            </a:r>
          </a:p>
          <a:p>
            <a:r>
              <a:rPr lang="es-UY" sz="4400" dirty="0"/>
              <a:t>1943: Caja Rural</a:t>
            </a:r>
          </a:p>
          <a:p>
            <a:r>
              <a:rPr lang="es-UY" sz="4400" dirty="0"/>
              <a:t>1954: Caja de Profesionales Universitarios</a:t>
            </a:r>
          </a:p>
        </p:txBody>
      </p:sp>
    </p:spTree>
    <p:extLst>
      <p:ext uri="{BB962C8B-B14F-4D97-AF65-F5344CB8AC3E}">
        <p14:creationId xmlns:p14="http://schemas.microsoft.com/office/powerpoint/2010/main" val="322301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C170B8-5399-4868-9684-6A9E92362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Instituto de Jubilaciones y Pensiones (1933)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C2A0F6-B2B7-4206-B108-A31CF2E13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Centraliza la Caja Civil, la Caja Escolar y la Caja de Empleados y Obreros de los Servicios Públicos (para ese entonces esta última abarcaba a muchos trabajadores privados)</a:t>
            </a:r>
          </a:p>
          <a:p>
            <a:r>
              <a:rPr lang="es-UY" sz="3600" dirty="0"/>
              <a:t>Es disuelto en 1948, retornándose a la descentralización</a:t>
            </a:r>
          </a:p>
        </p:txBody>
      </p:sp>
    </p:spTree>
    <p:extLst>
      <p:ext uri="{BB962C8B-B14F-4D97-AF65-F5344CB8AC3E}">
        <p14:creationId xmlns:p14="http://schemas.microsoft.com/office/powerpoint/2010/main" val="3186115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878D13-548B-4544-9059-D50AFAAF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Caja de Industria y Comercio (1934)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0A8182-C4C9-477A-9C8A-C502DE551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Surgió por transformación de la Caja de Empleados y Obreros de los Servicios Públicos, para ese entonces la caja de la mayoría de los trabajadores privados</a:t>
            </a:r>
          </a:p>
          <a:p>
            <a:r>
              <a:rPr lang="es-UY" sz="3600" dirty="0"/>
              <a:t>Se generalizó la protección a los trabajadores de las empresas del comercio, la industria y los servicios</a:t>
            </a:r>
          </a:p>
        </p:txBody>
      </p:sp>
    </p:spTree>
    <p:extLst>
      <p:ext uri="{BB962C8B-B14F-4D97-AF65-F5344CB8AC3E}">
        <p14:creationId xmlns:p14="http://schemas.microsoft.com/office/powerpoint/2010/main" val="1567755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B05CB-98E5-43DD-9FCC-2B247980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A partir de 1948: fusión y descentralización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0CF134-3C9C-4CAF-B3C5-0AB556C7A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Caja de Industria y Comercio</a:t>
            </a:r>
          </a:p>
          <a:p>
            <a:r>
              <a:rPr lang="es-UY" sz="3600" dirty="0"/>
              <a:t>Caja Civil y Escolar</a:t>
            </a:r>
          </a:p>
          <a:p>
            <a:r>
              <a:rPr lang="es-UY" sz="3600" dirty="0"/>
              <a:t>Caja Rural, de Trabajadores Domésticos y Pensiones a la Vejez</a:t>
            </a:r>
          </a:p>
          <a:p>
            <a:r>
              <a:rPr lang="es-UY" sz="3600" dirty="0"/>
              <a:t>Caja Militar</a:t>
            </a:r>
          </a:p>
          <a:p>
            <a:r>
              <a:rPr lang="es-UY" sz="3600" dirty="0"/>
              <a:t>Cajas paraestatales: Bancaria, Notarial, y desde 1954 Caja de Profesionales Universitarios</a:t>
            </a:r>
          </a:p>
        </p:txBody>
      </p:sp>
    </p:spTree>
    <p:extLst>
      <p:ext uri="{BB962C8B-B14F-4D97-AF65-F5344CB8AC3E}">
        <p14:creationId xmlns:p14="http://schemas.microsoft.com/office/powerpoint/2010/main" val="3710865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8BBD4-93CC-4B6B-87FE-C17BEC95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Pensiones no contributivas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3D470B-E5BC-4D0D-917D-8148443C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UY" sz="3200" dirty="0"/>
              <a:t>1919: pensiones a la vejez e invalidez, financiadas con impuestos específicos</a:t>
            </a:r>
          </a:p>
          <a:p>
            <a:r>
              <a:rPr lang="es-UY" sz="3200" dirty="0"/>
              <a:t>1933: creación del Instituto de Pensiones a la Vejez (disuelto en 1948)</a:t>
            </a:r>
          </a:p>
          <a:p>
            <a:r>
              <a:rPr lang="es-UY" sz="3200" dirty="0"/>
              <a:t>1934: incorporación a la Constitución del derecho a la pensión a la vejez, si se carece de recursos para subvenir a las necesidades vitales</a:t>
            </a:r>
          </a:p>
          <a:p>
            <a:r>
              <a:rPr lang="es-UY" sz="3200" dirty="0"/>
              <a:t>1948: administradas por la Caja de Trabajadores Rurales, Domésticos y Pensiones a la Vejez</a:t>
            </a:r>
          </a:p>
        </p:txBody>
      </p:sp>
    </p:spTree>
    <p:extLst>
      <p:ext uri="{BB962C8B-B14F-4D97-AF65-F5344CB8AC3E}">
        <p14:creationId xmlns:p14="http://schemas.microsoft.com/office/powerpoint/2010/main" val="4116217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BA9085-C4FF-4051-B090-0EAC108F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Otras instituciones y coberturas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0A6ADB-9902-4635-B69B-1CDF91100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1920: seguro de accidentes de trabajo a cargo del BSE</a:t>
            </a:r>
          </a:p>
          <a:p>
            <a:r>
              <a:rPr lang="es-UY" dirty="0"/>
              <a:t>1943: la ley de Consejos de Salarios prevé la constitución de Cajas de Asignaciones Familiares por sector de actividad</a:t>
            </a:r>
          </a:p>
          <a:p>
            <a:r>
              <a:rPr lang="es-UY" dirty="0"/>
              <a:t>1944: creación de la primera Caja de Compensación por Desocupación de la Industria Frigorífica</a:t>
            </a:r>
          </a:p>
          <a:p>
            <a:r>
              <a:rPr lang="es-UY" dirty="0"/>
              <a:t>1950: creación del Consejo Central de Asignaciones Familiares</a:t>
            </a:r>
          </a:p>
          <a:p>
            <a:r>
              <a:rPr lang="es-UY" dirty="0"/>
              <a:t>1955 en adelante: creación de seguros sociales por enfermedad por sector de actividad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76225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17945-F198-4DA0-A4EA-C48AA6D0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Creación del BPS en la Constitución de 1967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A679D1-60A6-4499-B2E7-CC3FB7AD8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200" dirty="0"/>
              <a:t>Centralización de tres cajas: Industria y Comercio, Civil y Escolar, Rurales, Domésticos y Pensiones a la Vejez</a:t>
            </a:r>
          </a:p>
          <a:p>
            <a:r>
              <a:rPr lang="es-UY" sz="3200" dirty="0"/>
              <a:t>Se mantuvieron las normativas específicas de cada una</a:t>
            </a:r>
          </a:p>
          <a:p>
            <a:r>
              <a:rPr lang="es-UY" sz="3200" dirty="0"/>
              <a:t>Se buscó la eficiencia administrativa y evitar el clientelismo</a:t>
            </a:r>
          </a:p>
          <a:p>
            <a:r>
              <a:rPr lang="es-UY" sz="3200" dirty="0"/>
              <a:t>Se previó la participación de representantes sociales en el Directorio (trabajadores, empresarios, pasivos)</a:t>
            </a:r>
          </a:p>
        </p:txBody>
      </p:sp>
    </p:spTree>
    <p:extLst>
      <p:ext uri="{BB962C8B-B14F-4D97-AF65-F5344CB8AC3E}">
        <p14:creationId xmlns:p14="http://schemas.microsoft.com/office/powerpoint/2010/main" val="2990582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9EF73-5094-4702-9D6B-7814A268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Acto Institucional </a:t>
            </a:r>
            <a:r>
              <a:rPr lang="es-UY" dirty="0" err="1"/>
              <a:t>N°</a:t>
            </a:r>
            <a:r>
              <a:rPr lang="es-UY" dirty="0"/>
              <a:t> 9 (1979)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21152D-2CD3-4133-976F-75137F3A7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/>
              <a:t>Elimina el BPS y crea la Dirección General de la Seguridad Social, dependiente del MTSS</a:t>
            </a:r>
          </a:p>
          <a:p>
            <a:r>
              <a:rPr lang="es-UY" dirty="0"/>
              <a:t>Unifica los regímenes de pasividades de las tres grandes cajas estatales y de las tres cajas paraestatales (éstas son intervenidas)</a:t>
            </a:r>
          </a:p>
          <a:p>
            <a:r>
              <a:rPr lang="es-UY" dirty="0"/>
              <a:t>Centraliza bajo la DGSS a las asignaciones familiares (DAFA), los subsidios por enfermedad (DISSE), por desempleo (DISEDE), y crea tres direcciones de pasividades: DIPAICO, DIPACE y DIPRUSEDO</a:t>
            </a:r>
          </a:p>
          <a:p>
            <a:r>
              <a:rPr lang="es-UY" dirty="0"/>
              <a:t>Antecedente: en 1974 se transforma la Caja Militar en el Servicio de Retiros y Pensiones de las FFAA, dependiente del Ministerio de Defensa, y se procede en forma similar para los retiros y pensiones policiales, que pasan a ser administradas por el M. del Interior </a:t>
            </a:r>
          </a:p>
        </p:txBody>
      </p:sp>
    </p:spTree>
    <p:extLst>
      <p:ext uri="{BB962C8B-B14F-4D97-AF65-F5344CB8AC3E}">
        <p14:creationId xmlns:p14="http://schemas.microsoft.com/office/powerpoint/2010/main" val="893190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E9B1D-236F-41C4-B41A-CADD9E5A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Retorno de la democracia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4D9EAA-D1BE-4874-94E6-4F88ACAB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1986: la ley 15.800 restablece el BPS y devuelve la autonomía a las cajas paraestatales</a:t>
            </a:r>
          </a:p>
          <a:p>
            <a:r>
              <a:rPr lang="es-UY" dirty="0"/>
              <a:t>1989: reforma constitucional establece ajuste mínimo de las pasividades</a:t>
            </a:r>
          </a:p>
          <a:p>
            <a:r>
              <a:rPr lang="es-UY" dirty="0"/>
              <a:t>1992: la ley 16.241 reglamenta la participación de los delegados sociales en el Directorio del BPS</a:t>
            </a:r>
          </a:p>
          <a:p>
            <a:r>
              <a:rPr lang="es-UY" dirty="0"/>
              <a:t>1992-1994: intentos de reforma en leyes presupuestales</a:t>
            </a:r>
          </a:p>
          <a:p>
            <a:r>
              <a:rPr lang="es-UY" dirty="0"/>
              <a:t>1994: reforma constitucional prohíbe la introducción de normas de seguridad social en leyes presupuestales o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1728114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C0204-8B53-46E1-9F2F-B2B5B15E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La reforma de 1995 (ley 16.713)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096D15-7C4F-4E26-929E-DAEC21130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3200" dirty="0"/>
              <a:t>Procuró corregir el desequilibrio financiero a través de:</a:t>
            </a:r>
          </a:p>
          <a:p>
            <a:pPr lvl="1"/>
            <a:r>
              <a:rPr lang="es-UY" sz="3200" dirty="0"/>
              <a:t>La modificación de las causales jubilatorias</a:t>
            </a:r>
          </a:p>
          <a:p>
            <a:pPr lvl="2"/>
            <a:r>
              <a:rPr lang="es-UY" sz="3200" dirty="0"/>
              <a:t>Mayores requisitos de edad y/o tiempo de servicios</a:t>
            </a:r>
          </a:p>
          <a:p>
            <a:pPr lvl="2"/>
            <a:r>
              <a:rPr lang="es-UY" sz="3200" dirty="0"/>
              <a:t>Requisitos de prueba más exigentes</a:t>
            </a:r>
          </a:p>
          <a:p>
            <a:pPr lvl="1"/>
            <a:r>
              <a:rPr lang="es-UY" sz="3200" dirty="0"/>
              <a:t>La reforma estructural del sistema jubilatorio y pensionario (régimen mixto: solidario y de capitalización individual)</a:t>
            </a:r>
          </a:p>
          <a:p>
            <a:pPr lvl="1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78820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7A78F-0A3C-46F8-B99B-1A5CD0938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Edad Media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F6755E-0C85-43F3-9FE0-FA9F2DF0D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Feudalismo</a:t>
            </a:r>
          </a:p>
          <a:p>
            <a:pPr lvl="1"/>
            <a:r>
              <a:rPr lang="es-UY" sz="3600" dirty="0"/>
              <a:t>Vínculos de vasallaje</a:t>
            </a:r>
          </a:p>
          <a:p>
            <a:pPr lvl="1"/>
            <a:r>
              <a:rPr lang="es-UY" sz="3600" dirty="0"/>
              <a:t>Servidumbre (“nobleza obliga”)</a:t>
            </a:r>
          </a:p>
          <a:p>
            <a:r>
              <a:rPr lang="es-UY" sz="3600" dirty="0"/>
              <a:t>Corporaciones de artesanos y comerciantes</a:t>
            </a:r>
          </a:p>
          <a:p>
            <a:r>
              <a:rPr lang="es-UY" sz="3600" dirty="0"/>
              <a:t>Caridad (Iglesia)</a:t>
            </a:r>
          </a:p>
        </p:txBody>
      </p:sp>
    </p:spTree>
    <p:extLst>
      <p:ext uri="{BB962C8B-B14F-4D97-AF65-F5344CB8AC3E}">
        <p14:creationId xmlns:p14="http://schemas.microsoft.com/office/powerpoint/2010/main" val="173518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BEEE6-0343-4227-A466-BF486E30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Modificaciones de 2008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AC2377-A914-4249-A931-E0BA70CC4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Producto del Diálogo Nacional sobre Seguridad Social</a:t>
            </a:r>
          </a:p>
          <a:p>
            <a:r>
              <a:rPr lang="es-UY" dirty="0"/>
              <a:t>Procuraron atenuar los efectos sociales de la reforma de 1995, mediante:</a:t>
            </a:r>
          </a:p>
          <a:p>
            <a:pPr lvl="1"/>
            <a:r>
              <a:rPr lang="es-UY" sz="2800" dirty="0"/>
              <a:t>Modificación de las causales jubilatorias: reducción de exigencias, flexibilización</a:t>
            </a:r>
          </a:p>
          <a:p>
            <a:pPr lvl="1"/>
            <a:r>
              <a:rPr lang="es-UY" sz="2800" dirty="0"/>
              <a:t>Cómputo ficto por hijos para la mujer</a:t>
            </a:r>
          </a:p>
          <a:p>
            <a:pPr lvl="1"/>
            <a:r>
              <a:rPr lang="es-UY" sz="2800" dirty="0"/>
              <a:t>Subsidio especial de inactividad compensada (desempleo) para los mayores de 58 años</a:t>
            </a:r>
          </a:p>
          <a:p>
            <a:pPr lvl="1"/>
            <a:r>
              <a:rPr lang="es-UY" sz="2800" dirty="0"/>
              <a:t>Subsidio para los mayores de 65 años en situación de vulnerabilidad</a:t>
            </a:r>
          </a:p>
          <a:p>
            <a:pPr lvl="1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03545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7C391-4EC2-46B9-927E-BA40F12EB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Modificaciones de 2013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41B685-7DE0-4FF4-8C50-47E4FF829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Producto del segundo Diálogo Nacional sobre Seguridad Social</a:t>
            </a:r>
          </a:p>
          <a:p>
            <a:pPr lvl="1"/>
            <a:r>
              <a:rPr lang="es-UY" sz="3600" dirty="0"/>
              <a:t>Ley 19160 sobre jubilación parcial</a:t>
            </a:r>
          </a:p>
          <a:p>
            <a:pPr lvl="1"/>
            <a:r>
              <a:rPr lang="es-UY" sz="3600" dirty="0"/>
              <a:t>Ley 19161 sobre subsidios por maternidad, paternidad y cuidados</a:t>
            </a:r>
          </a:p>
          <a:p>
            <a:pPr lvl="1"/>
            <a:r>
              <a:rPr lang="es-UY" sz="3600" dirty="0"/>
              <a:t>Ley 19162 sobre revocación de opciones por el régimen mixto</a:t>
            </a:r>
          </a:p>
        </p:txBody>
      </p:sp>
    </p:spTree>
    <p:extLst>
      <p:ext uri="{BB962C8B-B14F-4D97-AF65-F5344CB8AC3E}">
        <p14:creationId xmlns:p14="http://schemas.microsoft.com/office/powerpoint/2010/main" val="20656812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8E192-47BB-4D23-8494-7DD7A35E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Modificaciones 2015-2018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CEB8D8-F714-4486-84A0-95CBC2AAF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2015: creación del Sistema Nacional de Cuidados</a:t>
            </a:r>
          </a:p>
          <a:p>
            <a:r>
              <a:rPr lang="es-UY" sz="3600" dirty="0"/>
              <a:t>2017: ley 19.590 “cincuentones” destinada a corregir efectos negativos de la reforma de 1995 a quienes tenían entre 30 y 40 años en 1996</a:t>
            </a:r>
          </a:p>
          <a:p>
            <a:r>
              <a:rPr lang="es-UY" sz="3600" dirty="0"/>
              <a:t>2018: ley 19.695 modificativa del sistema de retiros y pensiones militares</a:t>
            </a:r>
          </a:p>
        </p:txBody>
      </p:sp>
    </p:spTree>
    <p:extLst>
      <p:ext uri="{BB962C8B-B14F-4D97-AF65-F5344CB8AC3E}">
        <p14:creationId xmlns:p14="http://schemas.microsoft.com/office/powerpoint/2010/main" val="17253288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A962E-EF84-41A9-A8C3-C641A95B8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Reforma Previsional de 2023 (Ley 20.130)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16C37F-FA4B-4DAA-AFE4-2893E3C6D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Crea el Sistema Previsional Común, aplicable a quienes ingresan a trabajar desde diciembre de 2023 o configuran causal común desde 2043</a:t>
            </a:r>
          </a:p>
          <a:p>
            <a:r>
              <a:rPr lang="es-ES" dirty="0"/>
              <a:t>Mantiene las causales común y por edad avanzada a quienes la configuren hasta 2032</a:t>
            </a:r>
          </a:p>
          <a:p>
            <a:r>
              <a:rPr lang="es-ES" dirty="0"/>
              <a:t>Eleva la edad mínima de jubilación según año de nacimiento hasta llegar a 65 años para quienes nacieron en 1977 o posteriormente</a:t>
            </a:r>
          </a:p>
          <a:p>
            <a:r>
              <a:rPr lang="es-ES" dirty="0"/>
              <a:t>Cambia en forma inmediata las normas sobre jubilación por incapacidad total y pensiones de sobrevivencia</a:t>
            </a:r>
          </a:p>
          <a:p>
            <a:r>
              <a:rPr lang="es-ES" dirty="0"/>
              <a:t>Crea un “período de convergencia” para quienes configuren causal entre 2033 y 2042</a:t>
            </a:r>
          </a:p>
          <a:p>
            <a:r>
              <a:rPr lang="es-ES" dirty="0"/>
              <a:t>Extiende el régimen mixto a todos los organismos para quienes ingresen desde diciembre de 2023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9190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33960-C3E2-459D-BBE1-9EE163BD8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Edad Moderna (siglos XV a XVIII)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18EF6A-DFB8-406F-8CF7-A04882A19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UY" sz="3600" dirty="0"/>
              <a:t>Cambios económicos y sociales</a:t>
            </a:r>
          </a:p>
          <a:p>
            <a:pPr lvl="1"/>
            <a:r>
              <a:rPr lang="es-UY" sz="3200" dirty="0"/>
              <a:t>Disolución del feudalismo</a:t>
            </a:r>
          </a:p>
          <a:p>
            <a:pPr lvl="1"/>
            <a:r>
              <a:rPr lang="es-UY" sz="3200" dirty="0"/>
              <a:t>Crecimiento de las ciudades</a:t>
            </a:r>
          </a:p>
          <a:p>
            <a:pPr lvl="1"/>
            <a:r>
              <a:rPr lang="es-UY" sz="3200" dirty="0"/>
              <a:t>Insuficiencia de los medios tradicionales de protección</a:t>
            </a:r>
          </a:p>
          <a:p>
            <a:r>
              <a:rPr lang="es-UY" sz="3600" dirty="0"/>
              <a:t>Respuesta de las autoridades locales</a:t>
            </a:r>
          </a:p>
          <a:p>
            <a:pPr lvl="1"/>
            <a:r>
              <a:rPr lang="es-UY" sz="3200" dirty="0"/>
              <a:t>Represión</a:t>
            </a:r>
          </a:p>
          <a:p>
            <a:pPr lvl="1"/>
            <a:r>
              <a:rPr lang="es-UY" sz="3200" dirty="0"/>
              <a:t>Asistencia (“pobres merecedores”)</a:t>
            </a:r>
          </a:p>
        </p:txBody>
      </p:sp>
    </p:spTree>
    <p:extLst>
      <p:ext uri="{BB962C8B-B14F-4D97-AF65-F5344CB8AC3E}">
        <p14:creationId xmlns:p14="http://schemas.microsoft.com/office/powerpoint/2010/main" val="194909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511F7-5175-4575-8A60-DE21C2903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Revolución Francesa (1789-1794)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C4CDCE-7C6F-4591-8D4E-617280FAC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Eliminación de las corporaciones y la servidumbre</a:t>
            </a:r>
          </a:p>
          <a:p>
            <a:r>
              <a:rPr lang="es-UY" sz="3600" dirty="0"/>
              <a:t>Desaparición de las instituciones de asistencia del Antiguo Régimen</a:t>
            </a:r>
          </a:p>
          <a:p>
            <a:r>
              <a:rPr lang="es-UY" sz="3600" dirty="0"/>
              <a:t>Proclamación del deber de la sociedad de dar trabajo y asistir a los necesitados</a:t>
            </a:r>
          </a:p>
          <a:p>
            <a:r>
              <a:rPr lang="es-UY" sz="3600" dirty="0"/>
              <a:t>Aprobación de leyes de asistencia pública que no llegaron a aplicarse</a:t>
            </a:r>
          </a:p>
        </p:txBody>
      </p:sp>
    </p:spTree>
    <p:extLst>
      <p:ext uri="{BB962C8B-B14F-4D97-AF65-F5344CB8AC3E}">
        <p14:creationId xmlns:p14="http://schemas.microsoft.com/office/powerpoint/2010/main" val="78469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5FA41-26CE-421B-9FF3-F7BF555A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El liberalismo del siglo XIX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5F0647-247C-4E20-9E46-16E40AE6F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3600" dirty="0"/>
              <a:t>Asistencia pública de última instancia</a:t>
            </a:r>
          </a:p>
          <a:p>
            <a:r>
              <a:rPr lang="es-UY" sz="3600" dirty="0"/>
              <a:t>Promueve las formas voluntarias de previsión y solidaridad:</a:t>
            </a:r>
          </a:p>
          <a:p>
            <a:pPr lvl="1"/>
            <a:r>
              <a:rPr lang="es-UY" sz="3200" dirty="0"/>
              <a:t>Ahorro voluntario (“cajas de ahorro” públicas)</a:t>
            </a:r>
          </a:p>
          <a:p>
            <a:pPr lvl="1"/>
            <a:r>
              <a:rPr lang="es-UY" sz="3200" dirty="0"/>
              <a:t>Seguros “populares” (vida, invalidez, enfermedad)</a:t>
            </a:r>
          </a:p>
          <a:p>
            <a:pPr lvl="1"/>
            <a:r>
              <a:rPr lang="es-UY" sz="3200" dirty="0"/>
              <a:t>Asociaciones (mutualismo, etc.)</a:t>
            </a:r>
          </a:p>
        </p:txBody>
      </p:sp>
    </p:spTree>
    <p:extLst>
      <p:ext uri="{BB962C8B-B14F-4D97-AF65-F5344CB8AC3E}">
        <p14:creationId xmlns:p14="http://schemas.microsoft.com/office/powerpoint/2010/main" val="1453877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EF4DB-87AD-41C0-B0A5-A103397FE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Protección de los servidores públicos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B3B3AE-D301-48A1-AAF1-934FA315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Siglos XVII-XVIII: pensiones graciables del monarca</a:t>
            </a:r>
          </a:p>
          <a:p>
            <a:r>
              <a:rPr lang="es-UY" sz="3600" dirty="0"/>
              <a:t>Siglo XVIII: creación de instituciones específicas:</a:t>
            </a:r>
          </a:p>
          <a:p>
            <a:pPr lvl="1"/>
            <a:r>
              <a:rPr lang="es-UY" sz="3200" dirty="0"/>
              <a:t> </a:t>
            </a:r>
            <a:r>
              <a:rPr lang="es-UY" sz="3600" dirty="0"/>
              <a:t>los montepíos civiles y militares</a:t>
            </a:r>
          </a:p>
          <a:p>
            <a:pPr lvl="1"/>
            <a:r>
              <a:rPr lang="es-UY" sz="3600" dirty="0"/>
              <a:t>reglamentados y con contribución de los funcionarios</a:t>
            </a:r>
          </a:p>
        </p:txBody>
      </p:sp>
    </p:spTree>
    <p:extLst>
      <p:ext uri="{BB962C8B-B14F-4D97-AF65-F5344CB8AC3E}">
        <p14:creationId xmlns:p14="http://schemas.microsoft.com/office/powerpoint/2010/main" val="195212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408A8-0DF7-4CA6-9C1A-FDC266B8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Seguros 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9883F1-258E-4968-A45D-2FCCEBB31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sz="3600" dirty="0"/>
              <a:t>Bismarck (Alemania, desde 1883): seguros obligatorios para los casos de enfermedad, accidente de trabajo, vejez o invalidez</a:t>
            </a:r>
          </a:p>
          <a:p>
            <a:r>
              <a:rPr lang="es-UY" sz="3600" dirty="0"/>
              <a:t>Extensión en Europa a fines del siglo XIX y principios del siglo XX</a:t>
            </a:r>
          </a:p>
          <a:p>
            <a:r>
              <a:rPr lang="es-UY" sz="3600" dirty="0"/>
              <a:t>Impulsados por la Organización Internacional del Trabajo, creada en 1919</a:t>
            </a:r>
          </a:p>
        </p:txBody>
      </p:sp>
    </p:spTree>
    <p:extLst>
      <p:ext uri="{BB962C8B-B14F-4D97-AF65-F5344CB8AC3E}">
        <p14:creationId xmlns:p14="http://schemas.microsoft.com/office/powerpoint/2010/main" val="382072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BD669-ABB3-4EA0-8E9A-5EC1A9298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Caracteres del seguro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308859-CA7E-4ABC-B7FC-3F1EF32DF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Obligatoriedad</a:t>
            </a:r>
          </a:p>
          <a:p>
            <a:r>
              <a:rPr lang="es-UY" dirty="0"/>
              <a:t>Cobertura de contingencias específicas</a:t>
            </a:r>
          </a:p>
          <a:p>
            <a:r>
              <a:rPr lang="es-UY" dirty="0"/>
              <a:t>Prestaciones definidas legalmente</a:t>
            </a:r>
          </a:p>
          <a:p>
            <a:r>
              <a:rPr lang="es-UY" dirty="0"/>
              <a:t>Alcance subjetivo limitado</a:t>
            </a:r>
          </a:p>
          <a:p>
            <a:r>
              <a:rPr lang="es-UY" dirty="0"/>
              <a:t>Financiado con contribuciones especiales de los asegurados y empleadores</a:t>
            </a:r>
          </a:p>
          <a:p>
            <a:r>
              <a:rPr lang="es-UY" dirty="0"/>
              <a:t>Utilizan la técnica actual de los seguros</a:t>
            </a:r>
          </a:p>
          <a:p>
            <a:r>
              <a:rPr lang="es-UY" dirty="0"/>
              <a:t>Administración descentralizada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50409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1799</Words>
  <Application>Microsoft Office PowerPoint</Application>
  <PresentationFormat>Panorámica</PresentationFormat>
  <Paragraphs>186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I – Evolución histórica</vt:lpstr>
      <vt:lpstr>Antigüedad</vt:lpstr>
      <vt:lpstr>Edad Media</vt:lpstr>
      <vt:lpstr>Edad Moderna (siglos XV a XVIII)</vt:lpstr>
      <vt:lpstr>Revolución Francesa (1789-1794)</vt:lpstr>
      <vt:lpstr>El liberalismo del siglo XIX</vt:lpstr>
      <vt:lpstr>Protección de los servidores públicos</vt:lpstr>
      <vt:lpstr>Seguros sociales</vt:lpstr>
      <vt:lpstr>Caracteres del seguro social</vt:lpstr>
      <vt:lpstr>Seguridad social</vt:lpstr>
      <vt:lpstr>Internacionalización de la seguridad social</vt:lpstr>
      <vt:lpstr>Evolución histórica en el Uruguay </vt:lpstr>
      <vt:lpstr>Período colonial</vt:lpstr>
      <vt:lpstr>Independencia (1825-1830)</vt:lpstr>
      <vt:lpstr>1830-1896: la protección social como recompensa a los servidores públicos</vt:lpstr>
      <vt:lpstr>Medios privados de protección en el siglo XIX según la ideología liberal</vt:lpstr>
      <vt:lpstr>Caja Escolar (1896)</vt:lpstr>
      <vt:lpstr>Caja Civil (1904)</vt:lpstr>
      <vt:lpstr>Caja de empleados y obreros de los servicios públicos (1919)</vt:lpstr>
      <vt:lpstr>Otras cajas</vt:lpstr>
      <vt:lpstr>Instituto de Jubilaciones y Pensiones (1933)</vt:lpstr>
      <vt:lpstr>Caja de Industria y Comercio (1934)</vt:lpstr>
      <vt:lpstr>A partir de 1948: fusión y descentralización</vt:lpstr>
      <vt:lpstr>Pensiones no contributivas</vt:lpstr>
      <vt:lpstr>Otras instituciones y coberturas</vt:lpstr>
      <vt:lpstr>Creación del BPS en la Constitución de 1967</vt:lpstr>
      <vt:lpstr>Acto Institucional N° 9 (1979)</vt:lpstr>
      <vt:lpstr>Retorno de la democracia</vt:lpstr>
      <vt:lpstr>La reforma de 1995 (ley 16.713)</vt:lpstr>
      <vt:lpstr>Modificaciones de 2008</vt:lpstr>
      <vt:lpstr>Modificaciones de 2013</vt:lpstr>
      <vt:lpstr>Modificaciones 2015-2018</vt:lpstr>
      <vt:lpstr>Reforma Previsional de 2023 (Ley 20.130)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– Evolución histórica</dc:title>
  <dc:creator>Nicoliello, Ariel</dc:creator>
  <cp:lastModifiedBy>Nicoliello, Ariel</cp:lastModifiedBy>
  <cp:revision>27</cp:revision>
  <dcterms:created xsi:type="dcterms:W3CDTF">2020-04-20T19:22:51Z</dcterms:created>
  <dcterms:modified xsi:type="dcterms:W3CDTF">2024-07-01T20:00:57Z</dcterms:modified>
</cp:coreProperties>
</file>