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6"/>
  </p:notesMasterIdLst>
  <p:sldIdLst>
    <p:sldId id="256" r:id="rId2"/>
    <p:sldId id="297" r:id="rId3"/>
    <p:sldId id="283" r:id="rId4"/>
    <p:sldId id="261" r:id="rId5"/>
    <p:sldId id="262" r:id="rId6"/>
    <p:sldId id="260" r:id="rId7"/>
    <p:sldId id="264" r:id="rId8"/>
    <p:sldId id="265" r:id="rId9"/>
    <p:sldId id="266" r:id="rId10"/>
    <p:sldId id="284" r:id="rId11"/>
    <p:sldId id="258" r:id="rId12"/>
    <p:sldId id="285" r:id="rId13"/>
    <p:sldId id="286" r:id="rId14"/>
    <p:sldId id="268" r:id="rId15"/>
    <p:sldId id="287" r:id="rId16"/>
    <p:sldId id="292" r:id="rId17"/>
    <p:sldId id="293" r:id="rId18"/>
    <p:sldId id="294" r:id="rId19"/>
    <p:sldId id="289" r:id="rId20"/>
    <p:sldId id="290" r:id="rId21"/>
    <p:sldId id="291" r:id="rId22"/>
    <p:sldId id="295" r:id="rId23"/>
    <p:sldId id="296" r:id="rId24"/>
    <p:sldId id="288"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70" d="100"/>
          <a:sy n="70" d="100"/>
        </p:scale>
        <p:origin x="-138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A1D8E2-463B-44F5-9DAE-173FA145BD0B}" type="datetimeFigureOut">
              <a:rPr lang="es-ES" smtClean="0"/>
              <a:pPr/>
              <a:t>25/06/2024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4A4E3D-5B66-4C6F-AE1B-169F7C9DCDF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744A4E3D-5B66-4C6F-AE1B-169F7C9DCDFD}" type="slidenum">
              <a:rPr lang="es-ES" smtClean="0"/>
              <a:pPr/>
              <a:t>24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C660FBFB-9020-4272-BCE6-F586E6ADC526}" type="datetimeFigureOut">
              <a:rPr lang="es-ES" smtClean="0"/>
              <a:pPr/>
              <a:t>25/06/2024</a:t>
            </a:fld>
            <a:endParaRPr lang="es-ES"/>
          </a:p>
        </p:txBody>
      </p:sp>
      <p:sp>
        <p:nvSpPr>
          <p:cNvPr id="17" name="16 Marcador de pie de página"/>
          <p:cNvSpPr>
            <a:spLocks noGrp="1"/>
          </p:cNvSpPr>
          <p:nvPr>
            <p:ph type="ftr" sz="quarter" idx="11"/>
          </p:nvPr>
        </p:nvSpPr>
        <p:spPr>
          <a:xfrm>
            <a:off x="5410200" y="4205288"/>
            <a:ext cx="1295400" cy="457200"/>
          </a:xfrm>
        </p:spPr>
        <p:txBody>
          <a:bodyPr/>
          <a:lstStyle/>
          <a:p>
            <a:endParaRPr lang="es-E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39F6D52-1A1B-4BF9-A544-ACDE5859A1B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C660FBFB-9020-4272-BCE6-F586E6ADC526}" type="datetimeFigureOut">
              <a:rPr lang="es-ES" smtClean="0"/>
              <a:pPr/>
              <a:t>25/06/2024</a:t>
            </a:fld>
            <a:endParaRPr lang="es-ES"/>
          </a:p>
        </p:txBody>
      </p:sp>
      <p:sp>
        <p:nvSpPr>
          <p:cNvPr id="27" name="26 Marcador de número de diapositiva"/>
          <p:cNvSpPr>
            <a:spLocks noGrp="1"/>
          </p:cNvSpPr>
          <p:nvPr>
            <p:ph type="sldNum" sz="quarter" idx="11"/>
          </p:nvPr>
        </p:nvSpPr>
        <p:spPr/>
        <p:txBody>
          <a:bodyPr rtlCol="0"/>
          <a:lstStyle/>
          <a:p>
            <a:fld id="{539F6D52-1A1B-4BF9-A544-ACDE5859A1BD}" type="slidenum">
              <a:rPr lang="es-ES" smtClean="0"/>
              <a:pPr/>
              <a:t>‹Nº›</a:t>
            </a:fld>
            <a:endParaRPr lang="es-ES"/>
          </a:p>
        </p:txBody>
      </p:sp>
      <p:sp>
        <p:nvSpPr>
          <p:cNvPr id="28" name="2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C660FBFB-9020-4272-BCE6-F586E6ADC526}" type="datetimeFigureOut">
              <a:rPr lang="es-ES" smtClean="0"/>
              <a:pPr/>
              <a:t>25/06/2024</a:t>
            </a:fld>
            <a:endParaRPr lang="es-ES"/>
          </a:p>
        </p:txBody>
      </p:sp>
      <p:sp>
        <p:nvSpPr>
          <p:cNvPr id="4" name="3 Marcador de pie de página"/>
          <p:cNvSpPr>
            <a:spLocks noGrp="1"/>
          </p:cNvSpPr>
          <p:nvPr>
            <p:ph type="ftr" sz="quarter" idx="11"/>
          </p:nvPr>
        </p:nvSpPr>
        <p:spPr>
          <a:xfrm>
            <a:off x="5257800" y="612648"/>
            <a:ext cx="1325880" cy="457200"/>
          </a:xfrm>
        </p:spPr>
        <p:txBody>
          <a:bodyPr/>
          <a:lstStyle/>
          <a:p>
            <a:endParaRPr lang="es-ES"/>
          </a:p>
        </p:txBody>
      </p:sp>
      <p:sp>
        <p:nvSpPr>
          <p:cNvPr id="5" name="4 Marcador de número de diapositiva"/>
          <p:cNvSpPr>
            <a:spLocks noGrp="1"/>
          </p:cNvSpPr>
          <p:nvPr>
            <p:ph type="sldNum" sz="quarter" idx="12"/>
          </p:nvPr>
        </p:nvSpPr>
        <p:spPr>
          <a:xfrm>
            <a:off x="8174736" y="2272"/>
            <a:ext cx="762000" cy="365760"/>
          </a:xfrm>
        </p:spPr>
        <p:txBody>
          <a:bodyPr/>
          <a:lstStyle/>
          <a:p>
            <a:fld id="{539F6D52-1A1B-4BF9-A544-ACDE5859A1B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660FBFB-9020-4272-BCE6-F586E6ADC526}" type="datetimeFigureOut">
              <a:rPr lang="es-ES" smtClean="0"/>
              <a:pPr/>
              <a:t>25/06/2024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660FBFB-9020-4272-BCE6-F586E6ADC526}" type="datetimeFigureOut">
              <a:rPr lang="es-ES" smtClean="0"/>
              <a:pPr/>
              <a:t>25/06/2024</a:t>
            </a:fld>
            <a:endParaRPr lang="es-E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39F6D52-1A1B-4BF9-A544-ACDE5859A1B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ervicios.dgi.gub.uy/ServiciosEnLinea/dgi--servicios-en-linea--consulta-de-certifcado-unico" TargetMode="External"/><Relationship Id="rId2" Type="http://schemas.openxmlformats.org/officeDocument/2006/relationships/hyperlink" Target="https://servicios.dgi.gub.u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p:txBody>
          <a:bodyPr/>
          <a:lstStyle/>
          <a:p>
            <a:r>
              <a:rPr lang="es-UY" smtClean="0"/>
              <a:t>CONTRALORES COMERCIALES</a:t>
            </a:r>
            <a:endParaRPr lang="es-ES" dirty="0"/>
          </a:p>
        </p:txBody>
      </p:sp>
      <p:sp>
        <p:nvSpPr>
          <p:cNvPr id="3" name="2 Subtítulo"/>
          <p:cNvSpPr>
            <a:spLocks noGrp="1"/>
          </p:cNvSpPr>
          <p:nvPr>
            <p:ph type="subTitle" idx="1"/>
          </p:nvPr>
        </p:nvSpPr>
        <p:spPr/>
        <p:txBody>
          <a:bodyPr/>
          <a:lstStyle/>
          <a:p>
            <a:r>
              <a:rPr lang="es-UY" smtClean="0"/>
              <a:t>SOCIEDADES COMERCIALES</a:t>
            </a:r>
          </a:p>
          <a:p>
            <a:endParaRPr lang="es-UY" smtClean="0"/>
          </a:p>
          <a:p>
            <a:r>
              <a:rPr lang="es-UY" smtClean="0"/>
              <a:t>ESTABLECIMIENTOS COMERCIALES</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1000132"/>
          </a:xfrm>
        </p:spPr>
        <p:txBody>
          <a:bodyPr/>
          <a:lstStyle/>
          <a:p>
            <a:pPr algn="ctr"/>
            <a:r>
              <a:rPr lang="es-UY" dirty="0" smtClean="0"/>
              <a:t>Certificados BPS</a:t>
            </a:r>
            <a:endParaRPr lang="es-ES" dirty="0"/>
          </a:p>
        </p:txBody>
      </p:sp>
      <p:sp>
        <p:nvSpPr>
          <p:cNvPr id="3" name="2 Marcador de contenido"/>
          <p:cNvSpPr>
            <a:spLocks noGrp="1"/>
          </p:cNvSpPr>
          <p:nvPr>
            <p:ph idx="1"/>
          </p:nvPr>
        </p:nvSpPr>
        <p:spPr>
          <a:xfrm>
            <a:off x="457200" y="1500174"/>
            <a:ext cx="8229600" cy="5074362"/>
          </a:xfrm>
        </p:spPr>
        <p:txBody>
          <a:bodyPr>
            <a:normAutofit/>
          </a:bodyPr>
          <a:lstStyle/>
          <a:p>
            <a:r>
              <a:rPr lang="es-UY" sz="2000" b="1" i="1" cap="all" dirty="0" smtClean="0"/>
              <a:t>Certificado (único o común) - Artículo 663</a:t>
            </a:r>
          </a:p>
          <a:p>
            <a:endParaRPr lang="es-UY" sz="1800" b="1" i="1" cap="all" dirty="0" smtClean="0"/>
          </a:p>
          <a:p>
            <a:pPr lvl="1"/>
            <a:endParaRPr lang="es-UY" sz="2000" b="1" dirty="0" smtClean="0"/>
          </a:p>
          <a:p>
            <a:pPr lvl="1"/>
            <a:r>
              <a:rPr lang="es-UY" sz="2000" b="1" dirty="0" smtClean="0"/>
              <a:t>Reformar estatutos o contratos sociales </a:t>
            </a:r>
            <a:r>
              <a:rPr lang="es-UY" sz="2000" b="1" dirty="0" smtClean="0">
                <a:solidFill>
                  <a:srgbClr val="FF0000"/>
                </a:solidFill>
              </a:rPr>
              <a:t>(Numeral 5)</a:t>
            </a:r>
          </a:p>
          <a:p>
            <a:pPr lvl="1">
              <a:buNone/>
            </a:pPr>
            <a:r>
              <a:rPr lang="es-UY" sz="2000" dirty="0" smtClean="0"/>
              <a:t> </a:t>
            </a:r>
          </a:p>
          <a:p>
            <a:pPr lvl="1"/>
            <a:r>
              <a:rPr lang="es-UY" sz="2000" b="1" dirty="0" smtClean="0"/>
              <a:t>Ceder cuotas sociales de sociedades de responsabilidad limitada y las correspondientes a los socios comanditarios en las sociedades en comandita </a:t>
            </a:r>
            <a:r>
              <a:rPr lang="es-UY" sz="2000" b="1" dirty="0" smtClean="0">
                <a:solidFill>
                  <a:srgbClr val="FF0000"/>
                </a:solidFill>
              </a:rPr>
              <a:t>(Numeral 7). </a:t>
            </a:r>
          </a:p>
          <a:p>
            <a:endParaRPr lang="es-E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857256"/>
          </a:xfrm>
        </p:spPr>
        <p:txBody>
          <a:bodyPr>
            <a:normAutofit/>
          </a:bodyPr>
          <a:lstStyle/>
          <a:p>
            <a:pPr algn="ctr"/>
            <a:r>
              <a:rPr lang="es-UY" sz="2800" b="1" i="1" cap="all" dirty="0" smtClean="0"/>
              <a:t>Certificado  ESPECIAL - Artículo 664</a:t>
            </a:r>
            <a:endParaRPr lang="es-ES" sz="2800" b="1" dirty="0"/>
          </a:p>
        </p:txBody>
      </p:sp>
      <p:sp>
        <p:nvSpPr>
          <p:cNvPr id="3" name="2 Marcador de contenido"/>
          <p:cNvSpPr>
            <a:spLocks noGrp="1"/>
          </p:cNvSpPr>
          <p:nvPr>
            <p:ph idx="1"/>
          </p:nvPr>
        </p:nvSpPr>
        <p:spPr>
          <a:xfrm>
            <a:off x="457200" y="1643050"/>
            <a:ext cx="8229600" cy="4931486"/>
          </a:xfrm>
        </p:spPr>
        <p:txBody>
          <a:bodyPr>
            <a:normAutofit fontScale="92500"/>
          </a:bodyPr>
          <a:lstStyle/>
          <a:p>
            <a:r>
              <a:rPr lang="es-ES" sz="1600" b="1" i="1" dirty="0" smtClean="0">
                <a:solidFill>
                  <a:schemeClr val="accent6">
                    <a:lumMod val="75000"/>
                  </a:schemeClr>
                </a:solidFill>
              </a:rPr>
              <a:t> 1) Enajenar  total  o   parcialmente  o  ceder  promesas  de  enajenación  de establecimientos comerciales, industriales o agropecuarios,  inclusive  la enajenación de alguno de sus giros o elementos de producción.             </a:t>
            </a:r>
          </a:p>
          <a:p>
            <a:pPr>
              <a:buNone/>
            </a:pPr>
            <a:r>
              <a:rPr lang="es-ES" sz="1600" b="1" i="1" dirty="0" smtClean="0">
                <a:solidFill>
                  <a:schemeClr val="accent6">
                    <a:lumMod val="75000"/>
                  </a:schemeClr>
                </a:solidFill>
              </a:rPr>
              <a:t>                                                                                </a:t>
            </a:r>
          </a:p>
          <a:p>
            <a:r>
              <a:rPr lang="es-ES" sz="1600" b="1" i="1" dirty="0" smtClean="0">
                <a:solidFill>
                  <a:schemeClr val="accent6">
                    <a:lumMod val="75000"/>
                  </a:schemeClr>
                </a:solidFill>
              </a:rPr>
              <a:t>   2) Enajenar  total  o  parcialmente, ceder promesas de enajenación, disolver, liquidar, clausurar, fusionar, absorber, escindir o  transformar  empresas unipersonales  o  sociedades  comerciales,  industriales  o  agropecuarias, cualquiera sea la forma jurídica adoptada.                                </a:t>
            </a:r>
          </a:p>
          <a:p>
            <a:pPr>
              <a:buNone/>
            </a:pPr>
            <a:r>
              <a:rPr lang="es-ES" sz="1600" b="1" i="1" dirty="0" smtClean="0">
                <a:solidFill>
                  <a:schemeClr val="accent6">
                    <a:lumMod val="75000"/>
                  </a:schemeClr>
                </a:solidFill>
              </a:rPr>
              <a:t>                                                                                </a:t>
            </a:r>
          </a:p>
          <a:p>
            <a:r>
              <a:rPr lang="es-ES" sz="1600" b="1" i="1" dirty="0" smtClean="0">
                <a:solidFill>
                  <a:schemeClr val="accent6">
                    <a:lumMod val="75000"/>
                  </a:schemeClr>
                </a:solidFill>
              </a:rPr>
              <a:t>   3) Enajenar vehículos de  transporte  de  pasajeros  de  uso  públicos  tanto colectivo como individual o de transporte de carga.    </a:t>
            </a:r>
          </a:p>
          <a:p>
            <a:endParaRPr lang="es-ES" sz="1600" b="1" i="1" dirty="0" smtClean="0">
              <a:solidFill>
                <a:schemeClr val="accent6">
                  <a:lumMod val="75000"/>
                </a:schemeClr>
              </a:solidFill>
            </a:endParaRPr>
          </a:p>
          <a:p>
            <a:r>
              <a:rPr lang="es-ES" sz="1600" b="1" i="1" dirty="0" smtClean="0">
                <a:solidFill>
                  <a:schemeClr val="accent6">
                    <a:lumMod val="75000"/>
                  </a:schemeClr>
                </a:solidFill>
              </a:rPr>
              <a:t> 5) Enajenar   o   gravar   diques  flotantes,  aeronaves  o  buques  y  demás embarcaciones, con excepción de las dedicadas a la actividad deportiva.   </a:t>
            </a:r>
          </a:p>
          <a:p>
            <a:pPr>
              <a:buNone/>
            </a:pPr>
            <a:r>
              <a:rPr lang="es-ES" sz="1600" b="1" i="1" dirty="0" smtClean="0">
                <a:solidFill>
                  <a:schemeClr val="accent6">
                    <a:lumMod val="75000"/>
                  </a:schemeClr>
                </a:solidFill>
              </a:rPr>
              <a:t>                                                                                </a:t>
            </a:r>
          </a:p>
          <a:p>
            <a:r>
              <a:rPr lang="es-ES" sz="1600" b="1" i="1" dirty="0" smtClean="0">
                <a:solidFill>
                  <a:schemeClr val="accent6">
                    <a:lumMod val="75000"/>
                  </a:schemeClr>
                </a:solidFill>
              </a:rPr>
              <a:t>   6) Otorgar contratos de prenda agraria o industrial,  con  excepción  de  los referidos  a  los  vehículos incluidos en el numeral 8) del artículo 663 de la presente ley.                                                                             </a:t>
            </a:r>
            <a:endParaRPr lang="es-ES" sz="1600" b="1" i="1" dirty="0">
              <a:solidFill>
                <a:schemeClr val="accent6">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8229600" cy="1071570"/>
          </a:xfrm>
        </p:spPr>
        <p:txBody>
          <a:bodyPr/>
          <a:lstStyle/>
          <a:p>
            <a:pPr algn="ctr"/>
            <a:r>
              <a:rPr lang="es-ES" b="1" dirty="0" smtClean="0"/>
              <a:t> SOCIEDADES COMERCIALES</a:t>
            </a:r>
            <a:endParaRPr lang="es-ES" dirty="0"/>
          </a:p>
        </p:txBody>
      </p:sp>
      <p:sp>
        <p:nvSpPr>
          <p:cNvPr id="3" name="2 Marcador de contenido"/>
          <p:cNvSpPr>
            <a:spLocks noGrp="1"/>
          </p:cNvSpPr>
          <p:nvPr>
            <p:ph idx="1"/>
          </p:nvPr>
        </p:nvSpPr>
        <p:spPr>
          <a:xfrm>
            <a:off x="457200" y="1857364"/>
            <a:ext cx="8229600" cy="4717172"/>
          </a:xfrm>
        </p:spPr>
        <p:txBody>
          <a:bodyPr/>
          <a:lstStyle/>
          <a:p>
            <a:r>
              <a:rPr lang="es-ES" sz="2000" b="1" dirty="0" smtClean="0"/>
              <a:t>  CONSTITUCION DE SOCIEDADES.</a:t>
            </a:r>
          </a:p>
          <a:p>
            <a:r>
              <a:rPr lang="es-ES" sz="2000" dirty="0" smtClean="0"/>
              <a:t>  No se requiere ningún control fiscal, ni del BPS ni de DGI</a:t>
            </a:r>
          </a:p>
          <a:p>
            <a:r>
              <a:rPr lang="es-ES" sz="1800" dirty="0" smtClean="0"/>
              <a:t>   </a:t>
            </a:r>
          </a:p>
          <a:p>
            <a:r>
              <a:rPr lang="es-ES" sz="1800" dirty="0" smtClean="0"/>
              <a:t>  Los  contralores fiscales </a:t>
            </a:r>
            <a:r>
              <a:rPr lang="es-ES" sz="1800" b="1" i="1" u="sng" dirty="0" smtClean="0"/>
              <a:t>dependen del aporte de los socios:</a:t>
            </a:r>
            <a:endParaRPr lang="es-ES" sz="1800" dirty="0" smtClean="0"/>
          </a:p>
          <a:p>
            <a:r>
              <a:rPr lang="es-ES" sz="1800" dirty="0" smtClean="0"/>
              <a:t> en  caso  de que cualquiera de  los  socios  enajene "alguno  de los giros o elementos de producción de  un  comercio"  ( ley  16.170 art. 664/1).</a:t>
            </a:r>
          </a:p>
          <a:p>
            <a:r>
              <a:rPr lang="es-ES" sz="1800" dirty="0" smtClean="0"/>
              <a:t>     Por ejemplo el aporte de un socio de una máquina que integre un establecimiento industrial o comercial.</a:t>
            </a:r>
          </a:p>
          <a:p>
            <a:r>
              <a:rPr lang="es-ES" sz="1800" dirty="0" smtClean="0"/>
              <a:t>     Se solicita por el </a:t>
            </a:r>
            <a:r>
              <a:rPr lang="es-ES" sz="1800" b="1" u="sng" dirty="0" smtClean="0"/>
              <a:t>socio </a:t>
            </a:r>
            <a:r>
              <a:rPr lang="es-ES" sz="1800" b="1" u="sng" dirty="0" err="1" smtClean="0"/>
              <a:t>aportante</a:t>
            </a:r>
            <a:r>
              <a:rPr lang="es-ES" sz="1800" b="1" u="sng" dirty="0" smtClean="0"/>
              <a:t>:</a:t>
            </a:r>
          </a:p>
          <a:p>
            <a:pPr>
              <a:buNone/>
            </a:pPr>
            <a:endParaRPr lang="es-ES" sz="1800" dirty="0" smtClean="0"/>
          </a:p>
          <a:p>
            <a:pPr lvl="1"/>
            <a:r>
              <a:rPr lang="es-ES" sz="1800" b="1" dirty="0" smtClean="0"/>
              <a:t>     Certificado Especial de B.P.S. (664 -1)</a:t>
            </a:r>
            <a:endParaRPr lang="es-ES" sz="1800" dirty="0" smtClean="0"/>
          </a:p>
          <a:p>
            <a:pPr lvl="1"/>
            <a:r>
              <a:rPr lang="es-ES" sz="1800" b="1" dirty="0" smtClean="0"/>
              <a:t>     Certificado Especial de D.G.I.  (80 – 3)</a:t>
            </a:r>
            <a:endParaRPr lang="es-ES" sz="1800" dirty="0" smtClean="0"/>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8229600" cy="1143008"/>
          </a:xfrm>
        </p:spPr>
        <p:txBody>
          <a:bodyPr/>
          <a:lstStyle/>
          <a:p>
            <a:pPr algn="ctr"/>
            <a:r>
              <a:rPr lang="es-ES" b="1" dirty="0" smtClean="0"/>
              <a:t>SOCIEDADES COMERCIALES</a:t>
            </a:r>
            <a:endParaRPr lang="es-ES" dirty="0"/>
          </a:p>
        </p:txBody>
      </p:sp>
      <p:sp>
        <p:nvSpPr>
          <p:cNvPr id="3" name="2 Marcador de contenido"/>
          <p:cNvSpPr>
            <a:spLocks noGrp="1"/>
          </p:cNvSpPr>
          <p:nvPr>
            <p:ph idx="1"/>
          </p:nvPr>
        </p:nvSpPr>
        <p:spPr>
          <a:xfrm>
            <a:off x="457200" y="1500174"/>
            <a:ext cx="8229600" cy="5074362"/>
          </a:xfrm>
        </p:spPr>
        <p:txBody>
          <a:bodyPr/>
          <a:lstStyle/>
          <a:p>
            <a:r>
              <a:rPr lang="es-ES" sz="2000" b="1" dirty="0" smtClean="0"/>
              <a:t> CESION  DE CUOTAS SOCIALES.</a:t>
            </a:r>
          </a:p>
          <a:p>
            <a:endParaRPr lang="es-ES" sz="2000" dirty="0" smtClean="0"/>
          </a:p>
          <a:p>
            <a:r>
              <a:rPr lang="es-ES" sz="2000" dirty="0" smtClean="0"/>
              <a:t> </a:t>
            </a:r>
            <a:r>
              <a:rPr lang="es-ES" sz="2000" b="1" dirty="0" smtClean="0"/>
              <a:t>Por sociedades colectivas o en comandita  simples,  cuando  el cedente es socio comanditado:</a:t>
            </a:r>
          </a:p>
          <a:p>
            <a:pPr lvl="1"/>
            <a:r>
              <a:rPr lang="es-UY" sz="1800" b="1" dirty="0" smtClean="0"/>
              <a:t>Por la sociedad:</a:t>
            </a:r>
          </a:p>
          <a:p>
            <a:pPr lvl="1"/>
            <a:r>
              <a:rPr lang="es-UY" sz="1800" b="1" dirty="0" smtClean="0"/>
              <a:t>Certificado único de la DGI (80-2)</a:t>
            </a:r>
          </a:p>
          <a:p>
            <a:pPr lvl="1"/>
            <a:endParaRPr lang="es-UY" sz="1800" b="1" dirty="0" smtClean="0"/>
          </a:p>
          <a:p>
            <a:r>
              <a:rPr lang="es-UY" sz="2000" b="1" dirty="0" smtClean="0"/>
              <a:t>Por los socios de SRL o en socios comanditarios de sociedades en comandita:</a:t>
            </a:r>
          </a:p>
          <a:p>
            <a:r>
              <a:rPr lang="es-UY" sz="2000" b="1" dirty="0" smtClean="0"/>
              <a:t>Por la sociedad:</a:t>
            </a:r>
          </a:p>
          <a:p>
            <a:pPr lvl="1"/>
            <a:r>
              <a:rPr lang="es-UY" sz="1800" b="1" dirty="0" smtClean="0"/>
              <a:t>Declaración de vigencia y certificado único de BPS (663-7)</a:t>
            </a:r>
          </a:p>
          <a:p>
            <a:pPr lvl="1"/>
            <a:r>
              <a:rPr lang="es-UY" sz="1800" b="1" dirty="0" smtClean="0"/>
              <a:t>Certificado único de la DGI (80-2)</a:t>
            </a:r>
            <a:endParaRPr lang="es-ES" sz="1800" b="1" dirty="0" smtClean="0"/>
          </a:p>
          <a:p>
            <a:pPr>
              <a:buNone/>
            </a:pPr>
            <a:r>
              <a:rPr lang="es-ES" sz="2000" b="1" dirty="0" smtClean="0"/>
              <a:t> </a:t>
            </a:r>
            <a:endParaRPr lang="es-E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1000132"/>
          </a:xfrm>
        </p:spPr>
        <p:txBody>
          <a:bodyPr/>
          <a:lstStyle/>
          <a:p>
            <a:pPr algn="ctr"/>
            <a:r>
              <a:rPr lang="es-ES" b="1" dirty="0" smtClean="0"/>
              <a:t>SOCIEDADES COMERCIALES</a:t>
            </a:r>
            <a:endParaRPr lang="es-ES" dirty="0"/>
          </a:p>
        </p:txBody>
      </p:sp>
      <p:sp>
        <p:nvSpPr>
          <p:cNvPr id="3" name="2 Marcador de contenido"/>
          <p:cNvSpPr>
            <a:spLocks noGrp="1"/>
          </p:cNvSpPr>
          <p:nvPr>
            <p:ph idx="1"/>
          </p:nvPr>
        </p:nvSpPr>
        <p:spPr>
          <a:xfrm>
            <a:off x="457200" y="1643050"/>
            <a:ext cx="8229600" cy="4931486"/>
          </a:xfrm>
        </p:spPr>
        <p:txBody>
          <a:bodyPr/>
          <a:lstStyle/>
          <a:p>
            <a:r>
              <a:rPr lang="es-ES" sz="2000" b="1" i="1" dirty="0" smtClean="0"/>
              <a:t>REFORMA DE ESTATUTOS O CONTRATOS SOCIALES</a:t>
            </a:r>
          </a:p>
          <a:p>
            <a:endParaRPr lang="es-ES" sz="2000" b="1" dirty="0" smtClean="0"/>
          </a:p>
          <a:p>
            <a:r>
              <a:rPr lang="es-ES" sz="2000" b="1" dirty="0" smtClean="0"/>
              <a:t> REFORMA DE ESTATUTOS DE SOCIEDADES ANONIMAS.-</a:t>
            </a:r>
            <a:endParaRPr lang="es-ES" sz="2000" dirty="0" smtClean="0"/>
          </a:p>
          <a:p>
            <a:pPr lvl="1"/>
            <a:r>
              <a:rPr lang="es-ES" sz="2200" b="1" dirty="0" smtClean="0">
                <a:solidFill>
                  <a:schemeClr val="tx1"/>
                </a:solidFill>
              </a:rPr>
              <a:t>     Se controla por la sociedad:                                                   </a:t>
            </a:r>
            <a:r>
              <a:rPr lang="es-ES" sz="1800" b="1" dirty="0" smtClean="0"/>
              <a:t>Declaración de vigencia y certificado único de BPS  art.663/5</a:t>
            </a:r>
            <a:endParaRPr lang="es-ES" sz="1800" dirty="0" smtClean="0"/>
          </a:p>
          <a:p>
            <a:pPr lvl="1"/>
            <a:r>
              <a:rPr lang="es-ES" sz="1800" b="1" dirty="0" smtClean="0"/>
              <a:t> Certificado  especial de la DGI. (80-3)</a:t>
            </a:r>
            <a:endParaRPr lang="es-ES" sz="1800" dirty="0" smtClean="0"/>
          </a:p>
          <a:p>
            <a:r>
              <a:rPr lang="es-ES" sz="2000" b="1" dirty="0" smtClean="0">
                <a:solidFill>
                  <a:schemeClr val="accent2"/>
                </a:solidFill>
              </a:rPr>
              <a:t>  </a:t>
            </a:r>
            <a:endParaRPr lang="es-ES" sz="2000" dirty="0" smtClean="0">
              <a:solidFill>
                <a:schemeClr val="accent2"/>
              </a:solidFill>
            </a:endParaRPr>
          </a:p>
          <a:p>
            <a:r>
              <a:rPr lang="es-ES" sz="2000" b="1" dirty="0" smtClean="0"/>
              <a:t> REFORMA DE CONTRATOS SOCIALES.</a:t>
            </a:r>
          </a:p>
          <a:p>
            <a:r>
              <a:rPr lang="es-UY" sz="2000" b="1" dirty="0" smtClean="0"/>
              <a:t>Por la sociedad:</a:t>
            </a:r>
            <a:endParaRPr lang="es-ES" sz="2000" dirty="0" smtClean="0"/>
          </a:p>
          <a:p>
            <a:r>
              <a:rPr lang="es-ES" sz="1800" b="1" dirty="0" smtClean="0">
                <a:solidFill>
                  <a:schemeClr val="accent2"/>
                </a:solidFill>
              </a:rPr>
              <a:t>Declaración de vigencia y Certificado único de BPS (663-5) </a:t>
            </a:r>
          </a:p>
          <a:p>
            <a:r>
              <a:rPr lang="es-UY" sz="1800" b="1" dirty="0" smtClean="0">
                <a:solidFill>
                  <a:schemeClr val="accent2"/>
                </a:solidFill>
              </a:rPr>
              <a:t>Certificado único de la DGI (80-2)</a:t>
            </a:r>
            <a:endParaRPr lang="es-ES" sz="1800" dirty="0" smtClean="0">
              <a:solidFill>
                <a:schemeClr val="accent2"/>
              </a:solidFill>
            </a:endParaRPr>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785818"/>
          </a:xfrm>
        </p:spPr>
        <p:txBody>
          <a:bodyPr/>
          <a:lstStyle/>
          <a:p>
            <a:pPr algn="ctr"/>
            <a:r>
              <a:rPr lang="es-ES" b="1" dirty="0" smtClean="0"/>
              <a:t>SOCIEDADES COMERCIALES</a:t>
            </a:r>
            <a:endParaRPr lang="es-ES" dirty="0"/>
          </a:p>
        </p:txBody>
      </p:sp>
      <p:sp>
        <p:nvSpPr>
          <p:cNvPr id="3" name="2 Marcador de contenido"/>
          <p:cNvSpPr>
            <a:spLocks noGrp="1"/>
          </p:cNvSpPr>
          <p:nvPr>
            <p:ph idx="1"/>
          </p:nvPr>
        </p:nvSpPr>
        <p:spPr>
          <a:xfrm>
            <a:off x="457200" y="1714488"/>
            <a:ext cx="8229600" cy="4860048"/>
          </a:xfrm>
        </p:spPr>
        <p:txBody>
          <a:bodyPr/>
          <a:lstStyle/>
          <a:p>
            <a:r>
              <a:rPr lang="es-ES" sz="2000" b="1" dirty="0" smtClean="0"/>
              <a:t> DISOLUCION, LIQUIDACION, ABSORCIÓN, FUSIÓN, ESCISION Y TRANSFORMACIÓN DE SOCIEDADES COMERCIALES.</a:t>
            </a:r>
          </a:p>
          <a:p>
            <a:endParaRPr lang="es-ES" sz="2000" dirty="0" smtClean="0"/>
          </a:p>
          <a:p>
            <a:r>
              <a:rPr lang="es-ES" sz="2000" b="1" dirty="0" smtClean="0"/>
              <a:t>     POR LA SOCIEDAD:</a:t>
            </a:r>
          </a:p>
          <a:p>
            <a:endParaRPr lang="es-ES" sz="2000" dirty="0" smtClean="0"/>
          </a:p>
          <a:p>
            <a:pPr lvl="1"/>
            <a:r>
              <a:rPr lang="es-ES" sz="1800" b="1" dirty="0" smtClean="0"/>
              <a:t>Certificado especial del BPS (664-2) retroactivo a la fecha en que se acordó el acto por asamblea de socios.</a:t>
            </a:r>
          </a:p>
          <a:p>
            <a:pPr lvl="1"/>
            <a:r>
              <a:rPr lang="es-UY" sz="1800" b="1" dirty="0" smtClean="0"/>
              <a:t>Certificado especial de la DGI (80-2)</a:t>
            </a:r>
          </a:p>
          <a:p>
            <a:pPr lvl="1"/>
            <a:endParaRPr lang="es-ES" sz="1800" dirty="0" smtClean="0"/>
          </a:p>
          <a:p>
            <a:pPr lvl="1"/>
            <a:r>
              <a:rPr lang="es-ES" sz="1800" b="1" dirty="0" smtClean="0">
                <a:solidFill>
                  <a:schemeClr val="tx1"/>
                </a:solidFill>
              </a:rPr>
              <a:t>     </a:t>
            </a:r>
            <a:r>
              <a:rPr lang="es-ES" sz="1800" dirty="0" smtClean="0">
                <a:solidFill>
                  <a:schemeClr val="tx1"/>
                </a:solidFill>
              </a:rPr>
              <a:t>En todos estos casos, previo al otorgamiento del acto existirá un acuerdo social de disolución (o declaración judicial de la disolución, art. 162 ley 16060) que se documentará en un acta de asamblea de socios que lo disponga.</a:t>
            </a:r>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8229600" cy="1071570"/>
          </a:xfrm>
        </p:spPr>
        <p:txBody>
          <a:bodyPr>
            <a:normAutofit/>
          </a:bodyPr>
          <a:lstStyle/>
          <a:p>
            <a:pPr algn="ctr"/>
            <a:r>
              <a:rPr lang="es-ES" sz="3200" b="1" dirty="0" smtClean="0"/>
              <a:t>ESTABLECIMIENTOS COMERCIALES</a:t>
            </a:r>
            <a:endParaRPr lang="es-ES" sz="3200" dirty="0"/>
          </a:p>
        </p:txBody>
      </p:sp>
      <p:sp>
        <p:nvSpPr>
          <p:cNvPr id="3" name="2 Marcador de contenido"/>
          <p:cNvSpPr>
            <a:spLocks noGrp="1"/>
          </p:cNvSpPr>
          <p:nvPr>
            <p:ph idx="1"/>
          </p:nvPr>
        </p:nvSpPr>
        <p:spPr>
          <a:xfrm>
            <a:off x="457200" y="1643050"/>
            <a:ext cx="8229600" cy="4931486"/>
          </a:xfrm>
        </p:spPr>
        <p:txBody>
          <a:bodyPr>
            <a:normAutofit/>
          </a:bodyPr>
          <a:lstStyle/>
          <a:p>
            <a:r>
              <a:rPr lang="es-UY" sz="2400" dirty="0" smtClean="0"/>
              <a:t>NORMATIVA APLICABLE:</a:t>
            </a:r>
          </a:p>
          <a:p>
            <a:endParaRPr lang="es-UY" sz="2400" dirty="0" smtClean="0"/>
          </a:p>
          <a:p>
            <a:r>
              <a:rPr lang="es-UY" sz="2400" dirty="0" smtClean="0"/>
              <a:t>Ley 2904 de 1904</a:t>
            </a:r>
          </a:p>
          <a:p>
            <a:r>
              <a:rPr lang="es-UY" sz="2400" dirty="0" smtClean="0"/>
              <a:t>Decreto Ley 14.219 del 04/07/1974, art. 65 Lit. F y G</a:t>
            </a:r>
          </a:p>
          <a:p>
            <a:r>
              <a:rPr lang="es-UY" sz="2400" dirty="0" smtClean="0"/>
              <a:t>Decreto Ley 14.433 del 30/09/1975</a:t>
            </a:r>
          </a:p>
          <a:p>
            <a:r>
              <a:rPr lang="es-UY" sz="2400" dirty="0" smtClean="0"/>
              <a:t>Texto Ordenado 1996, Título I, sección III, capítulo 8, arts. 80, 81 y 87 a 90.</a:t>
            </a:r>
          </a:p>
          <a:p>
            <a:r>
              <a:rPr lang="es-UY" sz="2400" dirty="0" smtClean="0"/>
              <a:t>Ley 16.170 arts. 662 a 668 y decreto reglamentario 152/991</a:t>
            </a:r>
          </a:p>
          <a:p>
            <a:r>
              <a:rPr lang="es-UY" sz="2400" dirty="0" smtClean="0"/>
              <a:t>Ley 18.083 arts. 66 y 69</a:t>
            </a:r>
          </a:p>
          <a:p>
            <a:endParaRPr lang="es-E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857256"/>
          </a:xfrm>
        </p:spPr>
        <p:txBody>
          <a:bodyPr>
            <a:normAutofit/>
          </a:bodyPr>
          <a:lstStyle/>
          <a:p>
            <a:pPr algn="ctr"/>
            <a:r>
              <a:rPr lang="es-ES" sz="3200" b="1" dirty="0" smtClean="0"/>
              <a:t>ESTABLECIMIENTOS COMERCIALES</a:t>
            </a:r>
            <a:endParaRPr lang="es-ES" sz="3200" dirty="0"/>
          </a:p>
        </p:txBody>
      </p:sp>
      <p:sp>
        <p:nvSpPr>
          <p:cNvPr id="3" name="2 Marcador de contenido"/>
          <p:cNvSpPr>
            <a:spLocks noGrp="1"/>
          </p:cNvSpPr>
          <p:nvPr>
            <p:ph idx="1"/>
          </p:nvPr>
        </p:nvSpPr>
        <p:spPr>
          <a:xfrm>
            <a:off x="457200" y="1571612"/>
            <a:ext cx="8229600" cy="5002924"/>
          </a:xfrm>
        </p:spPr>
        <p:txBody>
          <a:bodyPr>
            <a:normAutofit/>
          </a:bodyPr>
          <a:lstStyle/>
          <a:p>
            <a:r>
              <a:rPr lang="es-UY" sz="2000" b="1" dirty="0" smtClean="0">
                <a:solidFill>
                  <a:schemeClr val="accent6">
                    <a:lumMod val="75000"/>
                  </a:schemeClr>
                </a:solidFill>
              </a:rPr>
              <a:t>Ley 14.433 </a:t>
            </a:r>
            <a:r>
              <a:rPr lang="es-UY" sz="2000" dirty="0" smtClean="0"/>
              <a:t>= Requisitos para la enajenación de un establecimiento comercial</a:t>
            </a:r>
          </a:p>
          <a:p>
            <a:r>
              <a:rPr lang="es-UY" sz="2000" dirty="0" smtClean="0"/>
              <a:t>Escritura pública</a:t>
            </a:r>
          </a:p>
          <a:p>
            <a:r>
              <a:rPr lang="es-UY" sz="2000" dirty="0" smtClean="0"/>
              <a:t>Inscripción de la primera copia en el Registro.</a:t>
            </a:r>
          </a:p>
          <a:p>
            <a:r>
              <a:rPr lang="es-UY" sz="2000" dirty="0" smtClean="0"/>
              <a:t>Que se realice la toma de posesión en acta notarial y sea protocolizada para adquirir fecha cierta</a:t>
            </a:r>
          </a:p>
          <a:p>
            <a:endParaRPr lang="es-UY" sz="2000" dirty="0" smtClean="0"/>
          </a:p>
          <a:p>
            <a:r>
              <a:rPr lang="es-UY" sz="2000" b="1" dirty="0" smtClean="0">
                <a:solidFill>
                  <a:schemeClr val="accent6">
                    <a:lumMod val="75000"/>
                  </a:schemeClr>
                </a:solidFill>
              </a:rPr>
              <a:t>Tít. I TO, arts. 80 y 87  </a:t>
            </a:r>
            <a:r>
              <a:rPr lang="es-UY" sz="2000" dirty="0" smtClean="0"/>
              <a:t>= régimen de solicitud de certificados de BPS y DGI y plazos para solicitarlos y expedirlos.</a:t>
            </a:r>
          </a:p>
          <a:p>
            <a:endParaRPr lang="es-UY" sz="2000" dirty="0" smtClean="0"/>
          </a:p>
          <a:p>
            <a:r>
              <a:rPr lang="es-UY" sz="2000" b="1" dirty="0" smtClean="0">
                <a:solidFill>
                  <a:schemeClr val="accent6">
                    <a:lumMod val="75000"/>
                  </a:schemeClr>
                </a:solidFill>
              </a:rPr>
              <a:t>Art. 80 </a:t>
            </a:r>
            <a:r>
              <a:rPr lang="es-UY" sz="2000" dirty="0" smtClean="0"/>
              <a:t>= La omisión de solicitud de certificados, en casos de enajenación total o parcial de establecimientos comerciales, importa la solidaridad del adquirente respecto de la deuda impositiva del enajenante a la fecha de la operación.</a:t>
            </a:r>
            <a:endParaRPr lang="es-E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1000132"/>
          </a:xfrm>
        </p:spPr>
        <p:txBody>
          <a:bodyPr>
            <a:normAutofit/>
          </a:bodyPr>
          <a:lstStyle/>
          <a:p>
            <a:pPr algn="ctr"/>
            <a:r>
              <a:rPr lang="es-ES" sz="3200" b="1" dirty="0" smtClean="0"/>
              <a:t>ESTABLECIMIENTOS COMERCIALES</a:t>
            </a:r>
            <a:endParaRPr lang="es-ES" sz="3200" dirty="0"/>
          </a:p>
        </p:txBody>
      </p:sp>
      <p:sp>
        <p:nvSpPr>
          <p:cNvPr id="3" name="2 Marcador de contenido"/>
          <p:cNvSpPr>
            <a:spLocks noGrp="1"/>
          </p:cNvSpPr>
          <p:nvPr>
            <p:ph idx="1"/>
          </p:nvPr>
        </p:nvSpPr>
        <p:spPr>
          <a:xfrm>
            <a:off x="457200" y="1643050"/>
            <a:ext cx="8229600" cy="4931486"/>
          </a:xfrm>
        </p:spPr>
        <p:txBody>
          <a:bodyPr>
            <a:normAutofit/>
          </a:bodyPr>
          <a:lstStyle/>
          <a:p>
            <a:r>
              <a:rPr lang="es-UY" sz="2000" b="1" dirty="0" smtClean="0">
                <a:solidFill>
                  <a:schemeClr val="accent6">
                    <a:lumMod val="75000"/>
                  </a:schemeClr>
                </a:solidFill>
              </a:rPr>
              <a:t>Art. 87 = </a:t>
            </a:r>
            <a:r>
              <a:rPr lang="es-UY" sz="2000" dirty="0" smtClean="0"/>
              <a:t>Dentro de los 15 días de la toma de posesión, deberán solicitarse los certificados que se exigen para el otorgamiento de la escritura definitiva, los cuales serán expedidos por las respectivas oficinas dentro de los 180 días de solicitados.</a:t>
            </a:r>
          </a:p>
          <a:p>
            <a:r>
              <a:rPr lang="es-UY" sz="2000" dirty="0" smtClean="0"/>
              <a:t>Si el promitente vendedor no solicitare los certificados dentro del plazo de los 15 días, será pasible de una multa equivalente al 20% del precio estipulado, pudiendo el promitente comprador o el profesional actuante solicitar dichos certificados.</a:t>
            </a:r>
          </a:p>
          <a:p>
            <a:r>
              <a:rPr lang="es-UY" sz="2000" b="1" dirty="0" smtClean="0">
                <a:solidFill>
                  <a:srgbClr val="0070C0"/>
                </a:solidFill>
              </a:rPr>
              <a:t>Ley 18.083 art. 69 </a:t>
            </a:r>
            <a:r>
              <a:rPr lang="es-UY" sz="2000" dirty="0" smtClean="0"/>
              <a:t>= introduce modificaciones relativas al alcance de las obligaciones y responsabilidad de los Escribanos</a:t>
            </a:r>
          </a:p>
          <a:p>
            <a:r>
              <a:rPr lang="es-UY" sz="2000" dirty="0" smtClean="0">
                <a:solidFill>
                  <a:srgbClr val="FF0000"/>
                </a:solidFill>
              </a:rPr>
              <a:t>Ley 16.170 art. 668 </a:t>
            </a:r>
            <a:r>
              <a:rPr lang="es-UY" sz="2000" dirty="0" smtClean="0"/>
              <a:t>= Responsabilidad solidaria de los Escribanos por las deudas fiscales en caso de omisión de solicitud de certificados.</a:t>
            </a:r>
          </a:p>
          <a:p>
            <a:endParaRPr lang="es-UY" sz="2000" dirty="0" smtClean="0"/>
          </a:p>
          <a:p>
            <a:endParaRPr lang="es-UY" sz="2000" dirty="0" smtClean="0"/>
          </a:p>
          <a:p>
            <a:endParaRPr lang="es-UY" sz="2000" dirty="0" smtClean="0"/>
          </a:p>
          <a:p>
            <a:endParaRPr lang="es-E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1000132"/>
          </a:xfrm>
        </p:spPr>
        <p:txBody>
          <a:bodyPr/>
          <a:lstStyle/>
          <a:p>
            <a:r>
              <a:rPr lang="es-ES" b="1" dirty="0" smtClean="0"/>
              <a:t>ESTABLECIMIENTOS COMERCIALES</a:t>
            </a:r>
            <a:endParaRPr lang="es-ES" dirty="0"/>
          </a:p>
        </p:txBody>
      </p:sp>
      <p:sp>
        <p:nvSpPr>
          <p:cNvPr id="3" name="2 Marcador de contenido"/>
          <p:cNvSpPr>
            <a:spLocks noGrp="1"/>
          </p:cNvSpPr>
          <p:nvPr>
            <p:ph idx="1"/>
          </p:nvPr>
        </p:nvSpPr>
        <p:spPr>
          <a:xfrm>
            <a:off x="457200" y="1643050"/>
            <a:ext cx="8229600" cy="4931486"/>
          </a:xfrm>
        </p:spPr>
        <p:txBody>
          <a:bodyPr/>
          <a:lstStyle/>
          <a:p>
            <a:r>
              <a:rPr lang="es-ES" dirty="0" smtClean="0"/>
              <a:t> COMPROMISO DE COMPRAVENTA DE ESTABLECIMIENTO COMERCIAL.-</a:t>
            </a:r>
          </a:p>
          <a:p>
            <a:pPr>
              <a:buNone/>
            </a:pPr>
            <a:r>
              <a:rPr lang="es-ES" dirty="0" smtClean="0"/>
              <a:t> </a:t>
            </a:r>
          </a:p>
          <a:p>
            <a:r>
              <a:rPr lang="es-ES" dirty="0" smtClean="0"/>
              <a:t>   </a:t>
            </a:r>
            <a:r>
              <a:rPr lang="es-ES" dirty="0" err="1" smtClean="0"/>
              <a:t>Dec</a:t>
            </a:r>
            <a:r>
              <a:rPr lang="es-ES" dirty="0" smtClean="0"/>
              <a:t>. Ley 14.433 del 30.9.75, publicado D.O. 10.10.75.</a:t>
            </a:r>
          </a:p>
          <a:p>
            <a:endParaRPr lang="es-ES" dirty="0" smtClean="0"/>
          </a:p>
          <a:p>
            <a:r>
              <a:rPr lang="es-ES" dirty="0" smtClean="0"/>
              <a:t>   No se requiere ningún contralor de índole fiscal.</a:t>
            </a:r>
          </a:p>
          <a:p>
            <a:pPr>
              <a:buNone/>
            </a:pPr>
            <a:r>
              <a:rPr lang="es-ES" dirty="0" smtClean="0"/>
              <a:t> </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7972452" cy="785802"/>
          </a:xfrm>
        </p:spPr>
        <p:txBody>
          <a:bodyPr/>
          <a:lstStyle/>
          <a:p>
            <a:pPr algn="ctr"/>
            <a:r>
              <a:rPr lang="es-UY" dirty="0" smtClean="0"/>
              <a:t>CONTRALOR</a:t>
            </a:r>
            <a:endParaRPr lang="es-ES" dirty="0"/>
          </a:p>
        </p:txBody>
      </p:sp>
      <p:sp>
        <p:nvSpPr>
          <p:cNvPr id="3" name="2 Marcador de contenido"/>
          <p:cNvSpPr>
            <a:spLocks noGrp="1"/>
          </p:cNvSpPr>
          <p:nvPr>
            <p:ph idx="1"/>
          </p:nvPr>
        </p:nvSpPr>
        <p:spPr>
          <a:xfrm>
            <a:off x="457200" y="1857364"/>
            <a:ext cx="8229600" cy="4717172"/>
          </a:xfrm>
        </p:spPr>
        <p:txBody>
          <a:bodyPr>
            <a:normAutofit/>
          </a:bodyPr>
          <a:lstStyle/>
          <a:p>
            <a:r>
              <a:rPr lang="es-ES" sz="2400" b="1" dirty="0" smtClean="0"/>
              <a:t>SOCIEDADES COMERCIALES</a:t>
            </a:r>
          </a:p>
          <a:p>
            <a:pPr lvl="1"/>
            <a:r>
              <a:rPr lang="es-ES" sz="1600" i="1" dirty="0" smtClean="0"/>
              <a:t>CONSTITUCION DE SOCIEDADES</a:t>
            </a:r>
          </a:p>
          <a:p>
            <a:pPr lvl="1"/>
            <a:r>
              <a:rPr lang="es-ES" sz="1600" i="1" dirty="0" smtClean="0"/>
              <a:t> CESION  DE CUOTAS SOCIALES</a:t>
            </a:r>
          </a:p>
          <a:p>
            <a:pPr lvl="1"/>
            <a:r>
              <a:rPr lang="es-ES" sz="1600" i="1" dirty="0" smtClean="0"/>
              <a:t>REFORMA DE ESTATUTOS O CONTRATOS SOCIALES</a:t>
            </a:r>
          </a:p>
          <a:p>
            <a:pPr lvl="1"/>
            <a:r>
              <a:rPr lang="es-ES" sz="1600" i="1" dirty="0" smtClean="0"/>
              <a:t>DISOLUCION, LIQUIDACION, ABSORCIÓN, FUSIÓN, ESCISION Y TRANSFORMACIÓN DE SOCIEDADES COMERCIALES</a:t>
            </a:r>
          </a:p>
          <a:p>
            <a:endParaRPr lang="es-ES" sz="2000" b="1" dirty="0" smtClean="0"/>
          </a:p>
          <a:p>
            <a:r>
              <a:rPr lang="es-ES" sz="2400" b="1" dirty="0" smtClean="0"/>
              <a:t>ESTABLECIMIENTOS COMERCIALES</a:t>
            </a:r>
          </a:p>
          <a:p>
            <a:pPr lvl="1"/>
            <a:r>
              <a:rPr lang="es-ES" sz="1800" i="1" dirty="0" smtClean="0"/>
              <a:t>COMPROMISO DE COMPRAVENTA DE ESTABLECIMIENTO COMERCIAL</a:t>
            </a:r>
          </a:p>
          <a:p>
            <a:pPr lvl="1"/>
            <a:r>
              <a:rPr lang="es-ES" sz="1800" i="1" dirty="0" smtClean="0"/>
              <a:t>CESION DE COMPROMISO DE COMPRAVENTA</a:t>
            </a:r>
          </a:p>
          <a:p>
            <a:pPr lvl="1"/>
            <a:r>
              <a:rPr lang="es-UY" sz="1800" i="1" dirty="0" smtClean="0"/>
              <a:t>COMPRAVENTA ESTABLECIMIENTO COMERCIAL</a:t>
            </a:r>
            <a:endParaRPr lang="es-ES" sz="18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115328" cy="642942"/>
          </a:xfrm>
        </p:spPr>
        <p:txBody>
          <a:bodyPr>
            <a:normAutofit fontScale="90000"/>
          </a:bodyPr>
          <a:lstStyle/>
          <a:p>
            <a:r>
              <a:rPr lang="es-ES" b="1" dirty="0" smtClean="0"/>
              <a:t>ESTABLECIMIENTOS COMERCIALES</a:t>
            </a:r>
            <a:endParaRPr lang="es-ES" dirty="0"/>
          </a:p>
        </p:txBody>
      </p:sp>
      <p:sp>
        <p:nvSpPr>
          <p:cNvPr id="3" name="2 Marcador de contenido"/>
          <p:cNvSpPr>
            <a:spLocks noGrp="1"/>
          </p:cNvSpPr>
          <p:nvPr>
            <p:ph idx="1"/>
          </p:nvPr>
        </p:nvSpPr>
        <p:spPr>
          <a:xfrm>
            <a:off x="457200" y="1785926"/>
            <a:ext cx="8229600" cy="4788610"/>
          </a:xfrm>
        </p:spPr>
        <p:txBody>
          <a:bodyPr>
            <a:normAutofit fontScale="92500" lnSpcReduction="10000"/>
          </a:bodyPr>
          <a:lstStyle/>
          <a:p>
            <a:r>
              <a:rPr lang="es-ES" b="1" dirty="0" smtClean="0"/>
              <a:t> </a:t>
            </a:r>
            <a:r>
              <a:rPr lang="es-ES" sz="2400" dirty="0" smtClean="0"/>
              <a:t>CESION DE COMPROMISO DE COMPRAVENTA</a:t>
            </a:r>
          </a:p>
          <a:p>
            <a:pPr>
              <a:lnSpc>
                <a:spcPct val="150000"/>
              </a:lnSpc>
            </a:pPr>
            <a:r>
              <a:rPr lang="es-ES" sz="1800" i="1" dirty="0" smtClean="0"/>
              <a:t>Numeral 1 del artículo 664 de la ley 16170, para  </a:t>
            </a:r>
            <a:r>
              <a:rPr lang="es-ES" sz="1800" b="1" i="1" dirty="0" smtClean="0"/>
              <a:t>ceder promesas de enajenación de establecimientos comerciales e industriales, </a:t>
            </a:r>
            <a:r>
              <a:rPr lang="es-ES" sz="1800" i="1" dirty="0" smtClean="0"/>
              <a:t>corresponde controlar el </a:t>
            </a:r>
            <a:r>
              <a:rPr lang="es-ES" sz="1800" b="1" i="1" dirty="0" smtClean="0"/>
              <a:t>CERTIFICADO ESPECIAL del BPS.</a:t>
            </a:r>
          </a:p>
          <a:p>
            <a:pPr>
              <a:lnSpc>
                <a:spcPct val="150000"/>
              </a:lnSpc>
            </a:pPr>
            <a:endParaRPr lang="es-ES" sz="2000" dirty="0" smtClean="0"/>
          </a:p>
          <a:p>
            <a:pPr lvl="1"/>
            <a:r>
              <a:rPr lang="es-ES" sz="1800" i="1" dirty="0" smtClean="0"/>
              <a:t>.La cesión de promesa debe estar precedida de una promesa de cesión de promesa y una toma de posesión previa del establecimiento por parte del cesionario, a los efectos de que el certificado especial acredite que a esa fecha el cedente nada adeuda al BPS.</a:t>
            </a:r>
          </a:p>
          <a:p>
            <a:pPr lvl="1"/>
            <a:endParaRPr lang="es-ES" sz="1800" i="1" dirty="0" smtClean="0"/>
          </a:p>
          <a:p>
            <a:pPr lvl="1"/>
            <a:r>
              <a:rPr lang="es-ES" sz="1800" i="1" dirty="0" smtClean="0"/>
              <a:t>Necesariamente el vendedor deberá entregar la posesión del establecimiento antes de la compraventa  (simultáneamente con el compromiso o en forma posterior) pues será a esta fecha que el enajenante dejará de ser contribuyente del BPS por el establecimiento  y a su vez será desde esa fecha que el adquirente quedará inscripto como contribuyente del BPS.</a:t>
            </a:r>
          </a:p>
          <a:p>
            <a:endParaRPr lang="es-ES" sz="1800" dirty="0" smtClean="0"/>
          </a:p>
          <a:p>
            <a:pPr lvl="1"/>
            <a:endParaRPr lang="es-ES" sz="1800" dirty="0" smtClean="0"/>
          </a:p>
          <a:p>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928694"/>
          </a:xfrm>
        </p:spPr>
        <p:txBody>
          <a:bodyPr/>
          <a:lstStyle/>
          <a:p>
            <a:r>
              <a:rPr lang="es-ES" b="1" dirty="0" smtClean="0"/>
              <a:t>ESTABLECIMIENTOS COMERCIALES</a:t>
            </a:r>
            <a:endParaRPr lang="es-ES" dirty="0"/>
          </a:p>
        </p:txBody>
      </p:sp>
      <p:sp>
        <p:nvSpPr>
          <p:cNvPr id="3" name="2 Marcador de contenido"/>
          <p:cNvSpPr>
            <a:spLocks noGrp="1"/>
          </p:cNvSpPr>
          <p:nvPr>
            <p:ph idx="1"/>
          </p:nvPr>
        </p:nvSpPr>
        <p:spPr>
          <a:xfrm>
            <a:off x="457200" y="1428736"/>
            <a:ext cx="8229600" cy="5145800"/>
          </a:xfrm>
        </p:spPr>
        <p:txBody>
          <a:bodyPr>
            <a:normAutofit/>
          </a:bodyPr>
          <a:lstStyle/>
          <a:p>
            <a:endParaRPr lang="es-ES" sz="1800" b="1" dirty="0" smtClean="0"/>
          </a:p>
          <a:p>
            <a:r>
              <a:rPr lang="es-ES" sz="1800" i="1" dirty="0" smtClean="0">
                <a:solidFill>
                  <a:schemeClr val="accent6">
                    <a:lumMod val="75000"/>
                  </a:schemeClr>
                </a:solidFill>
              </a:rPr>
              <a:t>Será también a esa fecha a la que el Certificado Especial acreditará que el enajenante nada adeuda al citado organismo.</a:t>
            </a:r>
          </a:p>
          <a:p>
            <a:endParaRPr lang="es-ES" sz="1800" i="1" dirty="0" smtClean="0">
              <a:solidFill>
                <a:schemeClr val="accent6">
                  <a:lumMod val="75000"/>
                </a:schemeClr>
              </a:solidFill>
            </a:endParaRPr>
          </a:p>
          <a:p>
            <a:r>
              <a:rPr lang="es-ES" sz="1800" i="1" dirty="0" smtClean="0">
                <a:solidFill>
                  <a:schemeClr val="accent6">
                    <a:lumMod val="75000"/>
                  </a:schemeClr>
                </a:solidFill>
              </a:rPr>
              <a:t>A los efectos de que sean aplicables las normas que sobre la expedición de certificados dispone el DECRETO-LEY No. 14.433 de 30 de setiembre de 1975 arts.2º y 3º  (Texto Ordenado 1996 Título 1, Sección III, Capítulo 8 – Régimen de Certificados – arts. 87 y 88), es necesario que la toma de posesión del establecimiento conste por acta notarial (art.2).</a:t>
            </a:r>
            <a:endParaRPr lang="es-ES" sz="1800" b="1" dirty="0" smtClean="0"/>
          </a:p>
          <a:p>
            <a:endParaRPr lang="es-ES" sz="1800" b="1" dirty="0" smtClean="0"/>
          </a:p>
          <a:p>
            <a:r>
              <a:rPr lang="es-ES" sz="1800" b="1" dirty="0" smtClean="0"/>
              <a:t>Se solicita por el CEDENTE:  </a:t>
            </a:r>
          </a:p>
          <a:p>
            <a:pPr lvl="1"/>
            <a:r>
              <a:rPr lang="es-ES" sz="1800" b="1" dirty="0" smtClean="0"/>
              <a:t>- Certificado Especial de BPS  (664-a la fecha que entregó la posesión.</a:t>
            </a:r>
            <a:endParaRPr lang="es-ES" sz="1800" dirty="0" smtClean="0"/>
          </a:p>
          <a:p>
            <a:pPr lvl="1"/>
            <a:r>
              <a:rPr lang="es-ES" sz="1800" b="1" dirty="0" smtClean="0"/>
              <a:t>- Certificado  Especial de D.G.I. a  la fecha en que entregó la posesión.</a:t>
            </a:r>
          </a:p>
          <a:p>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ESTABLECIMIENTOS COMERCIALES</a:t>
            </a:r>
            <a:endParaRPr lang="es-ES" dirty="0"/>
          </a:p>
        </p:txBody>
      </p:sp>
      <p:graphicFrame>
        <p:nvGraphicFramePr>
          <p:cNvPr id="4" name="3 Marcador de contenido"/>
          <p:cNvGraphicFramePr>
            <a:graphicFrameLocks noGrp="1"/>
          </p:cNvGraphicFramePr>
          <p:nvPr>
            <p:ph idx="1"/>
          </p:nvPr>
        </p:nvGraphicFramePr>
        <p:xfrm>
          <a:off x="714347" y="2928934"/>
          <a:ext cx="7643865" cy="2034544"/>
        </p:xfrm>
        <a:graphic>
          <a:graphicData uri="http://schemas.openxmlformats.org/drawingml/2006/table">
            <a:tbl>
              <a:tblPr firstRow="1" bandRow="1">
                <a:tableStyleId>{F5AB1C69-6EDB-4FF4-983F-18BD219EF322}</a:tableStyleId>
              </a:tblPr>
              <a:tblGrid>
                <a:gridCol w="2547955"/>
                <a:gridCol w="2547955"/>
                <a:gridCol w="2547955"/>
              </a:tblGrid>
              <a:tr h="571504">
                <a:tc>
                  <a:txBody>
                    <a:bodyPr/>
                    <a:lstStyle/>
                    <a:p>
                      <a:r>
                        <a:rPr lang="es-UY" dirty="0" smtClean="0">
                          <a:solidFill>
                            <a:sysClr val="windowText" lastClr="000000"/>
                          </a:solidFill>
                        </a:rPr>
                        <a:t>Promesa de compraventa</a:t>
                      </a:r>
                      <a:endParaRPr lang="es-ES" dirty="0">
                        <a:solidFill>
                          <a:sysClr val="windowText" lastClr="000000"/>
                        </a:solidFill>
                      </a:endParaRPr>
                    </a:p>
                  </a:txBody>
                  <a:tcPr/>
                </a:tc>
                <a:tc>
                  <a:txBody>
                    <a:bodyPr/>
                    <a:lstStyle/>
                    <a:p>
                      <a:r>
                        <a:rPr lang="es-UY" dirty="0" smtClean="0">
                          <a:solidFill>
                            <a:sysClr val="windowText" lastClr="000000"/>
                          </a:solidFill>
                        </a:rPr>
                        <a:t>Toma de posesión de  “B”</a:t>
                      </a:r>
                      <a:endParaRPr lang="es-ES" dirty="0">
                        <a:solidFill>
                          <a:sysClr val="windowText" lastClr="000000"/>
                        </a:solidFill>
                      </a:endParaRPr>
                    </a:p>
                  </a:txBody>
                  <a:tcPr/>
                </a:tc>
                <a:tc>
                  <a:txBody>
                    <a:bodyPr/>
                    <a:lstStyle/>
                    <a:p>
                      <a:r>
                        <a:rPr lang="es-UY" dirty="0" smtClean="0">
                          <a:solidFill>
                            <a:sysClr val="windowText" lastClr="000000"/>
                          </a:solidFill>
                        </a:rPr>
                        <a:t>Compraventa definitiva</a:t>
                      </a:r>
                      <a:endParaRPr lang="es-ES" dirty="0">
                        <a:solidFill>
                          <a:sysClr val="windowText" lastClr="000000"/>
                        </a:solidFill>
                      </a:endParaRPr>
                    </a:p>
                  </a:txBody>
                  <a:tcPr/>
                </a:tc>
              </a:tr>
              <a:tr h="571504">
                <a:tc>
                  <a:txBody>
                    <a:bodyPr/>
                    <a:lstStyle/>
                    <a:p>
                      <a:r>
                        <a:rPr lang="es-UY" dirty="0" smtClean="0"/>
                        <a:t>28/04/2019</a:t>
                      </a:r>
                      <a:endParaRPr lang="es-ES" dirty="0"/>
                    </a:p>
                  </a:txBody>
                  <a:tcPr/>
                </a:tc>
                <a:tc>
                  <a:txBody>
                    <a:bodyPr/>
                    <a:lstStyle/>
                    <a:p>
                      <a:r>
                        <a:rPr lang="es-UY" dirty="0" smtClean="0"/>
                        <a:t>30/05/2019</a:t>
                      </a:r>
                      <a:endParaRPr lang="es-ES" dirty="0"/>
                    </a:p>
                  </a:txBody>
                  <a:tcPr/>
                </a:tc>
                <a:tc>
                  <a:txBody>
                    <a:bodyPr/>
                    <a:lstStyle/>
                    <a:p>
                      <a:r>
                        <a:rPr lang="es-UY" dirty="0" smtClean="0"/>
                        <a:t>Hoy</a:t>
                      </a:r>
                      <a:endParaRPr lang="es-ES" dirty="0"/>
                    </a:p>
                  </a:txBody>
                  <a:tcPr/>
                </a:tc>
              </a:tr>
              <a:tr h="571504">
                <a:tc>
                  <a:txBody>
                    <a:bodyPr/>
                    <a:lstStyle/>
                    <a:p>
                      <a:r>
                        <a:rPr lang="es-UY" sz="1600" dirty="0" smtClean="0"/>
                        <a:t>“A” promitente vendedor</a:t>
                      </a:r>
                    </a:p>
                    <a:p>
                      <a:r>
                        <a:rPr lang="es-UY" sz="1600" dirty="0" smtClean="0"/>
                        <a:t>“B” promitente comprador</a:t>
                      </a:r>
                      <a:endParaRPr lang="es-ES" sz="1600" dirty="0"/>
                    </a:p>
                  </a:txBody>
                  <a:tcPr/>
                </a:tc>
                <a:tc>
                  <a:txBody>
                    <a:bodyPr/>
                    <a:lstStyle/>
                    <a:p>
                      <a:endParaRPr lang="es-ES" dirty="0"/>
                    </a:p>
                  </a:txBody>
                  <a:tcPr/>
                </a:tc>
                <a:tc>
                  <a:txBody>
                    <a:bodyPr/>
                    <a:lstStyle/>
                    <a:p>
                      <a:r>
                        <a:rPr lang="es-UY" dirty="0" smtClean="0"/>
                        <a:t>“A” enajenante</a:t>
                      </a:r>
                    </a:p>
                    <a:p>
                      <a:r>
                        <a:rPr lang="es-UY" dirty="0" smtClean="0"/>
                        <a:t>“B” adquirente</a:t>
                      </a:r>
                      <a:endParaRPr lang="es-ES" dirty="0"/>
                    </a:p>
                  </a:txBody>
                  <a:tcPr/>
                </a:tc>
              </a:tr>
            </a:tbl>
          </a:graphicData>
        </a:graphic>
      </p:graphicFrame>
      <p:sp>
        <p:nvSpPr>
          <p:cNvPr id="7" name="6 CuadroTexto"/>
          <p:cNvSpPr txBox="1"/>
          <p:nvPr/>
        </p:nvSpPr>
        <p:spPr>
          <a:xfrm>
            <a:off x="1214414" y="5429264"/>
            <a:ext cx="6643734" cy="646331"/>
          </a:xfrm>
          <a:prstGeom prst="rect">
            <a:avLst/>
          </a:prstGeom>
          <a:noFill/>
        </p:spPr>
        <p:txBody>
          <a:bodyPr wrap="square" rtlCol="0">
            <a:spAutoFit/>
          </a:bodyPr>
          <a:lstStyle/>
          <a:p>
            <a:r>
              <a:rPr lang="es-UY" dirty="0" smtClean="0"/>
              <a:t>Controles: Los certificados por “A” se retrotraen al 30 de mayo de 2019</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ESTABLECIMIENTOS COMERCIALES</a:t>
            </a:r>
            <a:endParaRPr lang="es-ES" dirty="0"/>
          </a:p>
        </p:txBody>
      </p:sp>
      <p:graphicFrame>
        <p:nvGraphicFramePr>
          <p:cNvPr id="4" name="3 Marcador de contenido"/>
          <p:cNvGraphicFramePr>
            <a:graphicFrameLocks noGrp="1"/>
          </p:cNvGraphicFramePr>
          <p:nvPr>
            <p:ph idx="1"/>
          </p:nvPr>
        </p:nvGraphicFramePr>
        <p:xfrm>
          <a:off x="457200" y="2249488"/>
          <a:ext cx="8329641" cy="2691878"/>
        </p:xfrm>
        <a:graphic>
          <a:graphicData uri="http://schemas.openxmlformats.org/drawingml/2006/table">
            <a:tbl>
              <a:tblPr firstRow="1" bandRow="1">
                <a:tableStyleId>{93296810-A885-4BE3-A3E7-6D5BEEA58F35}</a:tableStyleId>
              </a:tblPr>
              <a:tblGrid>
                <a:gridCol w="2776547"/>
                <a:gridCol w="2776547"/>
                <a:gridCol w="2776547"/>
              </a:tblGrid>
              <a:tr h="940862">
                <a:tc>
                  <a:txBody>
                    <a:bodyPr/>
                    <a:lstStyle/>
                    <a:p>
                      <a:r>
                        <a:rPr lang="es-UY" dirty="0" smtClean="0">
                          <a:solidFill>
                            <a:sysClr val="windowText" lastClr="000000"/>
                          </a:solidFill>
                        </a:rPr>
                        <a:t>Promesa de compraventa con toma de posesión de “B”</a:t>
                      </a:r>
                      <a:endParaRPr lang="es-ES" dirty="0">
                        <a:solidFill>
                          <a:sysClr val="windowText" lastClr="000000"/>
                        </a:solidFill>
                      </a:endParaRPr>
                    </a:p>
                  </a:txBody>
                  <a:tcPr/>
                </a:tc>
                <a:tc>
                  <a:txBody>
                    <a:bodyPr/>
                    <a:lstStyle/>
                    <a:p>
                      <a:r>
                        <a:rPr lang="es-UY" dirty="0" smtClean="0">
                          <a:solidFill>
                            <a:sysClr val="windowText" lastClr="000000"/>
                          </a:solidFill>
                        </a:rPr>
                        <a:t>Promesa de cesión de promesa con toma de posesión de “C”</a:t>
                      </a:r>
                      <a:endParaRPr lang="es-ES" dirty="0">
                        <a:solidFill>
                          <a:sysClr val="windowText" lastClr="000000"/>
                        </a:solidFill>
                      </a:endParaRPr>
                    </a:p>
                  </a:txBody>
                  <a:tcPr/>
                </a:tc>
                <a:tc>
                  <a:txBody>
                    <a:bodyPr/>
                    <a:lstStyle/>
                    <a:p>
                      <a:r>
                        <a:rPr lang="es-UY" dirty="0" smtClean="0">
                          <a:solidFill>
                            <a:sysClr val="windowText" lastClr="000000"/>
                          </a:solidFill>
                        </a:rPr>
                        <a:t>Cesión de promesa</a:t>
                      </a:r>
                      <a:endParaRPr lang="es-ES" dirty="0">
                        <a:solidFill>
                          <a:sysClr val="windowText" lastClr="000000"/>
                        </a:solidFill>
                      </a:endParaRPr>
                    </a:p>
                  </a:txBody>
                  <a:tcPr/>
                </a:tc>
              </a:tr>
              <a:tr h="562296">
                <a:tc>
                  <a:txBody>
                    <a:bodyPr/>
                    <a:lstStyle/>
                    <a:p>
                      <a:r>
                        <a:rPr lang="es-UY" dirty="0" smtClean="0"/>
                        <a:t>28/04/2019</a:t>
                      </a:r>
                      <a:endParaRPr lang="es-ES" dirty="0"/>
                    </a:p>
                  </a:txBody>
                  <a:tcPr/>
                </a:tc>
                <a:tc>
                  <a:txBody>
                    <a:bodyPr/>
                    <a:lstStyle/>
                    <a:p>
                      <a:r>
                        <a:rPr lang="es-UY" dirty="0" smtClean="0"/>
                        <a:t>30/05/2020</a:t>
                      </a:r>
                      <a:endParaRPr lang="es-ES" dirty="0"/>
                    </a:p>
                  </a:txBody>
                  <a:tcPr/>
                </a:tc>
                <a:tc>
                  <a:txBody>
                    <a:bodyPr/>
                    <a:lstStyle/>
                    <a:p>
                      <a:r>
                        <a:rPr lang="es-UY" dirty="0" smtClean="0"/>
                        <a:t>Hoy</a:t>
                      </a:r>
                      <a:endParaRPr lang="es-ES" dirty="0"/>
                    </a:p>
                  </a:txBody>
                  <a:tcPr/>
                </a:tc>
              </a:tr>
              <a:tr h="940862">
                <a:tc>
                  <a:txBody>
                    <a:bodyPr/>
                    <a:lstStyle/>
                    <a:p>
                      <a:r>
                        <a:rPr lang="es-UY" dirty="0" smtClean="0"/>
                        <a:t>“A” promitente vendedor</a:t>
                      </a:r>
                    </a:p>
                    <a:p>
                      <a:r>
                        <a:rPr lang="es-UY" dirty="0" smtClean="0"/>
                        <a:t>“B” promitente comprador</a:t>
                      </a:r>
                      <a:endParaRPr lang="es-ES" dirty="0"/>
                    </a:p>
                  </a:txBody>
                  <a:tcPr/>
                </a:tc>
                <a:tc>
                  <a:txBody>
                    <a:bodyPr/>
                    <a:lstStyle/>
                    <a:p>
                      <a:r>
                        <a:rPr lang="es-UY" dirty="0" smtClean="0"/>
                        <a:t>“B” promitente cedente</a:t>
                      </a:r>
                    </a:p>
                    <a:p>
                      <a:r>
                        <a:rPr lang="es-UY" dirty="0" smtClean="0"/>
                        <a:t>“C” promitente cesionario</a:t>
                      </a:r>
                      <a:endParaRPr lang="es-ES" dirty="0"/>
                    </a:p>
                  </a:txBody>
                  <a:tcPr/>
                </a:tc>
                <a:tc>
                  <a:txBody>
                    <a:bodyPr/>
                    <a:lstStyle/>
                    <a:p>
                      <a:r>
                        <a:rPr lang="es-UY" dirty="0" smtClean="0"/>
                        <a:t>“B” cedente</a:t>
                      </a:r>
                    </a:p>
                    <a:p>
                      <a:r>
                        <a:rPr lang="es-UY" dirty="0" smtClean="0"/>
                        <a:t>“C” cesionario</a:t>
                      </a:r>
                      <a:endParaRPr lang="es-ES" dirty="0"/>
                    </a:p>
                  </a:txBody>
                  <a:tcPr/>
                </a:tc>
              </a:tr>
            </a:tbl>
          </a:graphicData>
        </a:graphic>
      </p:graphicFrame>
      <p:sp>
        <p:nvSpPr>
          <p:cNvPr id="5" name="4 CuadroTexto"/>
          <p:cNvSpPr txBox="1"/>
          <p:nvPr/>
        </p:nvSpPr>
        <p:spPr>
          <a:xfrm>
            <a:off x="785786" y="5143512"/>
            <a:ext cx="7429552" cy="646331"/>
          </a:xfrm>
          <a:prstGeom prst="rect">
            <a:avLst/>
          </a:prstGeom>
          <a:noFill/>
        </p:spPr>
        <p:txBody>
          <a:bodyPr wrap="square" rtlCol="0">
            <a:spAutoFit/>
          </a:bodyPr>
          <a:lstStyle/>
          <a:p>
            <a:r>
              <a:rPr lang="es-UY" dirty="0" smtClean="0"/>
              <a:t>Controles: Los certificados por “A se retrotraen al 28 de abril de 2019, y los certificados por “B” se retrotraen al 30/05/2020</a:t>
            </a:r>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229600" cy="857256"/>
          </a:xfrm>
        </p:spPr>
        <p:txBody>
          <a:bodyPr>
            <a:normAutofit fontScale="90000"/>
          </a:bodyPr>
          <a:lstStyle/>
          <a:p>
            <a:pPr algn="ctr"/>
            <a:r>
              <a:rPr lang="es-UY" dirty="0" smtClean="0"/>
              <a:t>VEHICULOS DE TRANSPORTE</a:t>
            </a:r>
            <a:br>
              <a:rPr lang="es-UY" dirty="0" smtClean="0"/>
            </a:br>
            <a:endParaRPr lang="es-ES" dirty="0"/>
          </a:p>
        </p:txBody>
      </p:sp>
      <p:sp>
        <p:nvSpPr>
          <p:cNvPr id="3" name="2 Marcador de contenido"/>
          <p:cNvSpPr>
            <a:spLocks noGrp="1"/>
          </p:cNvSpPr>
          <p:nvPr>
            <p:ph idx="1"/>
          </p:nvPr>
        </p:nvSpPr>
        <p:spPr>
          <a:xfrm>
            <a:off x="457200" y="1714488"/>
            <a:ext cx="8229600" cy="4860048"/>
          </a:xfrm>
        </p:spPr>
        <p:txBody>
          <a:bodyPr>
            <a:normAutofit/>
          </a:bodyPr>
          <a:lstStyle/>
          <a:p>
            <a:r>
              <a:rPr lang="es-UY" sz="2000" dirty="0" smtClean="0"/>
              <a:t>Certificado especial BPS: Art. 664 – 3</a:t>
            </a:r>
          </a:p>
          <a:p>
            <a:r>
              <a:rPr lang="es-UY" sz="2000" dirty="0" smtClean="0"/>
              <a:t>Certificado único DGI Art. 80 – 1</a:t>
            </a:r>
          </a:p>
          <a:p>
            <a:endParaRPr lang="es-UY" sz="2000" dirty="0" smtClean="0"/>
          </a:p>
          <a:p>
            <a:r>
              <a:rPr lang="es-UY" sz="2000" dirty="0" smtClean="0"/>
              <a:t>Enajenación de vehículos de transporte de pasajeros de uso público, tanto colectivo como individual (ómnibus, taxis, </a:t>
            </a:r>
            <a:r>
              <a:rPr lang="es-UY" sz="2000" dirty="0" err="1" smtClean="0"/>
              <a:t>remises</a:t>
            </a:r>
            <a:r>
              <a:rPr lang="es-UY" sz="2000" dirty="0" smtClean="0"/>
              <a:t>) o de transporte de carga (camiones).</a:t>
            </a:r>
          </a:p>
          <a:p>
            <a:r>
              <a:rPr lang="es-UY" sz="2000" dirty="0" smtClean="0"/>
              <a:t>En estos casos siempre se requiere certificado especial de BPS, nunca corresponde declaración negativa, porque para BPS dichos automotores son una empresa.</a:t>
            </a:r>
          </a:p>
          <a:p>
            <a:r>
              <a:rPr lang="es-UY" sz="2000" dirty="0" smtClean="0"/>
              <a:t>También hay que obtener el certificado único de DGI</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b="1" dirty="0" smtClean="0"/>
              <a:t>NORMATIVA APLICABLE</a:t>
            </a:r>
            <a:endParaRPr lang="es-ES" sz="3200" b="1" dirty="0"/>
          </a:p>
        </p:txBody>
      </p:sp>
      <p:sp>
        <p:nvSpPr>
          <p:cNvPr id="3" name="2 Marcador de contenido"/>
          <p:cNvSpPr>
            <a:spLocks noGrp="1"/>
          </p:cNvSpPr>
          <p:nvPr>
            <p:ph idx="1"/>
          </p:nvPr>
        </p:nvSpPr>
        <p:spPr>
          <a:xfrm>
            <a:off x="457200" y="2071678"/>
            <a:ext cx="8229600" cy="4502858"/>
          </a:xfrm>
        </p:spPr>
        <p:txBody>
          <a:bodyPr/>
          <a:lstStyle/>
          <a:p>
            <a:pPr>
              <a:lnSpc>
                <a:spcPct val="150000"/>
              </a:lnSpc>
            </a:pPr>
            <a:r>
              <a:rPr lang="es-UY" sz="2400" dirty="0" smtClean="0"/>
              <a:t>Ley 16.170, artículos 662 a 668</a:t>
            </a:r>
          </a:p>
          <a:p>
            <a:pPr>
              <a:lnSpc>
                <a:spcPct val="150000"/>
              </a:lnSpc>
            </a:pPr>
            <a:r>
              <a:rPr lang="es-UY" sz="2400" dirty="0" smtClean="0"/>
              <a:t>Dto. Reglamentario 152/991</a:t>
            </a:r>
          </a:p>
          <a:p>
            <a:pPr>
              <a:lnSpc>
                <a:spcPct val="150000"/>
              </a:lnSpc>
            </a:pPr>
            <a:r>
              <a:rPr lang="es-UY" sz="2400" dirty="0" smtClean="0"/>
              <a:t>Texto Ordenado 1996, título I, sección III, capítulo 8 	(</a:t>
            </a:r>
            <a:r>
              <a:rPr lang="es-UY" sz="2000" dirty="0" smtClean="0"/>
              <a:t>Régimen de certificados), artículos 80,81 y 87 a 90</a:t>
            </a:r>
          </a:p>
          <a:p>
            <a:pPr>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CERTIFICADOS</a:t>
            </a:r>
            <a:endParaRPr lang="es-ES" dirty="0"/>
          </a:p>
        </p:txBody>
      </p:sp>
      <p:sp>
        <p:nvSpPr>
          <p:cNvPr id="3" name="2 Marcador de contenido"/>
          <p:cNvSpPr>
            <a:spLocks noGrp="1"/>
          </p:cNvSpPr>
          <p:nvPr>
            <p:ph idx="1"/>
          </p:nvPr>
        </p:nvSpPr>
        <p:spPr/>
        <p:txBody>
          <a:bodyPr/>
          <a:lstStyle/>
          <a:p>
            <a:pPr>
              <a:lnSpc>
                <a:spcPct val="150000"/>
              </a:lnSpc>
            </a:pPr>
            <a:r>
              <a:rPr lang="es-UY" dirty="0" smtClean="0"/>
              <a:t>Certificados de BPS 663 y 664</a:t>
            </a:r>
          </a:p>
          <a:p>
            <a:pPr>
              <a:lnSpc>
                <a:spcPct val="150000"/>
              </a:lnSpc>
            </a:pPr>
            <a:r>
              <a:rPr lang="es-UY" dirty="0" smtClean="0"/>
              <a:t>C.u.d. Art. 3</a:t>
            </a:r>
          </a:p>
          <a:p>
            <a:pPr>
              <a:lnSpc>
                <a:spcPct val="150000"/>
              </a:lnSpc>
            </a:pPr>
            <a:r>
              <a:rPr lang="es-UY" dirty="0" smtClean="0"/>
              <a:t>Certificados DGI</a:t>
            </a:r>
          </a:p>
          <a:p>
            <a:pPr lvl="2">
              <a:lnSpc>
                <a:spcPct val="150000"/>
              </a:lnSpc>
            </a:pPr>
            <a:r>
              <a:rPr lang="es-UY" dirty="0" smtClean="0"/>
              <a:t>certificado único</a:t>
            </a:r>
          </a:p>
          <a:p>
            <a:pPr lvl="2">
              <a:lnSpc>
                <a:spcPct val="150000"/>
              </a:lnSpc>
            </a:pPr>
            <a:r>
              <a:rPr lang="es-UY" dirty="0" smtClean="0"/>
              <a:t>certificado especial</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186766" cy="1071570"/>
          </a:xfrm>
        </p:spPr>
        <p:txBody>
          <a:bodyPr>
            <a:normAutofit fontScale="90000"/>
          </a:bodyPr>
          <a:lstStyle/>
          <a:p>
            <a:pPr algn="ctr"/>
            <a:r>
              <a:rPr lang="es-UY" dirty="0" smtClean="0"/>
              <a:t>CERTIFICADOS DE DGI</a:t>
            </a:r>
            <a:br>
              <a:rPr lang="es-UY" dirty="0" smtClean="0"/>
            </a:br>
            <a:endParaRPr lang="es-ES" dirty="0"/>
          </a:p>
        </p:txBody>
      </p:sp>
      <p:sp>
        <p:nvSpPr>
          <p:cNvPr id="3" name="2 Marcador de contenido"/>
          <p:cNvSpPr>
            <a:spLocks noGrp="1"/>
          </p:cNvSpPr>
          <p:nvPr>
            <p:ph idx="1"/>
          </p:nvPr>
        </p:nvSpPr>
        <p:spPr>
          <a:xfrm>
            <a:off x="457200" y="1928802"/>
            <a:ext cx="8229600" cy="4645734"/>
          </a:xfrm>
        </p:spPr>
        <p:txBody>
          <a:bodyPr>
            <a:normAutofit/>
          </a:bodyPr>
          <a:lstStyle/>
          <a:p>
            <a:endParaRPr lang="es-UY" sz="1800" dirty="0" smtClean="0"/>
          </a:p>
          <a:p>
            <a:r>
              <a:rPr lang="es-UY" sz="1800" dirty="0" smtClean="0"/>
              <a:t>Texto Ordenado 1996, título I, sección III capítulo 8 (Régimen de certificados), artículos 80,81, y 87 a 90.</a:t>
            </a:r>
          </a:p>
          <a:p>
            <a:endParaRPr lang="es-UY" sz="1800" dirty="0" smtClean="0"/>
          </a:p>
          <a:p>
            <a:r>
              <a:rPr lang="es-UY" sz="1800" dirty="0" smtClean="0"/>
              <a:t>La DGI emite dos tipos de certificados a efectos de acreditar la situación fiscal de los contribuyentes, los cuales son requeridos en forma obligatoria para realizar los actos que en forma taxativa se expresan en ellos</a:t>
            </a:r>
          </a:p>
          <a:p>
            <a:pPr>
              <a:buNone/>
            </a:pPr>
            <a:endParaRPr lang="es-UY" sz="1800" dirty="0" smtClean="0"/>
          </a:p>
          <a:p>
            <a:r>
              <a:rPr lang="es-UY" sz="2000" b="1" dirty="0" smtClean="0">
                <a:solidFill>
                  <a:schemeClr val="accent6">
                    <a:lumMod val="75000"/>
                  </a:schemeClr>
                </a:solidFill>
              </a:rPr>
              <a:t>CERTIFICADO UNICO</a:t>
            </a:r>
          </a:p>
          <a:p>
            <a:endParaRPr lang="es-UY" sz="2000" b="1" dirty="0" smtClean="0">
              <a:solidFill>
                <a:schemeClr val="accent6">
                  <a:lumMod val="75000"/>
                </a:schemeClr>
              </a:solidFill>
            </a:endParaRPr>
          </a:p>
          <a:p>
            <a:r>
              <a:rPr lang="es-UY" sz="2000" b="1" dirty="0" smtClean="0">
                <a:solidFill>
                  <a:schemeClr val="accent6">
                    <a:lumMod val="75000"/>
                  </a:schemeClr>
                </a:solidFill>
              </a:rPr>
              <a:t>CERTIFICADO ESPECIAL</a:t>
            </a:r>
          </a:p>
          <a:p>
            <a:endParaRPr lang="es-UY" sz="1800" dirty="0" smtClean="0"/>
          </a:p>
          <a:p>
            <a:endParaRPr lang="es-E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CERTIFICADO UNICO DGI</a:t>
            </a:r>
            <a:endParaRPr lang="es-ES" dirty="0"/>
          </a:p>
        </p:txBody>
      </p:sp>
      <p:sp>
        <p:nvSpPr>
          <p:cNvPr id="3" name="2 Marcador de contenido"/>
          <p:cNvSpPr>
            <a:spLocks noGrp="1"/>
          </p:cNvSpPr>
          <p:nvPr>
            <p:ph idx="1"/>
          </p:nvPr>
        </p:nvSpPr>
        <p:spPr/>
        <p:txBody>
          <a:bodyPr>
            <a:normAutofit/>
          </a:bodyPr>
          <a:lstStyle/>
          <a:p>
            <a:r>
              <a:rPr lang="es-UY" sz="2000" dirty="0" smtClean="0"/>
              <a:t>Art. 80 Tít. 1 TO : Establece un régimen de certificado único para la DGI:</a:t>
            </a:r>
          </a:p>
          <a:p>
            <a:pPr lvl="1"/>
            <a:r>
              <a:rPr lang="es-UY" sz="1800" dirty="0" smtClean="0"/>
              <a:t>Dicho certificado acreditará que sus titulares han cumplido con los pagos de los tributos que administra DGI, que no se hallan alcanzados por los mismos, o que disponen de plazo acordado para hacerlo.</a:t>
            </a:r>
          </a:p>
          <a:p>
            <a:pPr lvl="1"/>
            <a:endParaRPr lang="es-UY" sz="1800" dirty="0" smtClean="0"/>
          </a:p>
          <a:p>
            <a:pPr lvl="1"/>
            <a:r>
              <a:rPr lang="es-UY" sz="1800" dirty="0" smtClean="0"/>
              <a:t>Quienes inicien o realicen actividad comercial o industrial no podrán sin su previa presentación, realizar gestiones referentes a dicha actividad ante las oficinas públicas.</a:t>
            </a:r>
          </a:p>
          <a:p>
            <a:pPr lvl="1"/>
            <a:endParaRPr lang="es-UY" sz="1800" dirty="0" smtClean="0"/>
          </a:p>
          <a:p>
            <a:pPr lvl="1"/>
            <a:r>
              <a:rPr lang="es-UY" sz="1800" dirty="0" smtClean="0"/>
              <a:t>Para realizar trámites referentes a actos de comercio, las  empresas deberán tener vigente el certificado único</a:t>
            </a:r>
            <a:endParaRPr lang="es-E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CERTIFICADO UNICO DGI</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Es el </a:t>
            </a:r>
            <a:r>
              <a:rPr lang="es-ES" b="1" dirty="0" smtClean="0"/>
              <a:t>certificado</a:t>
            </a:r>
            <a:r>
              <a:rPr lang="es-ES" dirty="0" smtClean="0"/>
              <a:t> que acredita que los sujetos pasivos que realizan actividades comerciales, industriales, de servicio y agropecuarias, se encuentran al día con sus obligaciones formales y pago de los tributos administrados por la Dirección General Impositiva (</a:t>
            </a:r>
            <a:r>
              <a:rPr lang="es-ES" b="1" dirty="0" smtClean="0"/>
              <a:t>DGI</a:t>
            </a:r>
            <a:r>
              <a:rPr lang="es-ES" dirty="0" smtClean="0"/>
              <a:t>).</a:t>
            </a:r>
          </a:p>
          <a:p>
            <a:endParaRPr lang="es-ES" dirty="0" smtClean="0"/>
          </a:p>
          <a:p>
            <a:r>
              <a:rPr lang="es-UY" dirty="0" smtClean="0"/>
              <a:t>NO LLEVA DECLARACION DE VIGENCIA</a:t>
            </a:r>
          </a:p>
          <a:p>
            <a:endParaRPr lang="es-UY" dirty="0" smtClean="0"/>
          </a:p>
          <a:p>
            <a:r>
              <a:rPr lang="es-ES" dirty="0" smtClean="0"/>
              <a:t>A partir de la resolución 750/2008 de 27 de mayo de 2008, el estado del certificado </a:t>
            </a:r>
            <a:r>
              <a:rPr lang="es-ES" b="1" dirty="0" smtClean="0"/>
              <a:t>Único de Vigencia Anua</a:t>
            </a:r>
            <a:r>
              <a:rPr lang="es-ES" dirty="0" smtClean="0"/>
              <a:t>l (CVA), es publicado por la DGI en su sitio web.</a:t>
            </a:r>
            <a:br>
              <a:rPr lang="es-ES" dirty="0" smtClean="0"/>
            </a:br>
            <a:r>
              <a:rPr lang="es-ES" dirty="0" smtClean="0"/>
              <a:t> </a:t>
            </a:r>
            <a:br>
              <a:rPr lang="es-ES" dirty="0" smtClean="0"/>
            </a:br>
            <a:r>
              <a:rPr lang="es-ES" dirty="0" smtClean="0"/>
              <a:t>Esta consulta se encuentra disponible en el portal de Servicios en Línea  </a:t>
            </a:r>
            <a:r>
              <a:rPr lang="es-ES" dirty="0" smtClean="0">
                <a:hlinkClick r:id="rId2"/>
              </a:rPr>
              <a:t>https://servicios.dgi.gub.uy/</a:t>
            </a:r>
            <a:r>
              <a:rPr lang="es-ES" dirty="0" smtClean="0"/>
              <a:t/>
            </a:r>
            <a:br>
              <a:rPr lang="es-ES" dirty="0" smtClean="0"/>
            </a:br>
            <a:r>
              <a:rPr lang="es-ES" dirty="0" smtClean="0"/>
              <a:t>Certificados-  </a:t>
            </a:r>
            <a:r>
              <a:rPr lang="es-ES" dirty="0" smtClean="0">
                <a:hlinkClick r:id="rId3"/>
              </a:rPr>
              <a:t>Certificado único - Consulta</a:t>
            </a:r>
            <a:r>
              <a:rPr lang="es-ES" dirty="0" smtClean="0"/>
              <a:t/>
            </a:r>
            <a:br>
              <a:rPr lang="es-ES" dirty="0" smtClean="0"/>
            </a:br>
            <a:endParaRPr lang="es-ES" dirty="0" smtClean="0"/>
          </a:p>
          <a:p>
            <a:endParaRPr lang="es-ES" dirty="0" smtClean="0"/>
          </a:p>
          <a:p>
            <a:endParaRPr lang="es-ES" dirty="0" smtClean="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857256"/>
          </a:xfrm>
        </p:spPr>
        <p:txBody>
          <a:bodyPr>
            <a:normAutofit/>
          </a:bodyPr>
          <a:lstStyle/>
          <a:p>
            <a:pPr algn="ctr"/>
            <a:r>
              <a:rPr lang="es-UY" dirty="0" smtClean="0"/>
              <a:t>CERTIFICADO ESPECIAL DGI</a:t>
            </a:r>
            <a:endParaRPr lang="es-ES" dirty="0"/>
          </a:p>
        </p:txBody>
      </p:sp>
      <p:sp>
        <p:nvSpPr>
          <p:cNvPr id="3" name="2 Marcador de contenido"/>
          <p:cNvSpPr>
            <a:spLocks noGrp="1"/>
          </p:cNvSpPr>
          <p:nvPr>
            <p:ph idx="1"/>
          </p:nvPr>
        </p:nvSpPr>
        <p:spPr>
          <a:xfrm>
            <a:off x="214282" y="1571612"/>
            <a:ext cx="8229600" cy="4857784"/>
          </a:xfrm>
        </p:spPr>
        <p:txBody>
          <a:bodyPr>
            <a:normAutofit/>
          </a:bodyPr>
          <a:lstStyle/>
          <a:p>
            <a:r>
              <a:rPr lang="es-ES" sz="2000" i="1" dirty="0" smtClean="0"/>
              <a:t>El Certificado Especial se expedirá cuando el contribuyente haya satisfecho el pago de los tributos que administra este organismo, no haya sido “alcanzado por los mismos”, o dispone “de plazo acordado para hacerlo”, Art. 80 lit. A, Título 1, T.O. 1996</a:t>
            </a:r>
            <a:r>
              <a:rPr lang="es-ES" sz="2000" dirty="0" smtClean="0"/>
              <a:t>.</a:t>
            </a:r>
          </a:p>
          <a:p>
            <a:r>
              <a:rPr lang="es-ES" sz="2000" dirty="0" smtClean="0"/>
              <a:t/>
            </a:r>
            <a:br>
              <a:rPr lang="es-ES" sz="2000" dirty="0" smtClean="0"/>
            </a:br>
            <a:r>
              <a:rPr lang="es-ES" sz="2000" b="1" u="sng" dirty="0" smtClean="0">
                <a:solidFill>
                  <a:schemeClr val="accent6"/>
                </a:solidFill>
              </a:rPr>
              <a:t>Los actos que motivan su solicitud son los siguientes:</a:t>
            </a:r>
          </a:p>
          <a:p>
            <a:endParaRPr lang="es-ES" sz="2000" dirty="0" smtClean="0"/>
          </a:p>
          <a:p>
            <a:pPr lvl="1"/>
            <a:r>
              <a:rPr lang="es-ES" sz="1800" dirty="0" smtClean="0"/>
              <a:t>Enajenación total o parcial de establecimiento comercial</a:t>
            </a:r>
          </a:p>
          <a:p>
            <a:pPr lvl="1"/>
            <a:r>
              <a:rPr lang="es-ES" sz="1800" dirty="0" smtClean="0"/>
              <a:t>Cesión </a:t>
            </a:r>
            <a:r>
              <a:rPr lang="es-ES" sz="1800" dirty="0" smtClean="0"/>
              <a:t>de promesa de enajenación de establecimiento comercial</a:t>
            </a:r>
          </a:p>
          <a:p>
            <a:pPr lvl="1"/>
            <a:r>
              <a:rPr lang="es-ES" sz="1800" dirty="0" smtClean="0"/>
              <a:t>Disolución total o parcial</a:t>
            </a:r>
          </a:p>
          <a:p>
            <a:pPr lvl="1"/>
            <a:r>
              <a:rPr lang="es-ES" sz="1800" dirty="0" smtClean="0"/>
              <a:t>Liquidación</a:t>
            </a:r>
          </a:p>
          <a:p>
            <a:pPr lvl="1"/>
            <a:r>
              <a:rPr lang="es-ES" sz="1800" dirty="0" smtClean="0"/>
              <a:t>Reforma de estatutos</a:t>
            </a:r>
          </a:p>
          <a:p>
            <a:pPr lvl="1"/>
            <a:r>
              <a:rPr lang="es-ES" sz="1800" dirty="0" smtClean="0"/>
              <a:t>Fusión por absorción</a:t>
            </a:r>
          </a:p>
          <a:p>
            <a:pPr lvl="1"/>
            <a:r>
              <a:rPr lang="es-ES" sz="1800" dirty="0" smtClean="0"/>
              <a:t>Fusión por creación</a:t>
            </a:r>
          </a:p>
          <a:p>
            <a:pPr lvl="1"/>
            <a:r>
              <a:rPr lang="es-ES" sz="1800" dirty="0" smtClean="0"/>
              <a:t>Escisión</a:t>
            </a:r>
            <a:endParaRPr lang="es-E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CERTIFICADO ESPECIAL DGI</a:t>
            </a:r>
            <a:endParaRPr lang="es-ES" dirty="0"/>
          </a:p>
        </p:txBody>
      </p:sp>
      <p:sp>
        <p:nvSpPr>
          <p:cNvPr id="3" name="2 Marcador de contenido"/>
          <p:cNvSpPr>
            <a:spLocks noGrp="1"/>
          </p:cNvSpPr>
          <p:nvPr>
            <p:ph idx="1"/>
          </p:nvPr>
        </p:nvSpPr>
        <p:spPr/>
        <p:txBody>
          <a:bodyPr>
            <a:normAutofit lnSpcReduction="10000"/>
          </a:bodyPr>
          <a:lstStyle/>
          <a:p>
            <a:pPr lvl="0"/>
            <a:r>
              <a:rPr lang="es-UY" sz="2400" dirty="0" smtClean="0"/>
              <a:t>Estos certificados solamente se expiden a los contribuyentes y para actos de comercio y acreditará que se ha satisfecho el pago de los tributos hasta la fecha del acto que motiva la solicitud.</a:t>
            </a:r>
            <a:endParaRPr lang="es-ES" sz="2400" u="sng" dirty="0" smtClean="0">
              <a:solidFill>
                <a:schemeClr val="accent6">
                  <a:lumMod val="75000"/>
                </a:schemeClr>
              </a:solidFill>
            </a:endParaRPr>
          </a:p>
          <a:p>
            <a:pPr lvl="0"/>
            <a:endParaRPr lang="es-ES" u="sng" dirty="0" smtClean="0">
              <a:solidFill>
                <a:schemeClr val="accent6">
                  <a:lumMod val="75000"/>
                </a:schemeClr>
              </a:solidFill>
            </a:endParaRPr>
          </a:p>
          <a:p>
            <a:pPr lvl="0"/>
            <a:r>
              <a:rPr lang="es-ES" sz="2400" u="sng" dirty="0" smtClean="0">
                <a:solidFill>
                  <a:schemeClr val="accent6">
                    <a:lumMod val="75000"/>
                  </a:schemeClr>
                </a:solidFill>
              </a:rPr>
              <a:t>Formulario 5001</a:t>
            </a:r>
            <a:r>
              <a:rPr lang="es-ES" sz="2400" dirty="0" smtClean="0"/>
              <a:t> - </a:t>
            </a:r>
            <a:r>
              <a:rPr lang="es-ES" sz="2400" b="1" dirty="0" smtClean="0"/>
              <a:t>Solicitud de Certificado</a:t>
            </a:r>
            <a:r>
              <a:rPr lang="es-ES" sz="2400" dirty="0" smtClean="0"/>
              <a:t>  </a:t>
            </a:r>
            <a:r>
              <a:rPr lang="es-ES" sz="2400" b="1" dirty="0" smtClean="0"/>
              <a:t>Especial</a:t>
            </a:r>
            <a:r>
              <a:rPr lang="es-ES" sz="2400" dirty="0" smtClean="0"/>
              <a:t> firmado por el titular, representante u otra persona debidamente autorizada, con timbre profesional</a:t>
            </a:r>
            <a:r>
              <a:rPr lang="es-ES" dirty="0" smtClean="0"/>
              <a:t>.</a:t>
            </a:r>
          </a:p>
          <a:p>
            <a:pPr lvl="0"/>
            <a:endParaRPr lang="es-ES" dirty="0" smtClean="0"/>
          </a:p>
          <a:p>
            <a:pPr lvl="0"/>
            <a:r>
              <a:rPr lang="es-UY" sz="2000" dirty="0" smtClean="0"/>
              <a:t>NO LLEVA DECLARACION DE VIGENCIA</a:t>
            </a:r>
            <a:endParaRPr lang="es-E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1987</TotalTime>
  <Words>1710</Words>
  <Application>Microsoft Office PowerPoint</Application>
  <PresentationFormat>Presentación en pantalla (4:3)</PresentationFormat>
  <Paragraphs>209</Paragraphs>
  <Slides>24</Slides>
  <Notes>1</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Urbano</vt:lpstr>
      <vt:lpstr>CONTRALORES COMERCIALES</vt:lpstr>
      <vt:lpstr>CONTRALOR</vt:lpstr>
      <vt:lpstr>NORMATIVA APLICABLE</vt:lpstr>
      <vt:lpstr>CERTIFICADOS</vt:lpstr>
      <vt:lpstr>CERTIFICADOS DE DGI </vt:lpstr>
      <vt:lpstr>CERTIFICADO UNICO DGI</vt:lpstr>
      <vt:lpstr>CERTIFICADO UNICO DGI</vt:lpstr>
      <vt:lpstr>CERTIFICADO ESPECIAL DGI</vt:lpstr>
      <vt:lpstr>CERTIFICADO ESPECIAL DGI</vt:lpstr>
      <vt:lpstr>Certificados BPS</vt:lpstr>
      <vt:lpstr>Certificado  ESPECIAL - Artículo 664</vt:lpstr>
      <vt:lpstr> SOCIEDADES COMERCIALES</vt:lpstr>
      <vt:lpstr>SOCIEDADES COMERCIALES</vt:lpstr>
      <vt:lpstr>SOCIEDADES COMERCIALES</vt:lpstr>
      <vt:lpstr>SOCIEDADES COMERCIALES</vt:lpstr>
      <vt:lpstr>ESTABLECIMIENTOS COMERCIALES</vt:lpstr>
      <vt:lpstr>ESTABLECIMIENTOS COMERCIALES</vt:lpstr>
      <vt:lpstr>ESTABLECIMIENTOS COMERCIALES</vt:lpstr>
      <vt:lpstr>ESTABLECIMIENTOS COMERCIALES</vt:lpstr>
      <vt:lpstr>ESTABLECIMIENTOS COMERCIALES</vt:lpstr>
      <vt:lpstr>ESTABLECIMIENTOS COMERCIALES</vt:lpstr>
      <vt:lpstr>ESTABLECIMIENTOS COMERCIALES</vt:lpstr>
      <vt:lpstr>ESTABLECIMIENTOS COMERCIALES</vt:lpstr>
      <vt:lpstr>VEHICULOS DE TRANSPORTE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Contralores comerciales</dc:title>
  <dc:creator>anacampana32@gmail.com</dc:creator>
  <cp:lastModifiedBy>anacampana32@gmail.com</cp:lastModifiedBy>
  <cp:revision>143</cp:revision>
  <dcterms:created xsi:type="dcterms:W3CDTF">2021-06-03T16:30:44Z</dcterms:created>
  <dcterms:modified xsi:type="dcterms:W3CDTF">2024-06-26T00:30:16Z</dcterms:modified>
</cp:coreProperties>
</file>