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51"/>
  </p:notesMasterIdLst>
  <p:sldIdLst>
    <p:sldId id="257" r:id="rId2"/>
    <p:sldId id="335" r:id="rId3"/>
    <p:sldId id="270" r:id="rId4"/>
    <p:sldId id="258" r:id="rId5"/>
    <p:sldId id="259" r:id="rId6"/>
    <p:sldId id="272" r:id="rId7"/>
    <p:sldId id="302" r:id="rId8"/>
    <p:sldId id="260" r:id="rId9"/>
    <p:sldId id="263" r:id="rId10"/>
    <p:sldId id="266" r:id="rId11"/>
    <p:sldId id="267" r:id="rId12"/>
    <p:sldId id="268" r:id="rId13"/>
    <p:sldId id="269" r:id="rId14"/>
    <p:sldId id="273" r:id="rId15"/>
    <p:sldId id="313" r:id="rId16"/>
    <p:sldId id="314" r:id="rId17"/>
    <p:sldId id="303" r:id="rId18"/>
    <p:sldId id="304" r:id="rId19"/>
    <p:sldId id="305" r:id="rId20"/>
    <p:sldId id="274" r:id="rId21"/>
    <p:sldId id="275" r:id="rId22"/>
    <p:sldId id="289" r:id="rId23"/>
    <p:sldId id="316" r:id="rId24"/>
    <p:sldId id="319" r:id="rId25"/>
    <p:sldId id="276" r:id="rId26"/>
    <p:sldId id="290" r:id="rId27"/>
    <p:sldId id="318" r:id="rId28"/>
    <p:sldId id="277" r:id="rId29"/>
    <p:sldId id="333" r:id="rId30"/>
    <p:sldId id="278" r:id="rId31"/>
    <p:sldId id="282" r:id="rId32"/>
    <p:sldId id="284" r:id="rId33"/>
    <p:sldId id="285" r:id="rId34"/>
    <p:sldId id="331" r:id="rId35"/>
    <p:sldId id="332" r:id="rId36"/>
    <p:sldId id="324" r:id="rId37"/>
    <p:sldId id="330" r:id="rId38"/>
    <p:sldId id="291" r:id="rId39"/>
    <p:sldId id="293" r:id="rId40"/>
    <p:sldId id="294" r:id="rId41"/>
    <p:sldId id="296" r:id="rId42"/>
    <p:sldId id="334" r:id="rId43"/>
    <p:sldId id="306" r:id="rId44"/>
    <p:sldId id="307" r:id="rId45"/>
    <p:sldId id="308" r:id="rId46"/>
    <p:sldId id="309" r:id="rId47"/>
    <p:sldId id="310" r:id="rId48"/>
    <p:sldId id="311" r:id="rId49"/>
    <p:sldId id="312" r:id="rId50"/>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8" d="100"/>
          <a:sy n="78" d="100"/>
        </p:scale>
        <p:origin x="-1146" y="3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F2B513-0661-496B-BA03-3E594092B2F7}" type="datetimeFigureOut">
              <a:rPr lang="es-ES" smtClean="0"/>
              <a:pPr/>
              <a:t>11/06/2024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03C145-28C7-4A8D-8753-BE07E7D86C3F}"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EF03C145-28C7-4A8D-8753-BE07E7D86C3F}" type="slidenum">
              <a:rPr lang="es-ES" smtClean="0"/>
              <a:pPr/>
              <a:t>15</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4ABD9492-04C6-4780-952D-6F445A3DD643}" type="datetimeFigureOut">
              <a:rPr lang="es-UY" smtClean="0"/>
              <a:pPr/>
              <a:t>11/6/2024</a:t>
            </a:fld>
            <a:endParaRPr lang="es-UY"/>
          </a:p>
        </p:txBody>
      </p:sp>
      <p:sp>
        <p:nvSpPr>
          <p:cNvPr id="20" name="19 Marcador de pie de página"/>
          <p:cNvSpPr>
            <a:spLocks noGrp="1"/>
          </p:cNvSpPr>
          <p:nvPr>
            <p:ph type="ftr" sz="quarter" idx="11"/>
          </p:nvPr>
        </p:nvSpPr>
        <p:spPr/>
        <p:txBody>
          <a:bodyPr/>
          <a:lstStyle>
            <a:extLst/>
          </a:lstStyle>
          <a:p>
            <a:endParaRPr lang="es-UY"/>
          </a:p>
        </p:txBody>
      </p:sp>
      <p:sp>
        <p:nvSpPr>
          <p:cNvPr id="10" name="9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ABD9492-04C6-4780-952D-6F445A3DD643}" type="datetimeFigureOut">
              <a:rPr lang="es-UY" smtClean="0"/>
              <a:pPr/>
              <a:t>11/6/2024</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ABD9492-04C6-4780-952D-6F445A3DD643}" type="datetimeFigureOut">
              <a:rPr lang="es-UY" smtClean="0"/>
              <a:pPr/>
              <a:t>11/6/2024</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ABD9492-04C6-4780-952D-6F445A3DD643}" type="datetimeFigureOut">
              <a:rPr lang="es-UY" smtClean="0"/>
              <a:pPr/>
              <a:t>11/6/2024</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4ABD9492-04C6-4780-952D-6F445A3DD643}" type="datetimeFigureOut">
              <a:rPr lang="es-UY" smtClean="0"/>
              <a:pPr/>
              <a:t>11/6/2024</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4ABD9492-04C6-4780-952D-6F445A3DD643}" type="datetimeFigureOut">
              <a:rPr lang="es-UY" smtClean="0"/>
              <a:pPr/>
              <a:t>11/6/2024</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4ABD9492-04C6-4780-952D-6F445A3DD643}" type="datetimeFigureOut">
              <a:rPr lang="es-UY" smtClean="0"/>
              <a:pPr/>
              <a:t>11/6/2024</a:t>
            </a:fld>
            <a:endParaRPr lang="es-UY"/>
          </a:p>
        </p:txBody>
      </p:sp>
      <p:sp>
        <p:nvSpPr>
          <p:cNvPr id="8" name="7 Marcador de pie de página"/>
          <p:cNvSpPr>
            <a:spLocks noGrp="1"/>
          </p:cNvSpPr>
          <p:nvPr>
            <p:ph type="ftr" sz="quarter" idx="11"/>
          </p:nvPr>
        </p:nvSpPr>
        <p:spPr/>
        <p:txBody>
          <a:bodyPr/>
          <a:lstStyle>
            <a:extLst/>
          </a:lstStyle>
          <a:p>
            <a:endParaRPr lang="es-UY"/>
          </a:p>
        </p:txBody>
      </p:sp>
      <p:sp>
        <p:nvSpPr>
          <p:cNvPr id="9" name="8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4ABD9492-04C6-4780-952D-6F445A3DD643}" type="datetimeFigureOut">
              <a:rPr lang="es-UY" smtClean="0"/>
              <a:pPr/>
              <a:t>11/6/2024</a:t>
            </a:fld>
            <a:endParaRPr lang="es-UY"/>
          </a:p>
        </p:txBody>
      </p:sp>
      <p:sp>
        <p:nvSpPr>
          <p:cNvPr id="4" name="3 Marcador de pie de página"/>
          <p:cNvSpPr>
            <a:spLocks noGrp="1"/>
          </p:cNvSpPr>
          <p:nvPr>
            <p:ph type="ftr" sz="quarter" idx="11"/>
          </p:nvPr>
        </p:nvSpPr>
        <p:spPr/>
        <p:txBody>
          <a:bodyPr/>
          <a:lstStyle>
            <a:extLst/>
          </a:lstStyle>
          <a:p>
            <a:endParaRPr lang="es-UY"/>
          </a:p>
        </p:txBody>
      </p:sp>
      <p:sp>
        <p:nvSpPr>
          <p:cNvPr id="5" name="4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4ABD9492-04C6-4780-952D-6F445A3DD643}" type="datetimeFigureOut">
              <a:rPr lang="es-UY" smtClean="0"/>
              <a:pPr/>
              <a:t>11/6/2024</a:t>
            </a:fld>
            <a:endParaRPr lang="es-UY"/>
          </a:p>
        </p:txBody>
      </p:sp>
      <p:sp>
        <p:nvSpPr>
          <p:cNvPr id="3" name="2 Marcador de pie de página"/>
          <p:cNvSpPr>
            <a:spLocks noGrp="1"/>
          </p:cNvSpPr>
          <p:nvPr>
            <p:ph type="ftr" sz="quarter" idx="11"/>
          </p:nvPr>
        </p:nvSpPr>
        <p:spPr/>
        <p:txBody>
          <a:bodyPr/>
          <a:lstStyle>
            <a:extLst/>
          </a:lstStyle>
          <a:p>
            <a:endParaRPr lang="es-UY"/>
          </a:p>
        </p:txBody>
      </p:sp>
      <p:sp>
        <p:nvSpPr>
          <p:cNvPr id="4" name="3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4ABD9492-04C6-4780-952D-6F445A3DD643}" type="datetimeFigureOut">
              <a:rPr lang="es-UY" smtClean="0"/>
              <a:pPr/>
              <a:t>11/6/2024</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4ABD9492-04C6-4780-952D-6F445A3DD643}" type="datetimeFigureOut">
              <a:rPr lang="es-UY" smtClean="0"/>
              <a:pPr/>
              <a:t>11/6/2024</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ABD9492-04C6-4780-952D-6F445A3DD643}" type="datetimeFigureOut">
              <a:rPr lang="es-UY" smtClean="0"/>
              <a:pPr/>
              <a:t>11/6/2024</a:t>
            </a:fld>
            <a:endParaRPr lang="es-UY"/>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UY"/>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C499225-B471-4EA5-8D6C-AF80D70D8C79}" type="slidenum">
              <a:rPr lang="es-UY" smtClean="0"/>
              <a:pPr/>
              <a:t>‹Nº›</a:t>
            </a:fld>
            <a:endParaRPr lang="es-UY"/>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UY" sz="3600" dirty="0" smtClean="0">
                <a:solidFill>
                  <a:schemeClr val="accent3"/>
                </a:solidFill>
              </a:rPr>
              <a:t>CONTRALORES NOTARIALES FISCALES</a:t>
            </a:r>
            <a:endParaRPr lang="es-UY" sz="3600" dirty="0">
              <a:solidFill>
                <a:schemeClr val="accent3"/>
              </a:solidFill>
            </a:endParaRPr>
          </a:p>
        </p:txBody>
      </p:sp>
      <p:pic>
        <p:nvPicPr>
          <p:cNvPr id="4" name="3 Marcador de contenido" descr="abogado indio con el ordenador portátil, almohadilla de escritura, y sellos en el escritorio - escribanos fotografías e imágenes de stock"/>
          <p:cNvPicPr>
            <a:picLocks noGrp="1"/>
          </p:cNvPicPr>
          <p:nvPr>
            <p:ph idx="1"/>
          </p:nvPr>
        </p:nvPicPr>
        <p:blipFill>
          <a:blip r:embed="rId2"/>
          <a:srcRect/>
          <a:stretch>
            <a:fillRect/>
          </a:stretch>
        </p:blipFill>
        <p:spPr bwMode="auto">
          <a:xfrm>
            <a:off x="1214414" y="1428736"/>
            <a:ext cx="7286676" cy="428628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15328" cy="868346"/>
          </a:xfrm>
        </p:spPr>
        <p:txBody>
          <a:bodyPr>
            <a:normAutofit fontScale="90000"/>
          </a:bodyPr>
          <a:lstStyle/>
          <a:p>
            <a:pPr algn="ctr"/>
            <a:r>
              <a:rPr lang="es-UY" b="1" cap="all" dirty="0">
                <a:solidFill>
                  <a:schemeClr val="accent3"/>
                </a:solidFill>
              </a:rPr>
              <a:t>contralor</a:t>
            </a:r>
            <a:br>
              <a:rPr lang="es-UY" b="1" cap="all" dirty="0">
                <a:solidFill>
                  <a:schemeClr val="accent3"/>
                </a:solidFill>
              </a:rPr>
            </a:br>
            <a:endParaRPr lang="es-UY" dirty="0">
              <a:solidFill>
                <a:schemeClr val="accent3"/>
              </a:solidFill>
            </a:endParaRPr>
          </a:p>
        </p:txBody>
      </p:sp>
      <p:sp>
        <p:nvSpPr>
          <p:cNvPr id="3" name="2 Marcador de contenido"/>
          <p:cNvSpPr>
            <a:spLocks noGrp="1"/>
          </p:cNvSpPr>
          <p:nvPr>
            <p:ph idx="1"/>
          </p:nvPr>
        </p:nvSpPr>
        <p:spPr>
          <a:xfrm>
            <a:off x="1000100" y="1142984"/>
            <a:ext cx="7929618" cy="4935745"/>
          </a:xfrm>
        </p:spPr>
        <p:txBody>
          <a:bodyPr>
            <a:normAutofit/>
          </a:bodyPr>
          <a:lstStyle/>
          <a:p>
            <a:r>
              <a:rPr lang="es-UY" sz="2200" i="1" dirty="0" smtClean="0"/>
              <a:t>.- Decreto Nº 30/2015 de 16/10/2015 – Artículo 14º</a:t>
            </a:r>
            <a:endParaRPr lang="es-UY" sz="2200" dirty="0" smtClean="0"/>
          </a:p>
          <a:p>
            <a:endParaRPr lang="es-UY" sz="2200" dirty="0" smtClean="0"/>
          </a:p>
          <a:p>
            <a:r>
              <a:rPr lang="es-UY" sz="2200" dirty="0" smtClean="0"/>
              <a:t>En </a:t>
            </a:r>
            <a:r>
              <a:rPr lang="es-UY" sz="2200" dirty="0"/>
              <a:t>las escrituras que se otorguen en las operaciones de enajenación o gravamen de bienes inmuebles, el escribano interviniente deberá dejar constancia de que quienes enajenan o gravan dichos bienes, </a:t>
            </a:r>
            <a:r>
              <a:rPr lang="es-UY" sz="2200" dirty="0">
                <a:solidFill>
                  <a:srgbClr val="FF0000"/>
                </a:solidFill>
              </a:rPr>
              <a:t>exhiben la última declaración jurada exigible a la fecha de la escritura, con indicación de fecha de presentación y pago del impuesto</a:t>
            </a:r>
            <a:r>
              <a:rPr lang="es-UY" sz="2200" dirty="0" smtClean="0">
                <a:solidFill>
                  <a:srgbClr val="FF0000"/>
                </a:solidFill>
              </a:rPr>
              <a:t>.</a:t>
            </a:r>
          </a:p>
          <a:p>
            <a:endParaRPr lang="es-UY" sz="2200" dirty="0">
              <a:solidFill>
                <a:srgbClr val="FF0000"/>
              </a:solidFill>
            </a:endParaRPr>
          </a:p>
          <a:p>
            <a:r>
              <a:rPr lang="es-UY" sz="2200" dirty="0"/>
              <a:t>	En caso de que los otorgantes manifiesten no ser contribuyentes del impuesto, el escribano actuante dejará constancia en la escritura de lo expresado. </a:t>
            </a:r>
          </a:p>
          <a:p>
            <a:endParaRPr lang="es-UY" sz="2200" dirty="0"/>
          </a:p>
          <a:p>
            <a:endParaRPr lang="es-UY"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solidFill>
                  <a:schemeClr val="accent3"/>
                </a:solidFill>
              </a:rPr>
              <a:t>Constancia de contralor</a:t>
            </a:r>
            <a:endParaRPr lang="es-UY" dirty="0">
              <a:solidFill>
                <a:schemeClr val="accent3"/>
              </a:solidFill>
            </a:endParaRPr>
          </a:p>
        </p:txBody>
      </p:sp>
      <p:sp>
        <p:nvSpPr>
          <p:cNvPr id="3" name="2 Marcador de contenido"/>
          <p:cNvSpPr>
            <a:spLocks noGrp="1"/>
          </p:cNvSpPr>
          <p:nvPr>
            <p:ph idx="1"/>
          </p:nvPr>
        </p:nvSpPr>
        <p:spPr/>
        <p:txBody>
          <a:bodyPr/>
          <a:lstStyle/>
          <a:p>
            <a:pPr lvl="0"/>
            <a:r>
              <a:rPr lang="es-UY" sz="2000" u="sng" dirty="0"/>
              <a:t>Declaración del enajenante o </a:t>
            </a:r>
            <a:r>
              <a:rPr lang="es-UY" sz="2000" u="sng" dirty="0" smtClean="0"/>
              <a:t>deudor hipotecario</a:t>
            </a:r>
            <a:r>
              <a:rPr lang="es-UY" sz="2000" dirty="0" smtClean="0"/>
              <a:t>: </a:t>
            </a:r>
            <a:r>
              <a:rPr lang="es-UY" sz="2000" dirty="0"/>
              <a:t>XX declara no ser contribuyente del Impuesto al Patrimonio</a:t>
            </a:r>
            <a:r>
              <a:rPr lang="es-UY" sz="2000" dirty="0" smtClean="0"/>
              <a:t>.</a:t>
            </a:r>
          </a:p>
          <a:p>
            <a:pPr lvl="0"/>
            <a:endParaRPr lang="es-UY" sz="2000" dirty="0"/>
          </a:p>
          <a:p>
            <a:pPr lvl="0"/>
            <a:r>
              <a:rPr lang="es-UY" sz="2000" u="sng" dirty="0"/>
              <a:t>Constancia del Escribano</a:t>
            </a:r>
            <a:r>
              <a:rPr lang="es-UY" sz="2000" dirty="0"/>
              <a:t> - </a:t>
            </a:r>
            <a:r>
              <a:rPr lang="es-UY" sz="2000" u="sng" dirty="0"/>
              <a:t>Si es contribuyente</a:t>
            </a:r>
            <a:r>
              <a:rPr lang="es-UY" sz="2000" dirty="0"/>
              <a:t>: Tengo a la vista la declaración jurada correspondiente al ejercicio ____ Nº ___,  sellada por la Dirección General Impositiva el día ___  y los recibos de pago Nº ____,  concordantes con la declaración jurada. </a:t>
            </a:r>
            <a:endParaRPr lang="es-UY" sz="2000" dirty="0" smtClean="0"/>
          </a:p>
          <a:p>
            <a:pPr lvl="0"/>
            <a:endParaRPr lang="es-UY" sz="2000" dirty="0"/>
          </a:p>
          <a:p>
            <a:r>
              <a:rPr lang="es-UY" sz="2000" u="sng" dirty="0"/>
              <a:t>Si no corresponde el control</a:t>
            </a:r>
            <a:r>
              <a:rPr lang="es-UY" sz="2000" dirty="0"/>
              <a:t>: No corresponde el control del Impuesto al Patrimonio de acuerdo a lo dispuesto en el artículo ___ de la Ley Nº ___.</a:t>
            </a:r>
          </a:p>
          <a:p>
            <a:endParaRPr lang="es-UY"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35608" y="785794"/>
            <a:ext cx="7498080" cy="5462606"/>
          </a:xfrm>
        </p:spPr>
        <p:txBody>
          <a:bodyPr>
            <a:normAutofit/>
          </a:bodyPr>
          <a:lstStyle/>
          <a:p>
            <a:pPr algn="ctr">
              <a:buNone/>
            </a:pPr>
            <a:endParaRPr lang="es-UY" sz="4800" dirty="0">
              <a:solidFill>
                <a:schemeClr val="accent3"/>
              </a:solidFill>
              <a:latin typeface="Arial Rounded MT Bold" pitchFamily="34" charset="0"/>
            </a:endParaRPr>
          </a:p>
        </p:txBody>
      </p:sp>
      <p:pic>
        <p:nvPicPr>
          <p:cNvPr id="4" name="3 Imagen" descr="Banco de Previsión Social - YouTube"/>
          <p:cNvPicPr/>
          <p:nvPr/>
        </p:nvPicPr>
        <p:blipFill>
          <a:blip r:embed="rId2" cstate="print"/>
          <a:srcRect/>
          <a:stretch>
            <a:fillRect/>
          </a:stretch>
        </p:blipFill>
        <p:spPr bwMode="auto">
          <a:xfrm>
            <a:off x="1785918" y="857232"/>
            <a:ext cx="6858048" cy="542928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94122"/>
          </a:xfrm>
        </p:spPr>
        <p:txBody>
          <a:bodyPr>
            <a:normAutofit fontScale="90000"/>
          </a:bodyPr>
          <a:lstStyle/>
          <a:p>
            <a:pPr algn="ctr"/>
            <a:r>
              <a:rPr lang="es-UY" b="1" cap="all" dirty="0">
                <a:solidFill>
                  <a:schemeClr val="accent3"/>
                </a:solidFill>
              </a:rPr>
              <a:t>MARCO NORMATIVO </a:t>
            </a:r>
            <a:r>
              <a:rPr lang="es-UY" b="1" cap="all" dirty="0"/>
              <a:t/>
            </a:r>
            <a:br>
              <a:rPr lang="es-UY" b="1" cap="all" dirty="0"/>
            </a:br>
            <a:endParaRPr lang="es-UY" dirty="0"/>
          </a:p>
        </p:txBody>
      </p:sp>
      <p:sp>
        <p:nvSpPr>
          <p:cNvPr id="3" name="2 Marcador de contenido"/>
          <p:cNvSpPr>
            <a:spLocks noGrp="1"/>
          </p:cNvSpPr>
          <p:nvPr>
            <p:ph idx="1"/>
          </p:nvPr>
        </p:nvSpPr>
        <p:spPr>
          <a:xfrm>
            <a:off x="1071538" y="1196752"/>
            <a:ext cx="7615262" cy="4929411"/>
          </a:xfrm>
        </p:spPr>
        <p:txBody>
          <a:bodyPr>
            <a:normAutofit/>
          </a:bodyPr>
          <a:lstStyle/>
          <a:p>
            <a:pPr lvl="0"/>
            <a:r>
              <a:rPr lang="es-UY" sz="1800" dirty="0"/>
              <a:t>Constitución de la República - Artículo 165</a:t>
            </a:r>
          </a:p>
          <a:p>
            <a:pPr lvl="0"/>
            <a:r>
              <a:rPr lang="es-UY" sz="1800" dirty="0"/>
              <a:t>Ley Nº 15.800 de 17/01/1960</a:t>
            </a:r>
          </a:p>
          <a:p>
            <a:pPr lvl="0"/>
            <a:r>
              <a:rPr lang="es-UY" sz="1800" dirty="0"/>
              <a:t>Ley Nº 13.420 de 21/12/965 – Artículo 170</a:t>
            </a:r>
          </a:p>
          <a:p>
            <a:pPr lvl="0"/>
            <a:r>
              <a:rPr lang="es-UY" sz="1800" dirty="0"/>
              <a:t>Ley Nº 13.892 de 19/10/970 – Artículo 521</a:t>
            </a:r>
          </a:p>
          <a:p>
            <a:pPr lvl="0"/>
            <a:r>
              <a:rPr lang="es-UY" sz="1800" dirty="0"/>
              <a:t>Decreto Ley Nº 14.261 de 03/09/974 - Artículo 6</a:t>
            </a:r>
          </a:p>
          <a:p>
            <a:pPr lvl="0"/>
            <a:r>
              <a:rPr lang="es-UY" sz="1800" dirty="0"/>
              <a:t>Decreto Ley Nº 14.411 de 7/08/975</a:t>
            </a:r>
          </a:p>
          <a:p>
            <a:pPr lvl="0"/>
            <a:r>
              <a:rPr lang="es-UY" sz="1800" dirty="0" smtClean="0"/>
              <a:t>Ley </a:t>
            </a:r>
            <a:r>
              <a:rPr lang="es-UY" sz="1800" dirty="0"/>
              <a:t>Nº 15.852 de 24/12/986</a:t>
            </a:r>
          </a:p>
          <a:p>
            <a:pPr lvl="0"/>
            <a:r>
              <a:rPr lang="es-UY" sz="1800" dirty="0"/>
              <a:t>Ley Nº </a:t>
            </a:r>
            <a:r>
              <a:rPr lang="es-UY" sz="1800" dirty="0" smtClean="0"/>
              <a:t>16.170 </a:t>
            </a:r>
            <a:r>
              <a:rPr lang="es-UY" sz="1800" dirty="0"/>
              <a:t>de 31/03/990 - Artículo 19</a:t>
            </a:r>
          </a:p>
          <a:p>
            <a:pPr lvl="0"/>
            <a:r>
              <a:rPr lang="es-UY" sz="1800" dirty="0"/>
              <a:t>Ley Nº 16.134 de 24/09/990 – Artículo 108</a:t>
            </a:r>
          </a:p>
          <a:p>
            <a:endParaRPr lang="es-UY"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3200" b="1" cap="all" dirty="0" smtClean="0">
                <a:solidFill>
                  <a:schemeClr val="accent3"/>
                </a:solidFill>
              </a:rPr>
              <a:t>MARCO NORMATIVO</a:t>
            </a:r>
            <a:endParaRPr lang="es-UY" sz="3200" dirty="0">
              <a:solidFill>
                <a:schemeClr val="accent3"/>
              </a:solidFill>
            </a:endParaRPr>
          </a:p>
        </p:txBody>
      </p:sp>
      <p:sp>
        <p:nvSpPr>
          <p:cNvPr id="3" name="2 Marcador de contenido"/>
          <p:cNvSpPr>
            <a:spLocks noGrp="1"/>
          </p:cNvSpPr>
          <p:nvPr>
            <p:ph idx="1"/>
          </p:nvPr>
        </p:nvSpPr>
        <p:spPr/>
        <p:txBody>
          <a:bodyPr>
            <a:normAutofit/>
          </a:bodyPr>
          <a:lstStyle/>
          <a:p>
            <a:pPr lvl="0"/>
            <a:r>
              <a:rPr lang="es-UY" sz="2200" dirty="0"/>
              <a:t>Ley Nº 16.170 de 28/12/990 – Artículos 662 al 668</a:t>
            </a:r>
          </a:p>
          <a:p>
            <a:pPr lvl="0"/>
            <a:r>
              <a:rPr lang="es-UY" sz="2200" dirty="0"/>
              <a:t>Ley Nº 16.320 de 1/11/992 - Artículo 346</a:t>
            </a:r>
          </a:p>
          <a:p>
            <a:pPr lvl="0"/>
            <a:r>
              <a:rPr lang="es-UY" sz="2200" dirty="0"/>
              <a:t>Ley Nº 16.736 de 5/01/996</a:t>
            </a:r>
          </a:p>
          <a:p>
            <a:pPr lvl="0"/>
            <a:r>
              <a:rPr lang="es-UY" sz="2200" dirty="0"/>
              <a:t>Ley Nº 16.760 de 16/07/996</a:t>
            </a:r>
          </a:p>
          <a:p>
            <a:pPr lvl="0"/>
            <a:r>
              <a:rPr lang="es-UY" sz="2200" dirty="0"/>
              <a:t>Ley Nº 16.969 de 10/06/998</a:t>
            </a:r>
          </a:p>
          <a:p>
            <a:pPr lvl="0"/>
            <a:r>
              <a:rPr lang="es-UY" sz="2200" dirty="0"/>
              <a:t>Ley Nº 17.228 de </a:t>
            </a:r>
            <a:r>
              <a:rPr lang="es-UY" sz="2200" dirty="0" smtClean="0"/>
              <a:t>7/01/000</a:t>
            </a:r>
          </a:p>
          <a:p>
            <a:pPr lvl="0"/>
            <a:r>
              <a:rPr lang="es-UY" sz="2200" dirty="0" smtClean="0"/>
              <a:t>Ley 19.996 de 3/11/2021</a:t>
            </a:r>
            <a:endParaRPr lang="es-UY" sz="2200" dirty="0"/>
          </a:p>
          <a:p>
            <a:pPr lvl="0"/>
            <a:r>
              <a:rPr lang="es-UY" sz="2200" dirty="0"/>
              <a:t>Decreto Nº 951/975 de 11/12/975</a:t>
            </a:r>
          </a:p>
          <a:p>
            <a:pPr lvl="0"/>
            <a:r>
              <a:rPr lang="es-UY" sz="2200" dirty="0"/>
              <a:t>Decreto Nº 524/979 de 24/09/979</a:t>
            </a:r>
          </a:p>
          <a:p>
            <a:pPr lvl="0"/>
            <a:r>
              <a:rPr lang="es-UY" sz="2200" dirty="0"/>
              <a:t>Decreto Nº 152/991 de </a:t>
            </a:r>
            <a:r>
              <a:rPr lang="es-UY" sz="2200" dirty="0" smtClean="0"/>
              <a:t>12/03/1991</a:t>
            </a:r>
          </a:p>
          <a:p>
            <a:pPr lvl="0"/>
            <a:endParaRPr lang="es-UY" sz="2200" dirty="0"/>
          </a:p>
          <a:p>
            <a:endParaRPr lang="es-UY"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2800" b="0" dirty="0" smtClean="0">
                <a:solidFill>
                  <a:schemeClr val="accent3"/>
                </a:solidFill>
              </a:rPr>
              <a:t>BANCO DE PREVISIÓN SOCIAL</a:t>
            </a:r>
            <a:endParaRPr lang="es-ES" sz="2800" b="0" dirty="0">
              <a:solidFill>
                <a:schemeClr val="accent3"/>
              </a:solidFill>
            </a:endParaRPr>
          </a:p>
        </p:txBody>
      </p:sp>
      <p:sp>
        <p:nvSpPr>
          <p:cNvPr id="2" name="1 Marcador de contenido"/>
          <p:cNvSpPr>
            <a:spLocks noGrp="1"/>
          </p:cNvSpPr>
          <p:nvPr>
            <p:ph idx="1"/>
          </p:nvPr>
        </p:nvSpPr>
        <p:spPr/>
        <p:txBody>
          <a:bodyPr>
            <a:normAutofit/>
          </a:bodyPr>
          <a:lstStyle/>
          <a:p>
            <a:pPr marL="342900" indent="-342900" algn="just">
              <a:lnSpc>
                <a:spcPct val="150000"/>
              </a:lnSpc>
              <a:buFont typeface="Wingdings" panose="05000000000000000000" pitchFamily="2" charset="2"/>
              <a:buChar char="Ø"/>
            </a:pPr>
            <a:r>
              <a:rPr lang="es-UY" sz="1800" b="1" dirty="0" smtClean="0">
                <a:solidFill>
                  <a:schemeClr val="accent3"/>
                </a:solidFill>
              </a:rPr>
              <a:t>Aportes a la seguridad social</a:t>
            </a:r>
            <a:r>
              <a:rPr lang="es-UY" sz="1800" dirty="0" smtClean="0">
                <a:solidFill>
                  <a:schemeClr val="accent3">
                    <a:lumMod val="60000"/>
                    <a:lumOff val="40000"/>
                  </a:schemeClr>
                </a:solidFill>
              </a:rPr>
              <a:t>: </a:t>
            </a:r>
            <a:r>
              <a:rPr lang="es-UY" sz="1800" dirty="0" smtClean="0"/>
              <a:t>arts. 10 y 13 CT</a:t>
            </a:r>
          </a:p>
          <a:p>
            <a:pPr marL="342900" indent="-342900" algn="just">
              <a:lnSpc>
                <a:spcPct val="150000"/>
              </a:lnSpc>
              <a:buFont typeface="Wingdings" panose="05000000000000000000" pitchFamily="2" charset="2"/>
              <a:buChar char="Ø"/>
            </a:pPr>
            <a:r>
              <a:rPr lang="es-UY" sz="1800" b="1" dirty="0" smtClean="0">
                <a:solidFill>
                  <a:schemeClr val="accent3"/>
                </a:solidFill>
              </a:rPr>
              <a:t>Principio de actividad:</a:t>
            </a:r>
            <a:r>
              <a:rPr lang="es-UY" sz="1800" b="1" dirty="0" smtClean="0">
                <a:solidFill>
                  <a:schemeClr val="accent3">
                    <a:lumMod val="60000"/>
                    <a:lumOff val="40000"/>
                  </a:schemeClr>
                </a:solidFill>
              </a:rPr>
              <a:t> </a:t>
            </a:r>
            <a:r>
              <a:rPr lang="es-UY" sz="1800" dirty="0" smtClean="0"/>
              <a:t>art 148 Ley 16.713</a:t>
            </a:r>
          </a:p>
          <a:p>
            <a:pPr marL="342900" indent="-342900" algn="just">
              <a:lnSpc>
                <a:spcPct val="150000"/>
              </a:lnSpc>
              <a:buFont typeface="Wingdings" panose="05000000000000000000" pitchFamily="2" charset="2"/>
              <a:buChar char="Ø"/>
            </a:pPr>
            <a:r>
              <a:rPr lang="es-UY" sz="1800" b="1" dirty="0" smtClean="0">
                <a:solidFill>
                  <a:schemeClr val="accent3"/>
                </a:solidFill>
              </a:rPr>
              <a:t>Aportes por las construcciones: </a:t>
            </a:r>
            <a:r>
              <a:rPr lang="es-UY" sz="1800" dirty="0" smtClean="0"/>
              <a:t>Decreto Ley 14.411/ </a:t>
            </a:r>
            <a:r>
              <a:rPr lang="es-ES" sz="1800" dirty="0" smtClean="0"/>
              <a:t>Ley Nº 19.996 de 03/11/2021 artículo 336</a:t>
            </a:r>
            <a:endParaRPr lang="es-UY" sz="1800" dirty="0" smtClean="0"/>
          </a:p>
          <a:p>
            <a:pPr marL="342900" indent="-342900" algn="just">
              <a:lnSpc>
                <a:spcPct val="150000"/>
              </a:lnSpc>
              <a:buFont typeface="Wingdings" panose="05000000000000000000" pitchFamily="2" charset="2"/>
              <a:buChar char="q"/>
            </a:pPr>
            <a:r>
              <a:rPr lang="es-UY" sz="1800" dirty="0" smtClean="0"/>
              <a:t>Art. 9 </a:t>
            </a:r>
            <a:r>
              <a:rPr lang="es-UY" sz="1800" dirty="0" err="1" smtClean="0"/>
              <a:t>Dec</a:t>
            </a:r>
            <a:r>
              <a:rPr lang="es-UY" sz="1800" dirty="0" smtClean="0"/>
              <a:t>. Ley 14.411: gravan al inmueble con </a:t>
            </a:r>
            <a:r>
              <a:rPr lang="es-UY" sz="1800" b="1" dirty="0" smtClean="0"/>
              <a:t>derecho real </a:t>
            </a:r>
            <a:r>
              <a:rPr lang="es-UY" sz="1800" dirty="0" smtClean="0"/>
              <a:t>a favor de BPS</a:t>
            </a:r>
          </a:p>
          <a:p>
            <a:pPr marL="342900" indent="-342900" algn="just">
              <a:lnSpc>
                <a:spcPct val="150000"/>
              </a:lnSpc>
              <a:buFont typeface="Wingdings" panose="05000000000000000000" pitchFamily="2" charset="2"/>
              <a:buChar char="q"/>
            </a:pPr>
            <a:r>
              <a:rPr lang="es-UY" sz="1800" dirty="0" smtClean="0"/>
              <a:t>Art. 11 </a:t>
            </a:r>
            <a:r>
              <a:rPr lang="es-UY" sz="1800" dirty="0" err="1" smtClean="0"/>
              <a:t>Dec</a:t>
            </a:r>
            <a:r>
              <a:rPr lang="es-UY" sz="1800" dirty="0" smtClean="0"/>
              <a:t>. Ley 14.411: Escribanos son </a:t>
            </a:r>
            <a:r>
              <a:rPr lang="es-UY" sz="1800" b="1" dirty="0" smtClean="0"/>
              <a:t>solidariamente responsables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2800" dirty="0" smtClean="0">
                <a:solidFill>
                  <a:schemeClr val="accent3"/>
                </a:solidFill>
              </a:rPr>
              <a:t>BANCO DE PREVISIÓN SOCIAL</a:t>
            </a:r>
            <a:endParaRPr lang="es-ES" sz="2800" dirty="0">
              <a:solidFill>
                <a:schemeClr val="accent3"/>
              </a:solidFill>
            </a:endParaRPr>
          </a:p>
        </p:txBody>
      </p:sp>
      <p:sp>
        <p:nvSpPr>
          <p:cNvPr id="2" name="1 Marcador de contenido"/>
          <p:cNvSpPr>
            <a:spLocks noGrp="1"/>
          </p:cNvSpPr>
          <p:nvPr>
            <p:ph idx="1"/>
          </p:nvPr>
        </p:nvSpPr>
        <p:spPr/>
        <p:txBody>
          <a:bodyPr>
            <a:normAutofit lnSpcReduction="10000"/>
          </a:bodyPr>
          <a:lstStyle/>
          <a:p>
            <a:pPr marL="342900" indent="-342900" algn="just">
              <a:lnSpc>
                <a:spcPct val="150000"/>
              </a:lnSpc>
              <a:buFont typeface="Wingdings" panose="05000000000000000000" pitchFamily="2" charset="2"/>
              <a:buChar char="Ø"/>
            </a:pPr>
            <a:r>
              <a:rPr lang="es-UY" sz="1900" b="1" dirty="0" smtClean="0">
                <a:solidFill>
                  <a:schemeClr val="accent3"/>
                </a:solidFill>
              </a:rPr>
              <a:t>Expedición de Certificados</a:t>
            </a:r>
            <a:r>
              <a:rPr lang="es-UY" sz="1900" dirty="0" smtClean="0">
                <a:solidFill>
                  <a:schemeClr val="accent3"/>
                </a:solidFill>
              </a:rPr>
              <a:t>: </a:t>
            </a:r>
            <a:r>
              <a:rPr lang="es-UY" sz="1900" dirty="0" smtClean="0"/>
              <a:t>Arts. 662 y siguientes Ley 16.170</a:t>
            </a:r>
          </a:p>
          <a:p>
            <a:pPr marL="342900" indent="-342900" algn="just">
              <a:lnSpc>
                <a:spcPct val="150000"/>
              </a:lnSpc>
              <a:buFont typeface="Wingdings" panose="05000000000000000000" pitchFamily="2" charset="2"/>
              <a:buChar char="Ø"/>
            </a:pPr>
            <a:r>
              <a:rPr lang="es-UY" sz="1900" b="1" dirty="0" smtClean="0">
                <a:solidFill>
                  <a:schemeClr val="accent3"/>
                </a:solidFill>
              </a:rPr>
              <a:t>Certificado común:</a:t>
            </a:r>
            <a:r>
              <a:rPr lang="es-UY" sz="1900" b="1" dirty="0" smtClean="0">
                <a:solidFill>
                  <a:schemeClr val="bg2">
                    <a:lumMod val="50000"/>
                  </a:schemeClr>
                </a:solidFill>
              </a:rPr>
              <a:t> </a:t>
            </a:r>
            <a:r>
              <a:rPr lang="es-UY" sz="1900" dirty="0" smtClean="0"/>
              <a:t>art. 663</a:t>
            </a:r>
          </a:p>
          <a:p>
            <a:pPr marL="342900" indent="-342900" algn="just">
              <a:lnSpc>
                <a:spcPct val="150000"/>
              </a:lnSpc>
              <a:buFont typeface="Wingdings" panose="05000000000000000000" pitchFamily="2" charset="2"/>
              <a:buChar char="Ø"/>
            </a:pPr>
            <a:r>
              <a:rPr lang="es-UY" sz="1900" b="1" dirty="0" smtClean="0">
                <a:solidFill>
                  <a:schemeClr val="accent3"/>
                </a:solidFill>
              </a:rPr>
              <a:t>Certificado especial</a:t>
            </a:r>
            <a:r>
              <a:rPr lang="es-UY" sz="1900" dirty="0" smtClean="0">
                <a:solidFill>
                  <a:schemeClr val="accent3"/>
                </a:solidFill>
              </a:rPr>
              <a:t>: </a:t>
            </a:r>
            <a:r>
              <a:rPr lang="es-UY" sz="1900" dirty="0" smtClean="0"/>
              <a:t>art. 664</a:t>
            </a:r>
          </a:p>
          <a:p>
            <a:pPr marL="342900" indent="-342900" algn="just">
              <a:lnSpc>
                <a:spcPct val="150000"/>
              </a:lnSpc>
              <a:buFont typeface="Wingdings" panose="05000000000000000000" pitchFamily="2" charset="2"/>
              <a:buChar char="Ø"/>
            </a:pPr>
            <a:r>
              <a:rPr lang="es-UY" sz="1900" b="1" dirty="0" smtClean="0">
                <a:solidFill>
                  <a:schemeClr val="accent3"/>
                </a:solidFill>
              </a:rPr>
              <a:t>Vigencia</a:t>
            </a:r>
            <a:r>
              <a:rPr lang="es-UY" sz="1900" dirty="0" smtClean="0">
                <a:solidFill>
                  <a:schemeClr val="accent3"/>
                </a:solidFill>
              </a:rPr>
              <a:t>: </a:t>
            </a:r>
            <a:r>
              <a:rPr lang="es-UY" sz="1900" dirty="0" smtClean="0"/>
              <a:t>art. 665: 180 días</a:t>
            </a:r>
          </a:p>
          <a:p>
            <a:pPr marL="342900" indent="-342900" algn="just">
              <a:lnSpc>
                <a:spcPct val="150000"/>
              </a:lnSpc>
              <a:buFont typeface="Wingdings" panose="05000000000000000000" pitchFamily="2" charset="2"/>
              <a:buChar char="Ø"/>
            </a:pPr>
            <a:r>
              <a:rPr lang="es-UY" sz="1900" b="1" dirty="0" smtClean="0">
                <a:solidFill>
                  <a:schemeClr val="accent3"/>
                </a:solidFill>
              </a:rPr>
              <a:t>Control</a:t>
            </a:r>
            <a:r>
              <a:rPr lang="es-UY" sz="1900" dirty="0" smtClean="0">
                <a:solidFill>
                  <a:schemeClr val="accent3"/>
                </a:solidFill>
              </a:rPr>
              <a:t>: </a:t>
            </a:r>
            <a:r>
              <a:rPr lang="es-UY" sz="1900" dirty="0" smtClean="0"/>
              <a:t>notarial y registral (art. 667)</a:t>
            </a:r>
          </a:p>
          <a:p>
            <a:pPr marL="342900" indent="-342900" algn="just">
              <a:lnSpc>
                <a:spcPct val="150000"/>
              </a:lnSpc>
              <a:buFont typeface="Wingdings" panose="05000000000000000000" pitchFamily="2" charset="2"/>
              <a:buChar char="q"/>
            </a:pPr>
            <a:r>
              <a:rPr lang="es-UY" sz="1900" dirty="0" smtClean="0"/>
              <a:t>por la persona que se desprende del derecho (enajenante, promitente vendedor o cedente)</a:t>
            </a:r>
          </a:p>
          <a:p>
            <a:pPr marL="342900" indent="-342900" algn="just">
              <a:lnSpc>
                <a:spcPct val="150000"/>
              </a:lnSpc>
              <a:buFont typeface="Wingdings" panose="05000000000000000000" pitchFamily="2" charset="2"/>
              <a:buChar char="q"/>
            </a:pPr>
            <a:r>
              <a:rPr lang="es-UY" sz="1900" dirty="0" smtClean="0"/>
              <a:t>por el deudor (deudor prendario, hipotecario o quien asuma las obligaciones del deudor en una novación)</a:t>
            </a:r>
          </a:p>
          <a:p>
            <a:pPr marL="342900" indent="-342900" algn="just">
              <a:lnSpc>
                <a:spcPct val="150000"/>
              </a:lnSpc>
              <a:buFont typeface="Wingdings" panose="05000000000000000000" pitchFamily="2" charset="2"/>
              <a:buChar char="Ø"/>
            </a:pPr>
            <a:r>
              <a:rPr lang="es-UY" sz="1900" b="1" dirty="0" smtClean="0">
                <a:solidFill>
                  <a:schemeClr val="accent3"/>
                </a:solidFill>
              </a:rPr>
              <a:t>Responsabilidad solidaria Escribano</a:t>
            </a:r>
            <a:r>
              <a:rPr lang="es-UY" sz="1900" dirty="0" smtClean="0">
                <a:solidFill>
                  <a:schemeClr val="accent3"/>
                </a:solidFill>
              </a:rPr>
              <a:t>: </a:t>
            </a:r>
            <a:r>
              <a:rPr lang="es-UY" sz="1900" dirty="0" smtClean="0"/>
              <a:t>art 668</a:t>
            </a:r>
          </a:p>
          <a:p>
            <a:endParaRPr lang="es-E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3200" dirty="0" smtClean="0">
                <a:solidFill>
                  <a:schemeClr val="accent3"/>
                </a:solidFill>
              </a:rPr>
              <a:t>APORTES A LA SEGURIDAD SOCIAL</a:t>
            </a:r>
            <a:endParaRPr lang="es-ES" sz="3200" dirty="0">
              <a:solidFill>
                <a:schemeClr val="accent3"/>
              </a:solidFill>
            </a:endParaRPr>
          </a:p>
        </p:txBody>
      </p:sp>
      <p:sp>
        <p:nvSpPr>
          <p:cNvPr id="2" name="1 Marcador de contenido"/>
          <p:cNvSpPr>
            <a:spLocks noGrp="1"/>
          </p:cNvSpPr>
          <p:nvPr>
            <p:ph idx="1"/>
          </p:nvPr>
        </p:nvSpPr>
        <p:spPr/>
        <p:txBody>
          <a:bodyPr>
            <a:normAutofit/>
          </a:bodyPr>
          <a:lstStyle/>
          <a:p>
            <a:r>
              <a:rPr lang="es-UY" sz="2000" dirty="0" smtClean="0"/>
              <a:t>CONTRIBUCIONES ESPECIALES (ART. 13 CT).</a:t>
            </a:r>
          </a:p>
          <a:p>
            <a:r>
              <a:rPr lang="es-UY" sz="2000" dirty="0" smtClean="0"/>
              <a:t>La finalidad es proporcionar un beneficio económico al contribuyente (jubilaciones, pensiones, asignaciones familiares, etc.)</a:t>
            </a:r>
          </a:p>
          <a:p>
            <a:r>
              <a:rPr lang="es-UY" sz="2000" dirty="0" smtClean="0"/>
              <a:t>Principio de actividad (art. 148 Ley 16.713)</a:t>
            </a:r>
          </a:p>
          <a:p>
            <a:r>
              <a:rPr lang="es-UY" sz="2000" dirty="0" smtClean="0"/>
              <a:t>Aportes de patronos y trabajadores.</a:t>
            </a:r>
          </a:p>
          <a:p>
            <a:endParaRPr lang="es-UY" sz="2000" dirty="0" smtClean="0"/>
          </a:p>
          <a:p>
            <a:r>
              <a:rPr lang="es-UY" sz="2000" b="1" u="sng" dirty="0" smtClean="0"/>
              <a:t>Inscripción en BPS</a:t>
            </a:r>
            <a:r>
              <a:rPr lang="es-UY" sz="2000" dirty="0" smtClean="0"/>
              <a:t>:  </a:t>
            </a:r>
          </a:p>
          <a:p>
            <a:r>
              <a:rPr lang="es-UY" sz="2000" dirty="0" smtClean="0"/>
              <a:t> </a:t>
            </a:r>
          </a:p>
          <a:p>
            <a:pPr lvl="1"/>
            <a:r>
              <a:rPr lang="es-UY" sz="1600" b="1" dirty="0" smtClean="0"/>
              <a:t>Empresas con trabajadores dependientes</a:t>
            </a:r>
          </a:p>
          <a:p>
            <a:pPr lvl="1"/>
            <a:r>
              <a:rPr lang="es-UY" sz="1600" b="1" dirty="0" smtClean="0"/>
              <a:t>Trabajadores independientes</a:t>
            </a:r>
          </a:p>
          <a:p>
            <a:pPr lvl="1"/>
            <a:r>
              <a:rPr lang="es-UY" sz="1600" b="1" dirty="0" smtClean="0"/>
              <a:t>Profesionales universitarios</a:t>
            </a:r>
            <a:endParaRPr lang="es-ES" sz="16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4000" dirty="0" smtClean="0">
                <a:solidFill>
                  <a:schemeClr val="accent3"/>
                </a:solidFill>
              </a:rPr>
              <a:t>Contribuyentes de BPS</a:t>
            </a:r>
            <a:endParaRPr lang="es-ES" sz="4000" dirty="0">
              <a:solidFill>
                <a:schemeClr val="accent3"/>
              </a:solidFill>
            </a:endParaRPr>
          </a:p>
        </p:txBody>
      </p:sp>
      <p:sp>
        <p:nvSpPr>
          <p:cNvPr id="2" name="1 Marcador de contenido"/>
          <p:cNvSpPr>
            <a:spLocks noGrp="1"/>
          </p:cNvSpPr>
          <p:nvPr>
            <p:ph idx="1"/>
          </p:nvPr>
        </p:nvSpPr>
        <p:spPr/>
        <p:txBody>
          <a:bodyPr>
            <a:normAutofit/>
          </a:bodyPr>
          <a:lstStyle/>
          <a:p>
            <a:r>
              <a:rPr lang="es-UY" sz="2800" dirty="0" smtClean="0">
                <a:solidFill>
                  <a:schemeClr val="accent3"/>
                </a:solidFill>
              </a:rPr>
              <a:t>1) Personas físicas:</a:t>
            </a:r>
          </a:p>
          <a:p>
            <a:r>
              <a:rPr lang="es-UY" sz="1800" dirty="0" smtClean="0"/>
              <a:t> - Contribuyentes por actividad personal - Empresas unipersonales </a:t>
            </a:r>
          </a:p>
          <a:p>
            <a:r>
              <a:rPr lang="es-UY" sz="1800" dirty="0" smtClean="0"/>
              <a:t>- Contribuyentes por obras realizadas en el inmueble objeto de la solicitud (Ley 14.411). </a:t>
            </a:r>
          </a:p>
          <a:p>
            <a:r>
              <a:rPr lang="es-UY" sz="1800" dirty="0" smtClean="0"/>
              <a:t>Sociedades de hecho registradas a tales efectos.</a:t>
            </a:r>
          </a:p>
          <a:p>
            <a:r>
              <a:rPr lang="es-UY" sz="1800" dirty="0" smtClean="0"/>
              <a:t> - Contribuyentes por obras activas realizadas en inmuebles diferentes al del objeto de la solicitud.</a:t>
            </a:r>
          </a:p>
          <a:p>
            <a:r>
              <a:rPr lang="es-UY" sz="1800" dirty="0" smtClean="0"/>
              <a:t> - Servicio Doméstico – con personal activo. </a:t>
            </a:r>
          </a:p>
          <a:p>
            <a:r>
              <a:rPr lang="es-UY" sz="1800" dirty="0" smtClean="0"/>
              <a:t>- Usuario de Servicio - con personal activo. </a:t>
            </a:r>
          </a:p>
          <a:p>
            <a:r>
              <a:rPr lang="es-UY" sz="1800" dirty="0" smtClean="0"/>
              <a:t>- Servicios Personales ( Profesionales y No Profesionales) en actividad.</a:t>
            </a:r>
            <a:endParaRPr lang="es-UY"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pPr algn="ctr"/>
            <a:r>
              <a:rPr lang="es-UY" dirty="0" smtClean="0">
                <a:solidFill>
                  <a:schemeClr val="accent3"/>
                </a:solidFill>
              </a:rPr>
              <a:t>Contribuyentes de BPS</a:t>
            </a:r>
            <a:endParaRPr lang="es-ES" dirty="0">
              <a:solidFill>
                <a:schemeClr val="accent3"/>
              </a:solidFill>
            </a:endParaRPr>
          </a:p>
        </p:txBody>
      </p:sp>
      <p:sp>
        <p:nvSpPr>
          <p:cNvPr id="2" name="1 Marcador de contenido"/>
          <p:cNvSpPr>
            <a:spLocks noGrp="1"/>
          </p:cNvSpPr>
          <p:nvPr>
            <p:ph idx="1"/>
          </p:nvPr>
        </p:nvSpPr>
        <p:spPr/>
        <p:txBody>
          <a:bodyPr/>
          <a:lstStyle/>
          <a:p>
            <a:r>
              <a:rPr lang="es-UY" sz="2000" dirty="0" smtClean="0">
                <a:solidFill>
                  <a:schemeClr val="accent3"/>
                </a:solidFill>
              </a:rPr>
              <a:t>2) Sociedades comerciales en actividad (Ley 16.060).:</a:t>
            </a:r>
            <a:r>
              <a:rPr lang="es-UY" sz="2000" dirty="0" smtClean="0"/>
              <a:t> SA y Sociedades en Comandita por Acciones </a:t>
            </a:r>
          </a:p>
          <a:p>
            <a:pPr lvl="1"/>
            <a:r>
              <a:rPr lang="es-UY" sz="2000" dirty="0" smtClean="0"/>
              <a:t>– Son siempre contribuyentes de BPS (Res DGR 62/2014). </a:t>
            </a:r>
          </a:p>
          <a:p>
            <a:r>
              <a:rPr lang="es-UY" sz="2000" dirty="0" smtClean="0"/>
              <a:t>3) Organizaciones Sociales, Fundaciones, Corporaciones o Asociaciones activas</a:t>
            </a:r>
            <a:r>
              <a:rPr lang="es-UY" sz="2200" dirty="0" smtClean="0"/>
              <a:t>.</a:t>
            </a:r>
          </a:p>
          <a:p>
            <a:pPr lvl="1"/>
            <a:r>
              <a:rPr lang="es-UY" sz="1800" dirty="0" smtClean="0"/>
              <a:t> Si únicamente aportan por Industria y Comercio, deben contar con personal activo. </a:t>
            </a:r>
          </a:p>
          <a:p>
            <a:r>
              <a:rPr lang="es-UY" sz="2000" dirty="0" smtClean="0"/>
              <a:t>4) Sociedades extranjeras con actividad accidental en el País.</a:t>
            </a:r>
          </a:p>
          <a:p>
            <a:r>
              <a:rPr lang="es-UY" sz="2000" dirty="0" smtClean="0"/>
              <a:t> 5) Edificio de Propiedad Horizontal- No se le emite Certificado.</a:t>
            </a:r>
            <a:endParaRPr lang="es-UY"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4000" dirty="0" smtClean="0">
                <a:solidFill>
                  <a:schemeClr val="accent3"/>
                </a:solidFill>
              </a:rPr>
              <a:t>IMPUESTO AL PATRIMONIO</a:t>
            </a:r>
            <a:endParaRPr lang="es-ES" sz="4000" dirty="0"/>
          </a:p>
        </p:txBody>
      </p:sp>
      <p:sp>
        <p:nvSpPr>
          <p:cNvPr id="3" name="2 Marcador de contenido"/>
          <p:cNvSpPr>
            <a:spLocks noGrp="1"/>
          </p:cNvSpPr>
          <p:nvPr>
            <p:ph idx="1"/>
          </p:nvPr>
        </p:nvSpPr>
        <p:spPr/>
        <p:txBody>
          <a:bodyPr>
            <a:normAutofit/>
          </a:bodyPr>
          <a:lstStyle/>
          <a:p>
            <a:r>
              <a:rPr lang="es-UY" b="1" cap="all" dirty="0" smtClean="0">
                <a:solidFill>
                  <a:schemeClr val="accent3"/>
                </a:solidFill>
              </a:rPr>
              <a:t>MARCO NORMATIVO</a:t>
            </a:r>
          </a:p>
          <a:p>
            <a:endParaRPr lang="es-UY" b="1" cap="all" dirty="0" smtClean="0"/>
          </a:p>
          <a:p>
            <a:pPr lvl="0"/>
            <a:r>
              <a:rPr lang="es-UY" sz="2000" dirty="0" smtClean="0"/>
              <a:t>Ley Nº 13.241 de 31/01/964</a:t>
            </a:r>
          </a:p>
          <a:p>
            <a:pPr lvl="0"/>
            <a:r>
              <a:rPr lang="es-UY" sz="2000" dirty="0" smtClean="0"/>
              <a:t>Ley Nº 13.637 de 21/12/67</a:t>
            </a:r>
          </a:p>
          <a:p>
            <a:pPr lvl="0"/>
            <a:r>
              <a:rPr lang="es-UY" sz="2000" dirty="0" smtClean="0"/>
              <a:t>Ley Nº 19.088 de 14/06/013</a:t>
            </a:r>
          </a:p>
          <a:p>
            <a:pPr lvl="0"/>
            <a:r>
              <a:rPr lang="es-UY" sz="2000" dirty="0" smtClean="0"/>
              <a:t>Título 14  - T.O. DGI 1996</a:t>
            </a:r>
          </a:p>
          <a:p>
            <a:pPr lvl="0"/>
            <a:r>
              <a:rPr lang="es-UY" sz="2000" dirty="0" smtClean="0"/>
              <a:t>Decreto Nº 408/996 de 18/10/996</a:t>
            </a:r>
          </a:p>
          <a:p>
            <a:pPr lvl="0"/>
            <a:r>
              <a:rPr lang="es-UY" sz="2000" dirty="0" smtClean="0"/>
              <a:t>Decreto Nº 208/007 de 18/06/007</a:t>
            </a:r>
          </a:p>
          <a:p>
            <a:pPr lvl="0"/>
            <a:r>
              <a:rPr lang="es-UY" sz="2000" dirty="0" smtClean="0"/>
              <a:t>Resolución Nº 3020/2013</a:t>
            </a:r>
          </a:p>
          <a:p>
            <a:pPr lvl="0">
              <a:buClr>
                <a:srgbClr val="3891A7"/>
              </a:buClr>
            </a:pPr>
            <a:r>
              <a:rPr lang="es-UY" sz="2000" dirty="0" smtClean="0">
                <a:solidFill>
                  <a:prstClr val="black"/>
                </a:solidFill>
              </a:rPr>
              <a:t>Decreto Nº 30/2015 de 16/01/2015</a:t>
            </a:r>
          </a:p>
          <a:p>
            <a:endParaRPr lang="es-UY" dirty="0" smtClean="0"/>
          </a:p>
          <a:p>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solidFill>
                  <a:schemeClr val="accent3"/>
                </a:solidFill>
              </a:rPr>
              <a:t>CERTIFICADOS</a:t>
            </a:r>
            <a:endParaRPr lang="es-UY" dirty="0">
              <a:solidFill>
                <a:schemeClr val="accent3"/>
              </a:solidFill>
            </a:endParaRPr>
          </a:p>
        </p:txBody>
      </p:sp>
      <p:sp>
        <p:nvSpPr>
          <p:cNvPr id="3" name="2 Marcador de contenido"/>
          <p:cNvSpPr>
            <a:spLocks noGrp="1"/>
          </p:cNvSpPr>
          <p:nvPr>
            <p:ph idx="1"/>
          </p:nvPr>
        </p:nvSpPr>
        <p:spPr/>
        <p:txBody>
          <a:bodyPr/>
          <a:lstStyle/>
          <a:p>
            <a:r>
              <a:rPr lang="es-UY" sz="2800" dirty="0" smtClean="0"/>
              <a:t>Marco Normativo Ley 16.170 Prevé dos tipos de Certificados expedidos por BPS a los efectos de acreditar la situación de sus contribuyentes.</a:t>
            </a:r>
          </a:p>
          <a:p>
            <a:pPr>
              <a:buNone/>
            </a:pPr>
            <a:endParaRPr lang="es-UY" sz="2800" dirty="0" smtClean="0"/>
          </a:p>
          <a:p>
            <a:pPr lvl="1"/>
            <a:r>
              <a:rPr lang="es-UY" sz="2400" dirty="0" smtClean="0"/>
              <a:t> </a:t>
            </a:r>
            <a:r>
              <a:rPr lang="es-UY" sz="2400" b="1" i="1" dirty="0" smtClean="0"/>
              <a:t>- Certificado Común (art. 663)</a:t>
            </a:r>
          </a:p>
          <a:p>
            <a:pPr lvl="1"/>
            <a:r>
              <a:rPr lang="es-UY" sz="2400" b="1" i="1" dirty="0" smtClean="0"/>
              <a:t> - Certificado Especial (art. 664)</a:t>
            </a:r>
          </a:p>
          <a:p>
            <a:pPr lvl="1"/>
            <a:endParaRPr lang="es-UY" sz="2400" dirty="0" smtClean="0"/>
          </a:p>
          <a:p>
            <a:pPr lvl="1"/>
            <a:endParaRPr lang="es-UY" sz="2400" dirty="0" smtClean="0"/>
          </a:p>
          <a:p>
            <a:pPr lvl="1"/>
            <a:endParaRPr lang="es-UY" sz="2400" dirty="0" smtClean="0"/>
          </a:p>
          <a:p>
            <a:pPr lvl="1"/>
            <a:endParaRPr lang="es-UY"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solidFill>
                  <a:schemeClr val="accent3"/>
                </a:solidFill>
              </a:rPr>
              <a:t>CERTIFICADO COMUN</a:t>
            </a:r>
            <a:endParaRPr lang="es-UY" dirty="0">
              <a:solidFill>
                <a:schemeClr val="accent3"/>
              </a:solidFill>
            </a:endParaRPr>
          </a:p>
        </p:txBody>
      </p:sp>
      <p:sp>
        <p:nvSpPr>
          <p:cNvPr id="3" name="2 Marcador de contenido"/>
          <p:cNvSpPr>
            <a:spLocks noGrp="1"/>
          </p:cNvSpPr>
          <p:nvPr>
            <p:ph idx="1"/>
          </p:nvPr>
        </p:nvSpPr>
        <p:spPr/>
        <p:txBody>
          <a:bodyPr>
            <a:normAutofit lnSpcReduction="10000"/>
          </a:bodyPr>
          <a:lstStyle/>
          <a:p>
            <a:r>
              <a:rPr lang="es-UY" sz="2000" dirty="0" smtClean="0"/>
              <a:t>Certificado Común Art 663: </a:t>
            </a:r>
          </a:p>
          <a:p>
            <a:r>
              <a:rPr lang="es-UY" sz="2000" dirty="0" smtClean="0"/>
              <a:t>Se expide Certificado Común a los Contribuyentes, que se encuentren en situación regular de pagos y con el fin de realizar los siguientes actos o trámites:</a:t>
            </a:r>
          </a:p>
          <a:p>
            <a:pPr marL="745236" lvl="1" indent="-342900">
              <a:buFont typeface="+mj-lt"/>
              <a:buAutoNum type="arabicPeriod"/>
            </a:pPr>
            <a:r>
              <a:rPr lang="es-UY" sz="1600" dirty="0" smtClean="0"/>
              <a:t> Realizar cobros a cualquier titulo en Organismos Estatales, salvo excepciones.</a:t>
            </a:r>
          </a:p>
          <a:p>
            <a:pPr marL="745236" lvl="1" indent="-342900">
              <a:buFont typeface="+mj-lt"/>
              <a:buAutoNum type="arabicPeriod"/>
            </a:pPr>
            <a:r>
              <a:rPr lang="es-UY" sz="1600" dirty="0" smtClean="0"/>
              <a:t> Tramitar por importaciones y exportaciones.</a:t>
            </a:r>
          </a:p>
          <a:p>
            <a:pPr marL="745236" lvl="1" indent="-342900">
              <a:buFont typeface="+mj-lt"/>
              <a:buAutoNum type="arabicPeriod"/>
            </a:pPr>
            <a:r>
              <a:rPr lang="es-UY" sz="1600" dirty="0" smtClean="0"/>
              <a:t>Percibir beneficios por exportaciones.</a:t>
            </a:r>
          </a:p>
          <a:p>
            <a:pPr marL="745236" lvl="1" indent="-342900">
              <a:buFont typeface="+mj-lt"/>
              <a:buAutoNum type="arabicPeriod"/>
            </a:pPr>
            <a:r>
              <a:rPr lang="es-UY" sz="1600" dirty="0" smtClean="0"/>
              <a:t> Distribuir utilidades y presentar balances para su autorización</a:t>
            </a:r>
          </a:p>
          <a:p>
            <a:pPr marL="745236" lvl="1" indent="-342900">
              <a:buFont typeface="+mj-lt"/>
              <a:buAutoNum type="arabicPeriod"/>
            </a:pPr>
            <a:r>
              <a:rPr lang="es-UY" sz="1600" dirty="0" smtClean="0"/>
              <a:t> Reformar estatutos o contratos sociales</a:t>
            </a:r>
          </a:p>
          <a:p>
            <a:pPr marL="745236" lvl="1" indent="-342900">
              <a:buFont typeface="+mj-lt"/>
              <a:buAutoNum type="arabicPeriod"/>
            </a:pPr>
            <a:r>
              <a:rPr lang="es-UY" sz="1600" dirty="0" smtClean="0"/>
              <a:t> Otorgar promesas de enajenación de bienes inmuebles en régimen de propiedad horizontal proyectados o en construcción. </a:t>
            </a:r>
          </a:p>
          <a:p>
            <a:pPr marL="745236" lvl="1" indent="-342900">
              <a:buFont typeface="+mj-lt"/>
              <a:buAutoNum type="arabicPeriod"/>
            </a:pPr>
            <a:r>
              <a:rPr lang="es-UY" sz="1600" dirty="0" smtClean="0"/>
              <a:t>Ceder cuotas sociales de SRL y las correspondientes a los socios comanditarios en la sociedad en comandita. </a:t>
            </a:r>
          </a:p>
          <a:p>
            <a:pPr marL="745236" lvl="1" indent="-342900">
              <a:buFont typeface="+mj-lt"/>
              <a:buAutoNum type="arabicPeriod"/>
            </a:pPr>
            <a:r>
              <a:rPr lang="es-UY" sz="1600" dirty="0" smtClean="0"/>
              <a:t>Enajenar y gravar vehículos automotores, salvo excepción. </a:t>
            </a:r>
          </a:p>
          <a:p>
            <a:pPr marL="745236" lvl="1" indent="-342900">
              <a:buFont typeface="+mj-lt"/>
              <a:buAutoNum type="arabicPeriod"/>
            </a:pPr>
            <a:r>
              <a:rPr lang="es-UY" sz="1600" dirty="0" smtClean="0"/>
              <a:t>Obtener créditos en las instituciones públicas o privadas del sistema financiero nacional.</a:t>
            </a:r>
            <a:endParaRPr lang="es-UY"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solidFill>
                  <a:schemeClr val="accent3"/>
                </a:solidFill>
              </a:rPr>
              <a:t>CERTIFICADO COMUN</a:t>
            </a:r>
            <a:endParaRPr lang="es-UY" dirty="0">
              <a:solidFill>
                <a:schemeClr val="accent3"/>
              </a:solidFill>
            </a:endParaRPr>
          </a:p>
        </p:txBody>
      </p:sp>
      <p:sp>
        <p:nvSpPr>
          <p:cNvPr id="3" name="2 Marcador de contenido"/>
          <p:cNvSpPr>
            <a:spLocks noGrp="1"/>
          </p:cNvSpPr>
          <p:nvPr>
            <p:ph idx="1"/>
          </p:nvPr>
        </p:nvSpPr>
        <p:spPr/>
        <p:txBody>
          <a:bodyPr>
            <a:normAutofit/>
          </a:bodyPr>
          <a:lstStyle/>
          <a:p>
            <a:r>
              <a:rPr lang="es-UY" sz="2400" dirty="0"/>
              <a:t>El </a:t>
            </a:r>
            <a:r>
              <a:rPr lang="es-UY" sz="2400" b="1" dirty="0"/>
              <a:t>Certificado (común o único)</a:t>
            </a:r>
            <a:r>
              <a:rPr lang="es-UY" sz="2400" dirty="0"/>
              <a:t> </a:t>
            </a:r>
            <a:r>
              <a:rPr lang="es-UY" sz="2400" dirty="0" smtClean="0"/>
              <a:t> </a:t>
            </a:r>
            <a:r>
              <a:rPr lang="es-UY" sz="2400" dirty="0"/>
              <a:t>habilita exclusivamente para realizar los actos y contratos establecidos en el artículo 663 de la Ley Nº 16.170, acredita que el contribuyente está en situación regular de pagos, lo que significa que está cumpliendo regularmente con sus obligaciones tributarias</a:t>
            </a:r>
            <a:r>
              <a:rPr lang="es-UY" sz="2400" dirty="0" smtClean="0"/>
              <a:t>.</a:t>
            </a:r>
          </a:p>
          <a:p>
            <a:pPr>
              <a:buNone/>
            </a:pPr>
            <a:endParaRPr lang="es-UY" sz="2400" dirty="0" smtClean="0"/>
          </a:p>
          <a:p>
            <a:r>
              <a:rPr lang="es-UY" sz="2400" i="1" dirty="0" smtClean="0"/>
              <a:t> </a:t>
            </a:r>
            <a:r>
              <a:rPr lang="es-UY" sz="2400" i="1" u="sng" dirty="0"/>
              <a:t>Este certificado no se expide para ningún acto determinado, pero habilita para realizar todos los actos previstos en ese artículo</a:t>
            </a:r>
            <a:r>
              <a:rPr lang="es-UY" sz="2400" u="sng" dirty="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4000" dirty="0" smtClean="0"/>
              <a:t>CERTIFICADO COMUN</a:t>
            </a:r>
            <a:endParaRPr lang="es-UY" sz="4000" dirty="0"/>
          </a:p>
        </p:txBody>
      </p:sp>
      <p:pic>
        <p:nvPicPr>
          <p:cNvPr id="4" name="image5.jpg"/>
          <p:cNvPicPr>
            <a:picLocks noGrp="1"/>
          </p:cNvPicPr>
          <p:nvPr>
            <p:ph idx="1"/>
          </p:nvPr>
        </p:nvPicPr>
        <p:blipFill>
          <a:blip r:embed="rId2" cstate="print"/>
          <a:srcRect l="22641" r="25786" b="2174"/>
          <a:stretch>
            <a:fillRect/>
          </a:stretch>
        </p:blipFill>
        <p:spPr>
          <a:xfrm>
            <a:off x="3357554" y="1357298"/>
            <a:ext cx="3500462" cy="471490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3600" dirty="0" smtClean="0"/>
              <a:t>CERTIFICADO COMUN</a:t>
            </a:r>
            <a:endParaRPr lang="es-UY" sz="3600" dirty="0"/>
          </a:p>
        </p:txBody>
      </p:sp>
      <p:pic>
        <p:nvPicPr>
          <p:cNvPr id="4" name="image19.jpg"/>
          <p:cNvPicPr>
            <a:picLocks noGrp="1"/>
          </p:cNvPicPr>
          <p:nvPr>
            <p:ph idx="1"/>
          </p:nvPr>
        </p:nvPicPr>
        <p:blipFill>
          <a:blip r:embed="rId2" cstate="print"/>
          <a:srcRect l="10252" t="10020" r="8351" b="21527"/>
          <a:stretch>
            <a:fillRect/>
          </a:stretch>
        </p:blipFill>
        <p:spPr>
          <a:xfrm>
            <a:off x="2428860" y="1928802"/>
            <a:ext cx="5643602" cy="3286148"/>
          </a:xfrm>
          <a:prstGeom prst="rect">
            <a:avLst/>
          </a:prstGeom>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solidFill>
                  <a:schemeClr val="accent3"/>
                </a:solidFill>
              </a:rPr>
              <a:t>CERTIFICADO ESPECIAL</a:t>
            </a:r>
            <a:endParaRPr lang="es-UY" dirty="0">
              <a:solidFill>
                <a:schemeClr val="accent3"/>
              </a:solidFill>
            </a:endParaRPr>
          </a:p>
        </p:txBody>
      </p:sp>
      <p:sp>
        <p:nvSpPr>
          <p:cNvPr id="3" name="2 Marcador de contenido"/>
          <p:cNvSpPr>
            <a:spLocks noGrp="1"/>
          </p:cNvSpPr>
          <p:nvPr>
            <p:ph idx="1"/>
          </p:nvPr>
        </p:nvSpPr>
        <p:spPr/>
        <p:txBody>
          <a:bodyPr>
            <a:normAutofit fontScale="62500" lnSpcReduction="20000"/>
          </a:bodyPr>
          <a:lstStyle/>
          <a:p>
            <a:r>
              <a:rPr lang="es-UY" dirty="0" smtClean="0"/>
              <a:t>Certificado Especial Art 664: </a:t>
            </a:r>
          </a:p>
          <a:p>
            <a:r>
              <a:rPr lang="es-UY" dirty="0" smtClean="0"/>
              <a:t>Se expide Certificado especial a los Contribuyentes, que no registren adeudos de especie alguna y con el fin de realizar los siguientes actos:</a:t>
            </a:r>
          </a:p>
          <a:p>
            <a:pPr marL="916686" lvl="1" indent="-514350">
              <a:buFont typeface="+mj-lt"/>
              <a:buAutoNum type="arabicParenR"/>
            </a:pPr>
            <a:r>
              <a:rPr lang="es-UY" dirty="0" smtClean="0"/>
              <a:t> Enajenar total o parcialmente o ceder promesas de enajenación de establecimientos comerciales, industriales o agropecuarios </a:t>
            </a:r>
          </a:p>
          <a:p>
            <a:pPr marL="916686" lvl="1" indent="-514350">
              <a:buFont typeface="+mj-lt"/>
              <a:buAutoNum type="arabicParenR"/>
            </a:pPr>
            <a:r>
              <a:rPr lang="es-UY" dirty="0" smtClean="0"/>
              <a:t>Disolver, liquidar, clausurar, fusionar, absorber, escindir o transformar empresas unipersonales o sociedades comerciales </a:t>
            </a:r>
          </a:p>
          <a:p>
            <a:pPr marL="916686" lvl="1" indent="-514350">
              <a:buFont typeface="+mj-lt"/>
              <a:buAutoNum type="arabicParenR"/>
            </a:pPr>
            <a:r>
              <a:rPr lang="es-UY" dirty="0" smtClean="0"/>
              <a:t>Enajenar vehículos de transporte de pasajeros de uso público o transporte de carga</a:t>
            </a:r>
          </a:p>
          <a:p>
            <a:pPr marL="916686" lvl="1" indent="-514350">
              <a:buFont typeface="+mj-lt"/>
              <a:buAutoNum type="arabicParenR"/>
            </a:pPr>
            <a:r>
              <a:rPr lang="es-UY" dirty="0" smtClean="0"/>
              <a:t> Enajenar o gravar inmuebles o ceder promesas de enajenación de los mismos </a:t>
            </a:r>
          </a:p>
          <a:p>
            <a:pPr marL="916686" lvl="1" indent="-514350">
              <a:buFont typeface="+mj-lt"/>
              <a:buAutoNum type="arabicParenR"/>
            </a:pPr>
            <a:r>
              <a:rPr lang="es-UY" dirty="0" smtClean="0"/>
              <a:t>Enajenar o gravar diques flotantes, aeronaves, buques y demás embarcaciones </a:t>
            </a:r>
          </a:p>
          <a:p>
            <a:pPr marL="916686" lvl="1" indent="-514350">
              <a:buFont typeface="+mj-lt"/>
              <a:buAutoNum type="arabicParenR"/>
            </a:pPr>
            <a:r>
              <a:rPr lang="es-UY" dirty="0" smtClean="0"/>
              <a:t>Otorgar contrato de prenda agraria o industrial</a:t>
            </a:r>
            <a:endParaRPr lang="es-UY"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solidFill>
                  <a:schemeClr val="accent3"/>
                </a:solidFill>
              </a:rPr>
              <a:t>CERTIFICADO ESPECIAL</a:t>
            </a:r>
            <a:endParaRPr lang="es-UY" dirty="0">
              <a:solidFill>
                <a:schemeClr val="accent3"/>
              </a:solidFill>
            </a:endParaRPr>
          </a:p>
        </p:txBody>
      </p:sp>
      <p:sp>
        <p:nvSpPr>
          <p:cNvPr id="3" name="2 Marcador de contenido"/>
          <p:cNvSpPr>
            <a:spLocks noGrp="1"/>
          </p:cNvSpPr>
          <p:nvPr>
            <p:ph idx="1"/>
          </p:nvPr>
        </p:nvSpPr>
        <p:spPr/>
        <p:txBody>
          <a:bodyPr>
            <a:normAutofit/>
          </a:bodyPr>
          <a:lstStyle/>
          <a:p>
            <a:r>
              <a:rPr lang="es-UY" sz="2400" dirty="0"/>
              <a:t>El </a:t>
            </a:r>
            <a:r>
              <a:rPr lang="es-UY" sz="2400" b="1" dirty="0"/>
              <a:t>Certificado Especial</a:t>
            </a:r>
            <a:r>
              <a:rPr lang="es-UY" sz="2400" dirty="0"/>
              <a:t> </a:t>
            </a:r>
            <a:r>
              <a:rPr lang="es-UY" sz="2400" dirty="0" smtClean="0"/>
              <a:t> </a:t>
            </a:r>
            <a:r>
              <a:rPr lang="es-UY" sz="2400" dirty="0"/>
              <a:t>habilita exclusivamente para realizar los actos y contratos establecidos en el artículo 664 de la Ley Nº 16.170, acredita que el contribuyente no tiene adeudos de especie alguna con el BPS, a la fecha del acto que motiva su solicitud</a:t>
            </a:r>
            <a:r>
              <a:rPr lang="es-UY" sz="2400" dirty="0" smtClean="0"/>
              <a:t>.</a:t>
            </a:r>
          </a:p>
          <a:p>
            <a:pPr>
              <a:buNone/>
            </a:pPr>
            <a:endParaRPr lang="es-UY" sz="2400" dirty="0" smtClean="0"/>
          </a:p>
          <a:p>
            <a:r>
              <a:rPr lang="es-UY" sz="2400" i="1" u="sng" dirty="0" smtClean="0"/>
              <a:t> </a:t>
            </a:r>
            <a:r>
              <a:rPr lang="es-UY" sz="2400" i="1" u="sng" dirty="0"/>
              <a:t>A diferencia del Certificado (común o único), este certificado solo habilita para realizar los actos o contratos que expresamente se establecen en el </a:t>
            </a:r>
            <a:r>
              <a:rPr lang="es-UY" sz="2400" i="1" u="sng" dirty="0" smtClean="0"/>
              <a:t>mismo.</a:t>
            </a:r>
            <a:endParaRPr lang="es-UY" sz="2400" i="1" u="sng"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3600" dirty="0" smtClean="0"/>
              <a:t>CERTIFICADO ESPECIAL</a:t>
            </a:r>
            <a:endParaRPr lang="es-UY" sz="3600" dirty="0"/>
          </a:p>
        </p:txBody>
      </p:sp>
      <p:pic>
        <p:nvPicPr>
          <p:cNvPr id="4" name="image20.jpg"/>
          <p:cNvPicPr>
            <a:picLocks noGrp="1"/>
          </p:cNvPicPr>
          <p:nvPr>
            <p:ph idx="1"/>
          </p:nvPr>
        </p:nvPicPr>
        <p:blipFill>
          <a:blip r:embed="rId2" cstate="print"/>
          <a:srcRect l="24677" t="4067" r="26897" b="2182"/>
          <a:stretch>
            <a:fillRect/>
          </a:stretch>
        </p:blipFill>
        <p:spPr>
          <a:xfrm>
            <a:off x="3428992" y="1643050"/>
            <a:ext cx="3357586" cy="450059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solidFill>
                  <a:schemeClr val="accent3"/>
                </a:solidFill>
              </a:rPr>
              <a:t>SOLIDARIDAD</a:t>
            </a:r>
            <a:endParaRPr lang="es-UY" dirty="0">
              <a:solidFill>
                <a:schemeClr val="accent3"/>
              </a:solidFill>
            </a:endParaRPr>
          </a:p>
        </p:txBody>
      </p:sp>
      <p:sp>
        <p:nvSpPr>
          <p:cNvPr id="3" name="2 Marcador de contenido"/>
          <p:cNvSpPr>
            <a:spLocks noGrp="1"/>
          </p:cNvSpPr>
          <p:nvPr>
            <p:ph idx="1"/>
          </p:nvPr>
        </p:nvSpPr>
        <p:spPr/>
        <p:txBody>
          <a:bodyPr>
            <a:normAutofit/>
          </a:bodyPr>
          <a:lstStyle/>
          <a:p>
            <a:r>
              <a:rPr lang="es-UY" sz="2800" u="sng" dirty="0" smtClean="0"/>
              <a:t>Art. 668: Solidaridad.</a:t>
            </a:r>
          </a:p>
          <a:p>
            <a:pPr>
              <a:buNone/>
            </a:pPr>
            <a:endParaRPr lang="es-UY" sz="2800" dirty="0" smtClean="0"/>
          </a:p>
          <a:p>
            <a:r>
              <a:rPr lang="es-UY" sz="2800" dirty="0" smtClean="0"/>
              <a:t> De realizar los actos previstos en los Artículos 663 y 664 sin el Certificado correspondiente, hará incurrir en </a:t>
            </a:r>
            <a:r>
              <a:rPr lang="es-UY" sz="2800" u="sng" dirty="0" smtClean="0"/>
              <a:t>responsabilidad solidaria </a:t>
            </a:r>
            <a:r>
              <a:rPr lang="es-UY" sz="2800" dirty="0" smtClean="0"/>
              <a:t>respecto de las deudas tributarias del contribuyente omiso, a la partes intervinientes, profesionales y funcionarios públicos actuantes.</a:t>
            </a:r>
            <a:endParaRPr lang="es-UY"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CONTRALOR</a:t>
            </a:r>
            <a:endParaRPr lang="es-ES" dirty="0"/>
          </a:p>
        </p:txBody>
      </p:sp>
      <p:sp>
        <p:nvSpPr>
          <p:cNvPr id="3" name="2 Marcador de contenido"/>
          <p:cNvSpPr>
            <a:spLocks noGrp="1"/>
          </p:cNvSpPr>
          <p:nvPr>
            <p:ph idx="1"/>
          </p:nvPr>
        </p:nvSpPr>
        <p:spPr/>
        <p:txBody>
          <a:bodyPr>
            <a:normAutofit/>
          </a:bodyPr>
          <a:lstStyle/>
          <a:p>
            <a:r>
              <a:rPr lang="es-UY" sz="1800" b="1" u="sng" dirty="0" smtClean="0"/>
              <a:t>Obligados a efectuar el contralor:</a:t>
            </a:r>
          </a:p>
          <a:p>
            <a:endParaRPr lang="es-UY" sz="1800" b="1" u="sng" dirty="0" smtClean="0"/>
          </a:p>
          <a:p>
            <a:r>
              <a:rPr lang="es-UY" sz="1800" dirty="0" smtClean="0"/>
              <a:t>Registros Públicos</a:t>
            </a:r>
          </a:p>
          <a:p>
            <a:r>
              <a:rPr lang="es-UY" sz="1800" dirty="0" smtClean="0"/>
              <a:t>Art. 667 de la Ley 16.170</a:t>
            </a:r>
          </a:p>
          <a:p>
            <a:r>
              <a:rPr lang="es-UY" sz="1800" dirty="0" smtClean="0"/>
              <a:t>Art. 4 del Decreto 152/991</a:t>
            </a:r>
          </a:p>
          <a:p>
            <a:r>
              <a:rPr lang="es-UY" sz="1800" dirty="0" smtClean="0"/>
              <a:t>Calificación Registral: Arts. 64 y 65 de la Ley 16.871</a:t>
            </a:r>
          </a:p>
          <a:p>
            <a:endParaRPr lang="es-UY" sz="1800" dirty="0" smtClean="0"/>
          </a:p>
          <a:p>
            <a:r>
              <a:rPr lang="es-UY" sz="1800" dirty="0" smtClean="0"/>
              <a:t>Profesionales: Escribanos , funcionarios públicos actuantes y demás intervinientes.</a:t>
            </a:r>
          </a:p>
          <a:p>
            <a:r>
              <a:rPr lang="es-UY" sz="1800" dirty="0" smtClean="0"/>
              <a:t>Art. 668 de la Ley 16.170 – Responsabilidad solidaria.</a:t>
            </a:r>
          </a:p>
          <a:p>
            <a:endParaRPr lang="es-UY" sz="1800" dirty="0" smtClean="0"/>
          </a:p>
          <a:p>
            <a:r>
              <a:rPr lang="es-UY" sz="1800" dirty="0" smtClean="0"/>
              <a:t>Contralor Notarial:</a:t>
            </a:r>
          </a:p>
          <a:p>
            <a:pPr lvl="1"/>
            <a:r>
              <a:rPr lang="es-UY" sz="1600" dirty="0" smtClean="0"/>
              <a:t>Contribuyente</a:t>
            </a:r>
          </a:p>
          <a:p>
            <a:pPr lvl="1"/>
            <a:r>
              <a:rPr lang="es-UY" sz="1600" dirty="0" smtClean="0"/>
              <a:t>No contribuyente: Declaración jurada</a:t>
            </a:r>
          </a:p>
          <a:p>
            <a:endParaRPr lang="es-UY" sz="1800" dirty="0" smtClean="0"/>
          </a:p>
          <a:p>
            <a:endParaRPr lang="es-UY" sz="1800" dirty="0" smtClean="0"/>
          </a:p>
          <a:p>
            <a:endParaRPr lang="es-UY" sz="1800" dirty="0" smtClean="0"/>
          </a:p>
          <a:p>
            <a:endParaRPr lang="es-UY" sz="1800" dirty="0" smtClean="0"/>
          </a:p>
          <a:p>
            <a:endParaRPr lang="es-UY" sz="1800" dirty="0" smtClean="0"/>
          </a:p>
          <a:p>
            <a:endParaRPr lang="es-UY" sz="1800" dirty="0" smtClean="0"/>
          </a:p>
          <a:p>
            <a:endParaRPr lang="es-ES" sz="1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00100" y="274638"/>
            <a:ext cx="7686700" cy="796908"/>
          </a:xfrm>
        </p:spPr>
        <p:txBody>
          <a:bodyPr/>
          <a:lstStyle/>
          <a:p>
            <a:pPr algn="ctr"/>
            <a:r>
              <a:rPr lang="es-UY" dirty="0" smtClean="0">
                <a:solidFill>
                  <a:schemeClr val="accent3"/>
                </a:solidFill>
              </a:rPr>
              <a:t>Aspectos Generales</a:t>
            </a:r>
            <a:endParaRPr lang="es-UY" dirty="0">
              <a:solidFill>
                <a:schemeClr val="accent3"/>
              </a:solidFill>
            </a:endParaRPr>
          </a:p>
        </p:txBody>
      </p:sp>
      <p:sp>
        <p:nvSpPr>
          <p:cNvPr id="3" name="2 Marcador de contenido"/>
          <p:cNvSpPr>
            <a:spLocks noGrp="1"/>
          </p:cNvSpPr>
          <p:nvPr>
            <p:ph idx="1"/>
          </p:nvPr>
        </p:nvSpPr>
        <p:spPr>
          <a:xfrm>
            <a:off x="1000100" y="1142984"/>
            <a:ext cx="7686700" cy="4983179"/>
          </a:xfrm>
        </p:spPr>
        <p:txBody>
          <a:bodyPr>
            <a:normAutofit fontScale="70000" lnSpcReduction="20000"/>
          </a:bodyPr>
          <a:lstStyle/>
          <a:p>
            <a:pPr>
              <a:buNone/>
            </a:pPr>
            <a:r>
              <a:rPr lang="es-UY" sz="2400" dirty="0"/>
              <a:t> </a:t>
            </a:r>
            <a:r>
              <a:rPr lang="es-UY" sz="2400" dirty="0" smtClean="0"/>
              <a:t>     El  IP grava la tenencia de un patrimonio neto dentro del territorio nacional. </a:t>
            </a:r>
          </a:p>
          <a:p>
            <a:pPr>
              <a:buNone/>
            </a:pPr>
            <a:r>
              <a:rPr lang="es-UY" sz="2400" dirty="0" smtClean="0"/>
              <a:t>	 El patrimonio es la diferencia entre activos y pasivos al cierre del ejercicio:</a:t>
            </a:r>
          </a:p>
          <a:p>
            <a:pPr>
              <a:buNone/>
            </a:pPr>
            <a:endParaRPr lang="es-UY" sz="2400" dirty="0" smtClean="0"/>
          </a:p>
          <a:p>
            <a:pPr lvl="1">
              <a:buNone/>
            </a:pPr>
            <a:r>
              <a:rPr lang="es-UY" sz="2000" dirty="0"/>
              <a:t> </a:t>
            </a:r>
            <a:r>
              <a:rPr lang="es-UY" sz="2000" dirty="0" smtClean="0"/>
              <a:t>    </a:t>
            </a:r>
            <a:r>
              <a:rPr lang="es-UY" sz="2000" b="1" dirty="0" smtClean="0"/>
              <a:t> PATRIMONIO NETO = ACTIVOS – PASIVOS </a:t>
            </a:r>
          </a:p>
          <a:p>
            <a:pPr lvl="1">
              <a:buNone/>
            </a:pPr>
            <a:endParaRPr lang="es-UY" sz="2000" b="1" dirty="0" smtClean="0"/>
          </a:p>
          <a:p>
            <a:pPr lvl="1"/>
            <a:r>
              <a:rPr lang="es-UY" sz="2000" dirty="0" smtClean="0"/>
              <a:t> Activo: dinero, bienes de cambio, créditos a favor del contribuyente, vehículos automotores, inmuebles.etc</a:t>
            </a:r>
          </a:p>
          <a:p>
            <a:pPr lvl="1"/>
            <a:r>
              <a:rPr lang="es-UY" sz="2000" dirty="0" smtClean="0"/>
              <a:t> Pasivo: las deudas comerciales, las deudas financieras, los sueldos a pagar, etc.</a:t>
            </a:r>
          </a:p>
          <a:p>
            <a:pPr lvl="1"/>
            <a:endParaRPr lang="es-UY" sz="2000" dirty="0" smtClean="0"/>
          </a:p>
          <a:p>
            <a:r>
              <a:rPr lang="es-UY" sz="2400" dirty="0"/>
              <a:t>Este impuesto grava el patrimonio situado en el país de las sociedades, personas físicas, núcleos familiares, sucesiones indivisas a la fecha del cierre del ejercicio fiscal o al 31 de diciembre de cada año según el caso</a:t>
            </a:r>
            <a:r>
              <a:rPr lang="es-UY" sz="2400" dirty="0" smtClean="0"/>
              <a:t>.</a:t>
            </a:r>
          </a:p>
          <a:p>
            <a:r>
              <a:rPr lang="es-UY" sz="2400" dirty="0" smtClean="0"/>
              <a:t> </a:t>
            </a:r>
            <a:r>
              <a:rPr lang="es-UY" sz="2400" dirty="0"/>
              <a:t>Los activos situados fuera del país no están gravados por este impuesto. </a:t>
            </a:r>
            <a:endParaRPr lang="es-UY" sz="2400" dirty="0" smtClean="0"/>
          </a:p>
          <a:p>
            <a:r>
              <a:rPr lang="es-UY" sz="2400" dirty="0" smtClean="0"/>
              <a:t>La </a:t>
            </a:r>
            <a:r>
              <a:rPr lang="es-UY" sz="2400" dirty="0"/>
              <a:t>alícuota en el caso de sociedades es del 1.5</a:t>
            </a:r>
            <a:r>
              <a:rPr lang="es-UY" sz="2400" dirty="0" smtClean="0"/>
              <a:t>%.</a:t>
            </a:r>
          </a:p>
          <a:p>
            <a:r>
              <a:rPr lang="es-UY" sz="2400" dirty="0" smtClean="0"/>
              <a:t/>
            </a:r>
            <a:br>
              <a:rPr lang="es-UY" sz="2400" dirty="0" smtClean="0"/>
            </a:br>
            <a:r>
              <a:rPr lang="es-UY" sz="2400" dirty="0"/>
              <a:t>En el caso de personas físicas (residentes o no residentes), núcleos familiares y sucesiones indivisas rige una tasa progresiva por tramos que va del 0,7% al 1%. </a:t>
            </a:r>
            <a:endParaRPr lang="es-UY" sz="2400" dirty="0" smtClean="0"/>
          </a:p>
          <a:p>
            <a:r>
              <a:rPr lang="es-UY" sz="2400" dirty="0" smtClean="0"/>
              <a:t>En </a:t>
            </a:r>
            <a:r>
              <a:rPr lang="es-UY" sz="2400" dirty="0"/>
              <a:t>este caso existe un mínimo no imponible.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3600" dirty="0" smtClean="0">
                <a:solidFill>
                  <a:schemeClr val="accent3"/>
                </a:solidFill>
              </a:rPr>
              <a:t>NO CONTRIBUYENTE</a:t>
            </a:r>
            <a:endParaRPr lang="es-UY" sz="3600" dirty="0">
              <a:solidFill>
                <a:schemeClr val="accent3"/>
              </a:solidFill>
            </a:endParaRPr>
          </a:p>
        </p:txBody>
      </p:sp>
      <p:sp>
        <p:nvSpPr>
          <p:cNvPr id="3" name="2 Marcador de contenido"/>
          <p:cNvSpPr>
            <a:spLocks noGrp="1"/>
          </p:cNvSpPr>
          <p:nvPr>
            <p:ph idx="1"/>
          </p:nvPr>
        </p:nvSpPr>
        <p:spPr/>
        <p:txBody>
          <a:bodyPr/>
          <a:lstStyle/>
          <a:p>
            <a:r>
              <a:rPr lang="es-UY" i="1" u="sng" dirty="0" smtClean="0"/>
              <a:t>Decreto 152/991- Del 12 de Marzo de 1991 </a:t>
            </a:r>
          </a:p>
          <a:p>
            <a:r>
              <a:rPr lang="es-UY" dirty="0" smtClean="0"/>
              <a:t>Reglamenta que podrá acreditarse no ser contribuyente del BPS, mediante declaración jurada, de lo cual se dejará constancia en el instrumento respectivo.</a:t>
            </a:r>
            <a:endParaRPr lang="es-UY"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939784"/>
          </a:xfrm>
        </p:spPr>
        <p:txBody>
          <a:bodyPr>
            <a:normAutofit fontScale="90000"/>
          </a:bodyPr>
          <a:lstStyle/>
          <a:p>
            <a:pPr algn="ctr"/>
            <a:r>
              <a:rPr lang="es-UY" b="1" cap="all" dirty="0" smtClean="0"/>
              <a:t/>
            </a:r>
            <a:br>
              <a:rPr lang="es-UY" b="1" cap="all" dirty="0" smtClean="0"/>
            </a:br>
            <a:r>
              <a:rPr lang="es-UY" b="1" cap="all" dirty="0" smtClean="0">
                <a:solidFill>
                  <a:schemeClr val="accent3"/>
                </a:solidFill>
              </a:rPr>
              <a:t>CONTRALOR</a:t>
            </a:r>
            <a:r>
              <a:rPr lang="es-UY" b="1" cap="all" dirty="0">
                <a:solidFill>
                  <a:schemeClr val="accent3"/>
                </a:solidFill>
              </a:rPr>
              <a:t/>
            </a:r>
            <a:br>
              <a:rPr lang="es-UY" b="1" cap="all" dirty="0">
                <a:solidFill>
                  <a:schemeClr val="accent3"/>
                </a:solidFill>
              </a:rPr>
            </a:br>
            <a:endParaRPr lang="es-UY" dirty="0">
              <a:solidFill>
                <a:schemeClr val="accent3"/>
              </a:solidFill>
            </a:endParaRPr>
          </a:p>
        </p:txBody>
      </p:sp>
      <p:sp>
        <p:nvSpPr>
          <p:cNvPr id="3" name="2 Marcador de contenido"/>
          <p:cNvSpPr>
            <a:spLocks noGrp="1"/>
          </p:cNvSpPr>
          <p:nvPr>
            <p:ph idx="1"/>
          </p:nvPr>
        </p:nvSpPr>
        <p:spPr/>
        <p:txBody>
          <a:bodyPr>
            <a:normAutofit fontScale="70000" lnSpcReduction="20000"/>
          </a:bodyPr>
          <a:lstStyle/>
          <a:p>
            <a:r>
              <a:rPr lang="es-UY" dirty="0"/>
              <a:t>Con respecto al contralor de los certificados existe un doble </a:t>
            </a:r>
            <a:r>
              <a:rPr lang="es-UY" dirty="0" smtClean="0"/>
              <a:t>control:</a:t>
            </a:r>
          </a:p>
          <a:p>
            <a:pPr lvl="1"/>
            <a:r>
              <a:rPr lang="es-UY" dirty="0" smtClean="0"/>
              <a:t> </a:t>
            </a:r>
            <a:r>
              <a:rPr lang="es-UY" dirty="0"/>
              <a:t>de parte de los profesionales intervinientes </a:t>
            </a:r>
            <a:r>
              <a:rPr lang="es-UY" dirty="0" smtClean="0"/>
              <a:t>.</a:t>
            </a:r>
          </a:p>
          <a:p>
            <a:pPr lvl="1"/>
            <a:r>
              <a:rPr lang="es-UY" dirty="0" smtClean="0"/>
              <a:t>de </a:t>
            </a:r>
            <a:r>
              <a:rPr lang="es-UY" dirty="0"/>
              <a:t>los Registros correspondientes donde se inscriban los actos sujetos a contralor.</a:t>
            </a:r>
          </a:p>
          <a:p>
            <a:r>
              <a:rPr lang="es-UY" dirty="0" smtClean="0"/>
              <a:t>En </a:t>
            </a:r>
            <a:r>
              <a:rPr lang="es-UY" dirty="0"/>
              <a:t>los actos y contratos donde interviene profesional los Registros Públicos no inscribirán documentación de la prevista por los artículos 663 y 664 de la Ley Nº 16.170, sin la constancia del profesional interviniente de la que surja el número y fecha del certificado utilizado y la declaración del contribuyente sobre su </a:t>
            </a:r>
            <a:r>
              <a:rPr lang="es-UY" dirty="0" smtClean="0"/>
              <a:t>vigencia</a:t>
            </a:r>
          </a:p>
          <a:p>
            <a:r>
              <a:rPr lang="es-UY" dirty="0" smtClean="0"/>
              <a:t> </a:t>
            </a:r>
            <a:r>
              <a:rPr lang="es-UY" dirty="0"/>
              <a:t>cuando se trate de documentos que no requieren intervención profesional los Registros Públicos no los inscribirán sin dejar constancia de los mismos extremos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1011222"/>
          </a:xfrm>
        </p:spPr>
        <p:txBody>
          <a:bodyPr>
            <a:normAutofit fontScale="90000"/>
          </a:bodyPr>
          <a:lstStyle/>
          <a:p>
            <a:r>
              <a:rPr lang="es-UY" sz="3600" b="1" cap="all" dirty="0">
                <a:solidFill>
                  <a:schemeClr val="accent3"/>
                </a:solidFill>
              </a:rPr>
              <a:t>VIGENCIA DE LOS CERTIFICADOS</a:t>
            </a:r>
            <a:r>
              <a:rPr lang="es-UY" b="1" cap="all" dirty="0"/>
              <a:t/>
            </a:r>
            <a:br>
              <a:rPr lang="es-UY" b="1" cap="all" dirty="0"/>
            </a:br>
            <a:endParaRPr lang="es-UY" dirty="0"/>
          </a:p>
        </p:txBody>
      </p:sp>
      <p:sp>
        <p:nvSpPr>
          <p:cNvPr id="3" name="2 Marcador de contenido"/>
          <p:cNvSpPr>
            <a:spLocks noGrp="1"/>
          </p:cNvSpPr>
          <p:nvPr>
            <p:ph idx="1"/>
          </p:nvPr>
        </p:nvSpPr>
        <p:spPr/>
        <p:txBody>
          <a:bodyPr>
            <a:normAutofit lnSpcReduction="10000"/>
          </a:bodyPr>
          <a:lstStyle/>
          <a:p>
            <a:pPr>
              <a:buNone/>
            </a:pPr>
            <a:r>
              <a:rPr lang="es-UY" sz="2000" dirty="0"/>
              <a:t> </a:t>
            </a:r>
            <a:r>
              <a:rPr lang="es-UY" sz="2000" dirty="0" smtClean="0"/>
              <a:t>    </a:t>
            </a:r>
            <a:r>
              <a:rPr lang="es-UY" sz="2400" dirty="0" smtClean="0"/>
              <a:t>Vigencia          180 </a:t>
            </a:r>
            <a:r>
              <a:rPr lang="es-UY" sz="2400" dirty="0"/>
              <a:t>días corridos a partir del día siguiente a su expedición</a:t>
            </a:r>
            <a:r>
              <a:rPr lang="es-UY" sz="2000" dirty="0" smtClean="0"/>
              <a:t>.</a:t>
            </a:r>
          </a:p>
          <a:p>
            <a:pPr>
              <a:buNone/>
            </a:pPr>
            <a:endParaRPr lang="es-UY" sz="2000" dirty="0" smtClean="0"/>
          </a:p>
          <a:p>
            <a:pPr>
              <a:buNone/>
            </a:pPr>
            <a:r>
              <a:rPr lang="es-UY" sz="2000" dirty="0" smtClean="0"/>
              <a:t>No obstante:</a:t>
            </a:r>
          </a:p>
          <a:p>
            <a:pPr lvl="1">
              <a:buFont typeface="Wingdings" pitchFamily="2" charset="2"/>
              <a:buChar char="q"/>
            </a:pPr>
            <a:r>
              <a:rPr lang="es-UY" sz="1800" dirty="0" smtClean="0"/>
              <a:t>        </a:t>
            </a:r>
            <a:r>
              <a:rPr lang="es-UY" sz="1800" dirty="0"/>
              <a:t>el organismo podrá establecer plazos y condiciones más estrictos para los contribuyentes que tengan deudas pendientes o antecedentes de </a:t>
            </a:r>
            <a:r>
              <a:rPr lang="es-UY" sz="1800" dirty="0" smtClean="0"/>
              <a:t>incumplimiento.</a:t>
            </a:r>
          </a:p>
          <a:p>
            <a:pPr lvl="1">
              <a:buFont typeface="Wingdings" pitchFamily="2" charset="2"/>
              <a:buChar char="q"/>
            </a:pPr>
            <a:r>
              <a:rPr lang="es-UY" sz="1800" dirty="0"/>
              <a:t> </a:t>
            </a:r>
            <a:r>
              <a:rPr lang="es-UY" sz="1800" dirty="0" smtClean="0"/>
              <a:t>      </a:t>
            </a:r>
            <a:r>
              <a:rPr lang="es-UY" sz="1800" dirty="0"/>
              <a:t>así como suspender la vigencia de los certificados expedidos, toda vez </a:t>
            </a:r>
            <a:r>
              <a:rPr lang="es-UY" sz="1800" dirty="0" smtClean="0"/>
              <a:t>que el contribuyente se atrasare en el cumplimiento de sus obligaciones.  </a:t>
            </a:r>
          </a:p>
          <a:p>
            <a:pPr lvl="1">
              <a:buNone/>
            </a:pPr>
            <a:endParaRPr lang="es-UY" sz="1800" dirty="0"/>
          </a:p>
          <a:p>
            <a:pPr lvl="1">
              <a:buNone/>
            </a:pPr>
            <a:r>
              <a:rPr lang="es-UY" sz="1800" dirty="0"/>
              <a:t>En todos los casos en que se exija un Certificado, ya sea Común o </a:t>
            </a:r>
            <a:r>
              <a:rPr lang="es-UY" sz="1800" dirty="0" smtClean="0"/>
              <a:t>Especial el contribuyente </a:t>
            </a:r>
            <a:r>
              <a:rPr lang="es-UY" sz="1800" dirty="0"/>
              <a:t>deberá declarar en el acto que hoy se otorga que el certificado </a:t>
            </a:r>
            <a:r>
              <a:rPr lang="es-UY" sz="1800" dirty="0" smtClean="0"/>
              <a:t>se </a:t>
            </a:r>
            <a:r>
              <a:rPr lang="es-UY" sz="1800" dirty="0"/>
              <a:t>encuentra vigente, o que el certificado no ha sido suspendido en su vigencia.</a:t>
            </a:r>
          </a:p>
          <a:p>
            <a:pPr lvl="1">
              <a:buNone/>
            </a:pPr>
            <a:endParaRPr lang="es-UY" sz="1800" dirty="0"/>
          </a:p>
        </p:txBody>
      </p:sp>
      <p:sp>
        <p:nvSpPr>
          <p:cNvPr id="5" name="4 Flecha derecha"/>
          <p:cNvSpPr/>
          <p:nvPr/>
        </p:nvSpPr>
        <p:spPr>
          <a:xfrm>
            <a:off x="3143240" y="1500174"/>
            <a:ext cx="504056" cy="360040"/>
          </a:xfrm>
          <a:prstGeom prst="rightArrow">
            <a:avLst>
              <a:gd name="adj1" fmla="val 50000"/>
              <a:gd name="adj2" fmla="val 568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1011222"/>
          </a:xfrm>
        </p:spPr>
        <p:txBody>
          <a:bodyPr>
            <a:normAutofit fontScale="90000"/>
          </a:bodyPr>
          <a:lstStyle/>
          <a:p>
            <a:pPr algn="ctr"/>
            <a:r>
              <a:rPr lang="es-UY" sz="3200" b="1" cap="all" dirty="0" err="1">
                <a:solidFill>
                  <a:schemeClr val="accent3"/>
                </a:solidFill>
              </a:rPr>
              <a:t>QUIENes</a:t>
            </a:r>
            <a:r>
              <a:rPr lang="es-UY" sz="3200" b="1" cap="all" dirty="0">
                <a:solidFill>
                  <a:schemeClr val="accent3"/>
                </a:solidFill>
              </a:rPr>
              <a:t> PUEDEN SOLICITAR CERTIFICADOS</a:t>
            </a:r>
            <a:br>
              <a:rPr lang="es-UY" sz="3200" b="1" cap="all" dirty="0">
                <a:solidFill>
                  <a:schemeClr val="accent3"/>
                </a:solidFill>
              </a:rPr>
            </a:br>
            <a:endParaRPr lang="es-UY" sz="3200" dirty="0">
              <a:solidFill>
                <a:schemeClr val="accent3"/>
              </a:solidFill>
            </a:endParaRPr>
          </a:p>
        </p:txBody>
      </p:sp>
      <p:sp>
        <p:nvSpPr>
          <p:cNvPr id="3" name="2 Marcador de contenido"/>
          <p:cNvSpPr>
            <a:spLocks noGrp="1"/>
          </p:cNvSpPr>
          <p:nvPr>
            <p:ph idx="1"/>
          </p:nvPr>
        </p:nvSpPr>
        <p:spPr/>
        <p:txBody>
          <a:bodyPr>
            <a:normAutofit/>
          </a:bodyPr>
          <a:lstStyle/>
          <a:p>
            <a:r>
              <a:rPr lang="es-UY" sz="2400" dirty="0"/>
              <a:t>Los certificados solo pueden solicitarse por los contribuyentes del BPS, a los efectos de conocer su situación contributiva, siempre que estén inscriptos en dicho </a:t>
            </a:r>
            <a:r>
              <a:rPr lang="es-UY" sz="2400" dirty="0" smtClean="0"/>
              <a:t>organismo.</a:t>
            </a:r>
          </a:p>
          <a:p>
            <a:endParaRPr lang="es-UY" sz="2400" dirty="0" smtClean="0"/>
          </a:p>
          <a:p>
            <a:r>
              <a:rPr lang="es-UY" sz="2400" b="1" u="sng" dirty="0" smtClean="0"/>
              <a:t>Contribuyente  BPS</a:t>
            </a:r>
            <a:r>
              <a:rPr lang="es-UY" sz="2400" dirty="0" smtClean="0"/>
              <a:t> =&gt; Se basa en el principio de actividad</a:t>
            </a:r>
          </a:p>
          <a:p>
            <a:pPr lvl="1"/>
            <a:r>
              <a:rPr lang="es-UY" sz="2000" b="1" i="1" dirty="0"/>
              <a:t>desarrollo de actividad personal remunerada de cualquier naturaleza, comprendidas en el ámbito de afiliación </a:t>
            </a:r>
            <a:r>
              <a:rPr lang="es-UY" sz="2000" b="1" i="1" dirty="0" smtClean="0"/>
              <a:t>al BPS</a:t>
            </a:r>
          </a:p>
          <a:p>
            <a:endParaRPr lang="es-UY" sz="1800" dirty="0" smtClean="0"/>
          </a:p>
          <a:p>
            <a:r>
              <a:rPr lang="es-UY" sz="1800" dirty="0"/>
              <a:t>quien no es contribuyente del BPS no podrá solicitar ningún certificado, y bastará con que declare bajo juramento “no ser contribuyente del BPS”, salvo en estos casos especiales a que se hizo mención precedentemente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4400" dirty="0" smtClean="0"/>
              <a:t>NO CONTRIBUYENTES DE BPS</a:t>
            </a:r>
            <a:endParaRPr lang="es-ES" dirty="0"/>
          </a:p>
        </p:txBody>
      </p:sp>
      <p:sp>
        <p:nvSpPr>
          <p:cNvPr id="3" name="2 Marcador de contenido"/>
          <p:cNvSpPr>
            <a:spLocks noGrp="1"/>
          </p:cNvSpPr>
          <p:nvPr>
            <p:ph idx="1"/>
          </p:nvPr>
        </p:nvSpPr>
        <p:spPr/>
        <p:txBody>
          <a:bodyPr>
            <a:normAutofit/>
          </a:bodyPr>
          <a:lstStyle/>
          <a:p>
            <a:pPr marL="539496" indent="-457200">
              <a:lnSpc>
                <a:spcPct val="150000"/>
              </a:lnSpc>
              <a:buFont typeface="+mj-lt"/>
              <a:buAutoNum type="arabicParenR"/>
            </a:pPr>
            <a:r>
              <a:rPr lang="es-UY" sz="2000" dirty="0" smtClean="0"/>
              <a:t> Empresas con solicitud de clausura.</a:t>
            </a:r>
          </a:p>
          <a:p>
            <a:pPr marL="539496" indent="-457200">
              <a:lnSpc>
                <a:spcPct val="150000"/>
              </a:lnSpc>
              <a:buFont typeface="+mj-lt"/>
              <a:buAutoNum type="arabicParenR"/>
            </a:pPr>
            <a:r>
              <a:rPr lang="es-UY" sz="2000" dirty="0" smtClean="0"/>
              <a:t> Empresas inactivas. Ejemplo: predios rurales destinados a          autoconsumo, explotados por terceros.</a:t>
            </a:r>
          </a:p>
          <a:p>
            <a:pPr marL="539496" indent="-457200">
              <a:lnSpc>
                <a:spcPct val="150000"/>
              </a:lnSpc>
              <a:buFont typeface="+mj-lt"/>
              <a:buAutoNum type="arabicParenR"/>
            </a:pPr>
            <a:r>
              <a:rPr lang="es-UY" sz="2000" dirty="0" smtClean="0"/>
              <a:t>Usuarios de Servicios sin personal activo</a:t>
            </a:r>
          </a:p>
          <a:p>
            <a:pPr marL="539496" indent="-457200">
              <a:lnSpc>
                <a:spcPct val="150000"/>
              </a:lnSpc>
              <a:buFont typeface="+mj-lt"/>
              <a:buAutoNum type="arabicParenR"/>
            </a:pPr>
            <a:r>
              <a:rPr lang="es-UY" sz="2000" dirty="0" smtClean="0"/>
              <a:t> Sociedades extranjeras sin actividad en el país – Se inscriben únicamente en DGI.</a:t>
            </a:r>
          </a:p>
          <a:p>
            <a:pPr marL="539496" indent="-457200">
              <a:lnSpc>
                <a:spcPct val="150000"/>
              </a:lnSpc>
              <a:buFont typeface="+mj-lt"/>
              <a:buAutoNum type="arabicParenR"/>
            </a:pPr>
            <a:r>
              <a:rPr lang="es-UY" sz="2000" dirty="0" smtClean="0"/>
              <a:t> Organizaciones sociales, Fundaciones, Corporaciones o Asociaciones sin actividad.</a:t>
            </a:r>
          </a:p>
          <a:p>
            <a:endParaRPr lang="es-UY" sz="2000" dirty="0" smtClean="0"/>
          </a:p>
          <a:p>
            <a:endParaRPr lang="es-ES"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EXCEPCIONES</a:t>
            </a:r>
            <a:endParaRPr lang="es-ES" dirty="0"/>
          </a:p>
        </p:txBody>
      </p:sp>
      <p:sp>
        <p:nvSpPr>
          <p:cNvPr id="3" name="2 Marcador de contenido"/>
          <p:cNvSpPr>
            <a:spLocks noGrp="1"/>
          </p:cNvSpPr>
          <p:nvPr>
            <p:ph idx="1"/>
          </p:nvPr>
        </p:nvSpPr>
        <p:spPr/>
        <p:txBody>
          <a:bodyPr>
            <a:normAutofit/>
          </a:bodyPr>
          <a:lstStyle/>
          <a:p>
            <a:pPr>
              <a:lnSpc>
                <a:spcPct val="150000"/>
              </a:lnSpc>
            </a:pPr>
            <a:r>
              <a:rPr lang="es-UY" sz="2000" dirty="0" smtClean="0"/>
              <a:t>NO CONTRIBUYENTES DE BPS</a:t>
            </a:r>
          </a:p>
          <a:p>
            <a:pPr>
              <a:lnSpc>
                <a:spcPct val="150000"/>
              </a:lnSpc>
            </a:pPr>
            <a:endParaRPr lang="es-UY" sz="2000" dirty="0" smtClean="0"/>
          </a:p>
          <a:p>
            <a:pPr marL="539496" indent="-457200">
              <a:lnSpc>
                <a:spcPct val="150000"/>
              </a:lnSpc>
              <a:buFont typeface="+mj-lt"/>
              <a:buAutoNum type="arabicPeriod"/>
            </a:pPr>
            <a:r>
              <a:rPr lang="es-UY" sz="2000" dirty="0" smtClean="0"/>
              <a:t>EXCEPCION: No contribuyentes de BPS a quienes se les expide Certificado: Sociedades Comerciales clausuradas UNICAMENTE para los siguientes motivos:  </a:t>
            </a:r>
          </a:p>
          <a:p>
            <a:pPr marL="539496" indent="-457200">
              <a:lnSpc>
                <a:spcPct val="150000"/>
              </a:lnSpc>
              <a:buFont typeface="+mj-lt"/>
              <a:buAutoNum type="arabicPeriod"/>
            </a:pPr>
            <a:r>
              <a:rPr lang="es-UY" sz="2000" dirty="0" smtClean="0"/>
              <a:t>Enajenar Establecimiento comercial,  disolver y liquidar.</a:t>
            </a:r>
          </a:p>
          <a:p>
            <a:pPr marL="539496" indent="-457200">
              <a:lnSpc>
                <a:spcPct val="150000"/>
              </a:lnSpc>
              <a:buFont typeface="+mj-lt"/>
              <a:buAutoNum type="arabicPeriod"/>
            </a:pPr>
            <a:r>
              <a:rPr lang="es-UY" sz="2000" dirty="0" smtClean="0"/>
              <a:t>Sociedades sin contrato para el motivo de Clausura.</a:t>
            </a:r>
          </a:p>
          <a:p>
            <a:pPr>
              <a:lnSpc>
                <a:spcPct val="150000"/>
              </a:lnSpc>
            </a:pPr>
            <a:endParaRPr lang="es-UY" sz="2000" dirty="0" smtClean="0"/>
          </a:p>
          <a:p>
            <a:endParaRPr lang="es-UY" sz="2000" dirty="0" smtClean="0"/>
          </a:p>
          <a:p>
            <a:endParaRPr lang="es-UY" sz="2000" dirty="0" smtClean="0"/>
          </a:p>
          <a:p>
            <a:endParaRPr lang="es-ES"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200" dirty="0" smtClean="0">
                <a:solidFill>
                  <a:schemeClr val="accent3"/>
                </a:solidFill>
              </a:rPr>
              <a:t>APORTES POR CONSTRUCCIONES</a:t>
            </a:r>
            <a:endParaRPr lang="es-UY" sz="3200" dirty="0"/>
          </a:p>
        </p:txBody>
      </p:sp>
      <p:sp>
        <p:nvSpPr>
          <p:cNvPr id="3" name="2 Marcador de contenido"/>
          <p:cNvSpPr>
            <a:spLocks noGrp="1"/>
          </p:cNvSpPr>
          <p:nvPr>
            <p:ph idx="1"/>
          </p:nvPr>
        </p:nvSpPr>
        <p:spPr>
          <a:xfrm>
            <a:off x="1435608" y="1214422"/>
            <a:ext cx="7498080" cy="5033978"/>
          </a:xfrm>
        </p:spPr>
        <p:txBody>
          <a:bodyPr>
            <a:normAutofit/>
          </a:bodyPr>
          <a:lstStyle/>
          <a:p>
            <a:r>
              <a:rPr lang="es-ES" sz="1800" dirty="0" smtClean="0">
                <a:solidFill>
                  <a:schemeClr val="accent3"/>
                </a:solidFill>
              </a:rPr>
              <a:t>Ley 14.11 7 de agosto de 1975</a:t>
            </a:r>
            <a:br>
              <a:rPr lang="es-ES" sz="1800" dirty="0" smtClean="0">
                <a:solidFill>
                  <a:schemeClr val="accent3"/>
                </a:solidFill>
              </a:rPr>
            </a:br>
            <a:r>
              <a:rPr lang="es-ES" sz="1800" dirty="0" smtClean="0">
                <a:solidFill>
                  <a:schemeClr val="accent3"/>
                </a:solidFill>
              </a:rPr>
              <a:t>Industria de la Construcción -Régimen de aportes</a:t>
            </a:r>
            <a:r>
              <a:rPr lang="es-ES" sz="1800" dirty="0" smtClean="0"/>
              <a:t>. </a:t>
            </a:r>
          </a:p>
          <a:p>
            <a:r>
              <a:rPr lang="es-ES" sz="1800" dirty="0" smtClean="0"/>
              <a:t>Inciso final </a:t>
            </a:r>
            <a:r>
              <a:rPr lang="es-ES" sz="1800" b="1" dirty="0" smtClean="0"/>
              <a:t>agregado por:</a:t>
            </a:r>
            <a:r>
              <a:rPr lang="es-ES" sz="1800" dirty="0" smtClean="0"/>
              <a:t> Ley Nº 19.996 de 03/11/2021 artículo 336*</a:t>
            </a:r>
            <a:br>
              <a:rPr lang="es-ES" sz="1800" dirty="0" smtClean="0"/>
            </a:br>
            <a:endParaRPr lang="es-UY" sz="1800" dirty="0" smtClean="0">
              <a:solidFill>
                <a:schemeClr val="accent3"/>
              </a:solidFill>
            </a:endParaRPr>
          </a:p>
          <a:p>
            <a:r>
              <a:rPr lang="es-UY" sz="1600" dirty="0" smtClean="0">
                <a:solidFill>
                  <a:schemeClr val="accent3"/>
                </a:solidFill>
              </a:rPr>
              <a:t>Ley 14.411 -</a:t>
            </a:r>
            <a:r>
              <a:rPr lang="es-UY" sz="1600" dirty="0" smtClean="0"/>
              <a:t> toda construcción, refacción, reforma o demolición grava con derecho real a favor de BPS el bien inmueble donde se realice la misma. (art. 5)</a:t>
            </a:r>
          </a:p>
          <a:p>
            <a:pPr>
              <a:buNone/>
            </a:pPr>
            <a:r>
              <a:rPr lang="es-UY" sz="1600" dirty="0" smtClean="0"/>
              <a:t> </a:t>
            </a:r>
          </a:p>
          <a:p>
            <a:r>
              <a:rPr lang="es-UY" sz="1600" dirty="0" smtClean="0"/>
              <a:t>- El gravamen referido tendrá derecho de preferencia, sin perjuicio de los que se hayan constituido con anterioridad. (art. 9)</a:t>
            </a:r>
          </a:p>
          <a:p>
            <a:endParaRPr lang="es-UY" sz="1600" dirty="0" smtClean="0"/>
          </a:p>
          <a:p>
            <a:r>
              <a:rPr lang="es-UY" sz="1600" dirty="0" smtClean="0"/>
              <a:t> - La forma de liberar el derecho real que grava el bien inmueble es mediante el control del Certificado Especial. (art. 11).</a:t>
            </a:r>
          </a:p>
          <a:p>
            <a:endParaRPr lang="es-UY" sz="1600" dirty="0" smtClean="0"/>
          </a:p>
          <a:p>
            <a:r>
              <a:rPr lang="es-ES" sz="1600" dirty="0" smtClean="0"/>
              <a:t>* El control del certificado de situación regular de pagos mencionado ,se deberá efectuar por las obras realizadas en los últimos diez años anteriores al otorgamiento de los contratos mencionados en el inciso primero de este artículo. </a:t>
            </a:r>
            <a:endParaRPr lang="es-UY" sz="16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600" dirty="0" smtClean="0">
                <a:solidFill>
                  <a:schemeClr val="accent3"/>
                </a:solidFill>
              </a:rPr>
              <a:t>APORTES POR CONSTRUCCIONES</a:t>
            </a:r>
            <a:endParaRPr lang="es-UY" sz="3600" dirty="0"/>
          </a:p>
        </p:txBody>
      </p:sp>
      <p:sp>
        <p:nvSpPr>
          <p:cNvPr id="3" name="2 Marcador de contenido"/>
          <p:cNvSpPr>
            <a:spLocks noGrp="1"/>
          </p:cNvSpPr>
          <p:nvPr>
            <p:ph idx="1"/>
          </p:nvPr>
        </p:nvSpPr>
        <p:spPr/>
        <p:txBody>
          <a:bodyPr>
            <a:normAutofit/>
          </a:bodyPr>
          <a:lstStyle/>
          <a:p>
            <a:pPr marL="342900" indent="-342900" algn="just">
              <a:lnSpc>
                <a:spcPct val="150000"/>
              </a:lnSpc>
              <a:buFont typeface="Wingdings" panose="05000000000000000000" pitchFamily="2" charset="2"/>
              <a:buChar char="Ø"/>
            </a:pPr>
            <a:r>
              <a:rPr lang="es-UY" b="1" dirty="0" smtClean="0">
                <a:solidFill>
                  <a:schemeClr val="accent3">
                    <a:lumMod val="60000"/>
                    <a:lumOff val="40000"/>
                  </a:schemeClr>
                </a:solidFill>
              </a:rPr>
              <a:t>Inmuebles rurales</a:t>
            </a:r>
            <a:r>
              <a:rPr lang="es-UY" dirty="0" smtClean="0"/>
              <a:t>: </a:t>
            </a:r>
          </a:p>
          <a:p>
            <a:pPr marL="342900" indent="-342900" algn="just">
              <a:lnSpc>
                <a:spcPct val="150000"/>
              </a:lnSpc>
              <a:buFont typeface="Wingdings" panose="05000000000000000000" pitchFamily="2" charset="2"/>
              <a:buChar char="q"/>
            </a:pPr>
            <a:r>
              <a:rPr lang="es-UY" sz="2100" dirty="0" smtClean="0"/>
              <a:t>Exista explotación agropecuaria o no, el titular del inmueble rural debe estar inscripto en el BPS, y se le va a exigir el Certificado especial en el caso del art. 664 nº4 (art. 19 Ley 16.170)</a:t>
            </a:r>
          </a:p>
          <a:p>
            <a:pPr marL="342900" indent="-342900" algn="just">
              <a:lnSpc>
                <a:spcPct val="150000"/>
              </a:lnSpc>
              <a:buFont typeface="Wingdings" panose="05000000000000000000" pitchFamily="2" charset="2"/>
              <a:buChar char="q"/>
            </a:pPr>
            <a:r>
              <a:rPr lang="es-UY" sz="2100" dirty="0" smtClean="0"/>
              <a:t>Principio de actividad es dejado de la lado en los casos de no explotación.</a:t>
            </a:r>
          </a:p>
          <a:p>
            <a:pPr marL="342900" indent="-342900" algn="just">
              <a:lnSpc>
                <a:spcPct val="150000"/>
              </a:lnSpc>
              <a:buFont typeface="Wingdings" panose="05000000000000000000" pitchFamily="2" charset="2"/>
              <a:buChar char="q"/>
            </a:pPr>
            <a:endParaRPr lang="es-UY"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2400" i="1" cap="all" dirty="0" smtClean="0">
                <a:solidFill>
                  <a:schemeClr val="accent3"/>
                </a:solidFill>
              </a:rPr>
              <a:t>Certificado (único o común) - Artículo 663</a:t>
            </a:r>
            <a:endParaRPr lang="es-UY" sz="2400" dirty="0">
              <a:solidFill>
                <a:schemeClr val="accent3"/>
              </a:solidFill>
            </a:endParaRPr>
          </a:p>
        </p:txBody>
      </p:sp>
      <p:sp>
        <p:nvSpPr>
          <p:cNvPr id="3" name="2 Marcador de contenido"/>
          <p:cNvSpPr>
            <a:spLocks noGrp="1"/>
          </p:cNvSpPr>
          <p:nvPr>
            <p:ph idx="1"/>
          </p:nvPr>
        </p:nvSpPr>
        <p:spPr/>
        <p:txBody>
          <a:bodyPr>
            <a:normAutofit/>
          </a:bodyPr>
          <a:lstStyle/>
          <a:p>
            <a:pPr lvl="0"/>
            <a:r>
              <a:rPr lang="es-UY" sz="2000" b="1" dirty="0"/>
              <a:t>Otorgar promesas de enajenación de bienes inmuebles en régimen de propiedad horizontal proyectados o en construcción (Numeral 6)</a:t>
            </a:r>
          </a:p>
          <a:p>
            <a:r>
              <a:rPr lang="es-UY" sz="2400" dirty="0"/>
              <a:t> </a:t>
            </a:r>
          </a:p>
          <a:p>
            <a:pPr lvl="1"/>
            <a:r>
              <a:rPr lang="es-UY" sz="2000" u="sng" dirty="0"/>
              <a:t>Declaración simple del promitente vendedor</a:t>
            </a:r>
            <a:r>
              <a:rPr lang="es-UY" sz="2000" dirty="0"/>
              <a:t>: XX declara que el Certificado número ___, expedido el ___ por BPS – </a:t>
            </a:r>
            <a:r>
              <a:rPr lang="es-UY" sz="2000" dirty="0" err="1"/>
              <a:t>ATyR</a:t>
            </a:r>
            <a:r>
              <a:rPr lang="es-UY" sz="2000" dirty="0"/>
              <a:t> (se encuentra vigente) o (no ha sido suspendido en su vigencia</a:t>
            </a:r>
            <a:r>
              <a:rPr lang="es-UY" sz="2000" dirty="0" smtClean="0"/>
              <a:t>).</a:t>
            </a:r>
          </a:p>
          <a:p>
            <a:pPr lvl="1">
              <a:buNone/>
            </a:pPr>
            <a:endParaRPr lang="es-UY" sz="2000" dirty="0"/>
          </a:p>
          <a:p>
            <a:pPr lvl="1"/>
            <a:r>
              <a:rPr lang="es-UY" sz="2000" u="sng" dirty="0"/>
              <a:t>Constancia del Escribano</a:t>
            </a:r>
            <a:r>
              <a:rPr lang="es-UY" sz="2000" dirty="0"/>
              <a:t>: Tengo a la vista el certificado el Certificado (común o único) número…, expedido el… por BPS – </a:t>
            </a:r>
            <a:r>
              <a:rPr lang="es-UY" sz="2000" dirty="0" err="1"/>
              <a:t>ATyR</a:t>
            </a:r>
            <a:r>
              <a:rPr lang="es-UY" sz="2000" dirty="0"/>
              <a:t> que acredita que XX se encuentra en situación regular de pagos con dicho organismo.</a:t>
            </a:r>
          </a:p>
          <a:p>
            <a:endParaRPr lang="es-UY"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2400" i="1" cap="all" dirty="0" smtClean="0">
                <a:solidFill>
                  <a:schemeClr val="accent3"/>
                </a:solidFill>
              </a:rPr>
              <a:t>Certificado (único o común) - Artículo 663</a:t>
            </a:r>
            <a:endParaRPr lang="es-UY" sz="2400" dirty="0">
              <a:solidFill>
                <a:schemeClr val="accent3"/>
              </a:solidFill>
            </a:endParaRPr>
          </a:p>
        </p:txBody>
      </p:sp>
      <p:sp>
        <p:nvSpPr>
          <p:cNvPr id="3" name="2 Marcador de contenido"/>
          <p:cNvSpPr>
            <a:spLocks noGrp="1"/>
          </p:cNvSpPr>
          <p:nvPr>
            <p:ph idx="1"/>
          </p:nvPr>
        </p:nvSpPr>
        <p:spPr/>
        <p:txBody>
          <a:bodyPr>
            <a:normAutofit/>
          </a:bodyPr>
          <a:lstStyle/>
          <a:p>
            <a:pPr lvl="0"/>
            <a:r>
              <a:rPr lang="es-UY" sz="2000" b="1" dirty="0"/>
              <a:t>Enajenar y gravar vehículos automotores (Numeral 8</a:t>
            </a:r>
            <a:r>
              <a:rPr lang="es-UY" sz="2000" b="1" dirty="0" smtClean="0"/>
              <a:t>)</a:t>
            </a:r>
          </a:p>
          <a:p>
            <a:pPr lvl="0"/>
            <a:endParaRPr lang="es-UY" sz="2400" dirty="0"/>
          </a:p>
          <a:p>
            <a:pPr lvl="1"/>
            <a:r>
              <a:rPr lang="es-UY" sz="2000" dirty="0"/>
              <a:t>	</a:t>
            </a:r>
            <a:r>
              <a:rPr lang="es-UY" sz="2000" u="sng" dirty="0"/>
              <a:t>Declaración jurada del enajenante o gravante</a:t>
            </a:r>
            <a:r>
              <a:rPr lang="es-UY" sz="2000" dirty="0"/>
              <a:t>: XX declara bajo juramento no ser contribuyente del BPS</a:t>
            </a:r>
            <a:r>
              <a:rPr lang="es-UY" sz="2000" dirty="0" smtClean="0"/>
              <a:t>.</a:t>
            </a:r>
          </a:p>
          <a:p>
            <a:pPr lvl="1">
              <a:buNone/>
            </a:pPr>
            <a:endParaRPr lang="es-UY" sz="2000" dirty="0"/>
          </a:p>
          <a:p>
            <a:pPr lvl="1"/>
            <a:r>
              <a:rPr lang="es-UY" sz="2000" u="sng" dirty="0"/>
              <a:t>Declaración simple</a:t>
            </a:r>
            <a:r>
              <a:rPr lang="es-UY" sz="2000" dirty="0"/>
              <a:t>: XX declara que el Certificado número ___ expedido el ___ por BPS - </a:t>
            </a:r>
            <a:r>
              <a:rPr lang="es-UY" sz="2000" dirty="0" err="1"/>
              <a:t>ATyR</a:t>
            </a:r>
            <a:r>
              <a:rPr lang="es-UY" sz="2000" dirty="0"/>
              <a:t> (se encuentra vigente) o (no ha sido suspendido en su vigencia).</a:t>
            </a:r>
          </a:p>
          <a:p>
            <a:pPr lvl="1">
              <a:buNone/>
            </a:pPr>
            <a:r>
              <a:rPr lang="es-UY" sz="2000" dirty="0"/>
              <a:t> </a:t>
            </a:r>
          </a:p>
          <a:p>
            <a:pPr lvl="1"/>
            <a:r>
              <a:rPr lang="es-UY" sz="2000" u="sng" dirty="0"/>
              <a:t>Constancia del Escribano</a:t>
            </a:r>
            <a:r>
              <a:rPr lang="es-UY" sz="2000" dirty="0"/>
              <a:t>: Tengo a la vista el certificado el Certificado (Común o único) número ___, expedido el ___ por BPS – </a:t>
            </a:r>
            <a:r>
              <a:rPr lang="es-UY" sz="2000" dirty="0" err="1"/>
              <a:t>ATyR</a:t>
            </a:r>
            <a:r>
              <a:rPr lang="es-UY" sz="2000" dirty="0"/>
              <a:t> que acredita que XX se encuentra en situación regular de pagos con dicho organismo.</a:t>
            </a:r>
          </a:p>
          <a:p>
            <a:endParaRPr lang="es-UY"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n-GB" sz="4000" dirty="0">
                <a:solidFill>
                  <a:schemeClr val="accent3"/>
                </a:solidFill>
              </a:rPr>
              <a:t>NATURALEZA JURIDICA </a:t>
            </a:r>
            <a:endParaRPr lang="es-UY" sz="4000" dirty="0">
              <a:solidFill>
                <a:schemeClr val="accent3"/>
              </a:solidFill>
            </a:endParaRPr>
          </a:p>
        </p:txBody>
      </p:sp>
      <p:sp>
        <p:nvSpPr>
          <p:cNvPr id="3" name="2 Marcador de contenido"/>
          <p:cNvSpPr>
            <a:spLocks noGrp="1"/>
          </p:cNvSpPr>
          <p:nvPr>
            <p:ph idx="1"/>
          </p:nvPr>
        </p:nvSpPr>
        <p:spPr/>
        <p:txBody>
          <a:bodyPr>
            <a:normAutofit/>
          </a:bodyPr>
          <a:lstStyle/>
          <a:p>
            <a:pPr lvl="0"/>
            <a:r>
              <a:rPr lang="es-UY" sz="2200" b="1" dirty="0"/>
              <a:t>Impuesto</a:t>
            </a:r>
            <a:endParaRPr lang="es-UY" sz="2200" dirty="0"/>
          </a:p>
          <a:p>
            <a:pPr lvl="0"/>
            <a:r>
              <a:rPr lang="es-UY" sz="2200" b="1" dirty="0"/>
              <a:t>Nacional</a:t>
            </a:r>
            <a:endParaRPr lang="es-UY" sz="2200" dirty="0"/>
          </a:p>
          <a:p>
            <a:pPr lvl="0"/>
            <a:r>
              <a:rPr lang="es-UY" sz="2200" b="1" dirty="0"/>
              <a:t>Ordinario o permanente</a:t>
            </a:r>
            <a:endParaRPr lang="es-UY" sz="2200" dirty="0"/>
          </a:p>
          <a:p>
            <a:pPr lvl="0"/>
            <a:r>
              <a:rPr lang="es-UY" sz="2200" b="1" dirty="0"/>
              <a:t>Anual</a:t>
            </a:r>
            <a:endParaRPr lang="es-UY" sz="2200" dirty="0"/>
          </a:p>
          <a:p>
            <a:pPr lvl="0"/>
            <a:r>
              <a:rPr lang="es-UY" sz="2200" b="1" dirty="0"/>
              <a:t>Directo</a:t>
            </a:r>
            <a:endParaRPr lang="es-UY" sz="2200" dirty="0"/>
          </a:p>
          <a:p>
            <a:pPr lvl="0"/>
            <a:r>
              <a:rPr lang="es-UY" sz="2200" b="1" dirty="0"/>
              <a:t>Personal</a:t>
            </a:r>
            <a:endParaRPr lang="es-UY" sz="2200" dirty="0"/>
          </a:p>
          <a:p>
            <a:pPr lvl="0"/>
            <a:r>
              <a:rPr lang="es-UY" sz="2200" b="1" dirty="0"/>
              <a:t>Grava el patrimonio neto</a:t>
            </a:r>
            <a:r>
              <a:rPr lang="es-UY" sz="2200" dirty="0"/>
              <a:t>: el monto imponible es la diferencia entre el activo y el pasivo admitido, ajustados </a:t>
            </a:r>
            <a:r>
              <a:rPr lang="es-UY" sz="2200" dirty="0" smtClean="0"/>
              <a:t>fiscalmente.</a:t>
            </a:r>
            <a:endParaRPr lang="es-UY" sz="2200" dirty="0"/>
          </a:p>
          <a:p>
            <a:pPr lvl="0"/>
            <a:r>
              <a:rPr lang="es-UY" sz="2200" b="1" dirty="0"/>
              <a:t>Ad-</a:t>
            </a:r>
            <a:r>
              <a:rPr lang="es-UY" sz="2200" b="1" dirty="0" err="1"/>
              <a:t>valorem</a:t>
            </a:r>
            <a:r>
              <a:rPr lang="es-UY" sz="2200" b="1" dirty="0"/>
              <a:t> (en latín "de acuerdo al valor")</a:t>
            </a:r>
            <a:endParaRPr lang="es-UY" sz="2200" dirty="0"/>
          </a:p>
          <a:p>
            <a:endParaRPr lang="es-UY"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n-GB" sz="3600" b="1" i="1" dirty="0" err="1">
                <a:solidFill>
                  <a:schemeClr val="accent3"/>
                </a:solidFill>
              </a:rPr>
              <a:t>Certificado</a:t>
            </a:r>
            <a:r>
              <a:rPr lang="en-GB" sz="3600" b="1" i="1" dirty="0">
                <a:solidFill>
                  <a:schemeClr val="accent3"/>
                </a:solidFill>
              </a:rPr>
              <a:t> Especial - </a:t>
            </a:r>
            <a:r>
              <a:rPr lang="en-GB" sz="3600" b="1" i="1" dirty="0" err="1">
                <a:solidFill>
                  <a:schemeClr val="accent3"/>
                </a:solidFill>
              </a:rPr>
              <a:t>Artículo</a:t>
            </a:r>
            <a:r>
              <a:rPr lang="en-GB" sz="3600" b="1" i="1" dirty="0">
                <a:solidFill>
                  <a:schemeClr val="accent3"/>
                </a:solidFill>
              </a:rPr>
              <a:t> 664</a:t>
            </a:r>
            <a:endParaRPr lang="es-UY" sz="3600" b="1" dirty="0">
              <a:solidFill>
                <a:schemeClr val="accent3"/>
              </a:solidFill>
            </a:endParaRPr>
          </a:p>
        </p:txBody>
      </p:sp>
      <p:sp>
        <p:nvSpPr>
          <p:cNvPr id="3" name="2 Marcador de contenido"/>
          <p:cNvSpPr>
            <a:spLocks noGrp="1"/>
          </p:cNvSpPr>
          <p:nvPr>
            <p:ph idx="1"/>
          </p:nvPr>
        </p:nvSpPr>
        <p:spPr/>
        <p:txBody>
          <a:bodyPr>
            <a:normAutofit/>
          </a:bodyPr>
          <a:lstStyle/>
          <a:p>
            <a:pPr algn="just">
              <a:lnSpc>
                <a:spcPct val="150000"/>
              </a:lnSpc>
            </a:pPr>
            <a:r>
              <a:rPr lang="es-UY" sz="2400" b="1" dirty="0" smtClean="0">
                <a:solidFill>
                  <a:schemeClr val="accent3">
                    <a:lumMod val="60000"/>
                    <a:lumOff val="40000"/>
                  </a:schemeClr>
                </a:solidFill>
              </a:rPr>
              <a:t>Propuesta de redacción:</a:t>
            </a:r>
          </a:p>
          <a:p>
            <a:pPr marL="342900" indent="-342900" algn="just">
              <a:lnSpc>
                <a:spcPct val="150000"/>
              </a:lnSpc>
              <a:buFont typeface="Wingdings" panose="05000000000000000000" pitchFamily="2" charset="2"/>
              <a:buChar char="Ø"/>
            </a:pPr>
            <a:r>
              <a:rPr lang="es-UY" sz="1400" b="1" dirty="0" smtClean="0">
                <a:solidFill>
                  <a:schemeClr val="accent3">
                    <a:lumMod val="60000"/>
                    <a:lumOff val="40000"/>
                  </a:schemeClr>
                </a:solidFill>
              </a:rPr>
              <a:t>POR LA ACTIVIDAD PERSONAL:</a:t>
            </a:r>
          </a:p>
          <a:p>
            <a:pPr algn="just">
              <a:lnSpc>
                <a:spcPct val="150000"/>
              </a:lnSpc>
            </a:pPr>
            <a:r>
              <a:rPr lang="es-UY" sz="1600" b="1" dirty="0" smtClean="0">
                <a:solidFill>
                  <a:schemeClr val="accent3">
                    <a:lumMod val="60000"/>
                    <a:lumOff val="40000"/>
                  </a:schemeClr>
                </a:solidFill>
              </a:rPr>
              <a:t>Si no es contribuyente:</a:t>
            </a:r>
          </a:p>
          <a:p>
            <a:pPr algn="just">
              <a:lnSpc>
                <a:spcPct val="150000"/>
              </a:lnSpc>
            </a:pPr>
            <a:r>
              <a:rPr lang="es-UY" sz="1600" u="sng" dirty="0" smtClean="0"/>
              <a:t>Declaración</a:t>
            </a:r>
            <a:r>
              <a:rPr lang="es-UY" sz="1600" dirty="0" smtClean="0"/>
              <a:t>: </a:t>
            </a:r>
            <a:r>
              <a:rPr lang="es-UY" sz="1600" i="1" dirty="0" smtClean="0"/>
              <a:t>XX declara bajo juramento no ser contribuyente de BPS</a:t>
            </a:r>
          </a:p>
          <a:p>
            <a:pPr algn="just">
              <a:lnSpc>
                <a:spcPct val="150000"/>
              </a:lnSpc>
            </a:pPr>
            <a:r>
              <a:rPr lang="es-UY" sz="1600" b="1" dirty="0" smtClean="0">
                <a:solidFill>
                  <a:schemeClr val="accent3">
                    <a:lumMod val="60000"/>
                    <a:lumOff val="40000"/>
                  </a:schemeClr>
                </a:solidFill>
              </a:rPr>
              <a:t>Si es contribuyente:</a:t>
            </a:r>
          </a:p>
          <a:p>
            <a:pPr algn="just">
              <a:lnSpc>
                <a:spcPct val="150000"/>
              </a:lnSpc>
            </a:pPr>
            <a:r>
              <a:rPr lang="es-UY" sz="1600" u="sng" dirty="0" smtClean="0"/>
              <a:t>Declaración</a:t>
            </a:r>
            <a:r>
              <a:rPr lang="es-UY" sz="1600" dirty="0" smtClean="0"/>
              <a:t>: </a:t>
            </a:r>
            <a:r>
              <a:rPr lang="es-UY" sz="1600" i="1" dirty="0" smtClean="0"/>
              <a:t>XX declara que el certificado especial número ----, expedido el --- por BPS-ATYR, se encuentra vigente</a:t>
            </a:r>
            <a:r>
              <a:rPr lang="es-UY" sz="1600" dirty="0" smtClean="0"/>
              <a:t>.</a:t>
            </a:r>
          </a:p>
          <a:p>
            <a:pPr algn="just">
              <a:lnSpc>
                <a:spcPct val="150000"/>
              </a:lnSpc>
            </a:pPr>
            <a:r>
              <a:rPr lang="es-UY" sz="1600" u="sng" dirty="0" smtClean="0"/>
              <a:t>Constancias</a:t>
            </a:r>
            <a:r>
              <a:rPr lang="es-UY" sz="1600" dirty="0" smtClean="0"/>
              <a:t>:</a:t>
            </a:r>
          </a:p>
          <a:p>
            <a:pPr algn="just">
              <a:lnSpc>
                <a:spcPct val="150000"/>
              </a:lnSpc>
            </a:pPr>
            <a:r>
              <a:rPr lang="es-UY" sz="1600" b="1" dirty="0" smtClean="0"/>
              <a:t>Art. 664</a:t>
            </a:r>
            <a:r>
              <a:rPr lang="es-UY" sz="1600" b="1" i="1" dirty="0" smtClean="0"/>
              <a:t>: </a:t>
            </a:r>
            <a:r>
              <a:rPr lang="es-UY" sz="1600" i="1" dirty="0" smtClean="0"/>
              <a:t>Tengo a la vista el certificado especial número – expedido el ----, por BPS-ATYR, que acredita que XX no registra adeudos con dicho organismo y habilita a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n-GB" sz="3200" i="1" dirty="0" err="1" smtClean="0">
                <a:solidFill>
                  <a:schemeClr val="accent3"/>
                </a:solidFill>
              </a:rPr>
              <a:t>Certificado</a:t>
            </a:r>
            <a:r>
              <a:rPr lang="en-GB" sz="3200" i="1" dirty="0" smtClean="0">
                <a:solidFill>
                  <a:schemeClr val="accent3"/>
                </a:solidFill>
              </a:rPr>
              <a:t> Especial - </a:t>
            </a:r>
            <a:r>
              <a:rPr lang="en-GB" sz="3200" i="1" dirty="0" err="1" smtClean="0">
                <a:solidFill>
                  <a:schemeClr val="accent3"/>
                </a:solidFill>
              </a:rPr>
              <a:t>Artículo</a:t>
            </a:r>
            <a:r>
              <a:rPr lang="en-GB" sz="3200" i="1" dirty="0" smtClean="0">
                <a:solidFill>
                  <a:schemeClr val="accent3"/>
                </a:solidFill>
              </a:rPr>
              <a:t> 664</a:t>
            </a:r>
            <a:endParaRPr lang="es-UY" sz="3200" dirty="0">
              <a:solidFill>
                <a:schemeClr val="accent3"/>
              </a:solidFill>
            </a:endParaRPr>
          </a:p>
        </p:txBody>
      </p:sp>
      <p:sp>
        <p:nvSpPr>
          <p:cNvPr id="3" name="2 Marcador de contenido"/>
          <p:cNvSpPr>
            <a:spLocks noGrp="1"/>
          </p:cNvSpPr>
          <p:nvPr>
            <p:ph idx="1"/>
          </p:nvPr>
        </p:nvSpPr>
        <p:spPr/>
        <p:txBody>
          <a:bodyPr>
            <a:normAutofit fontScale="47500" lnSpcReduction="20000"/>
          </a:bodyPr>
          <a:lstStyle/>
          <a:p>
            <a:pPr marL="342900" indent="-342900">
              <a:lnSpc>
                <a:spcPct val="150000"/>
              </a:lnSpc>
              <a:buFont typeface="Wingdings" panose="05000000000000000000" pitchFamily="2" charset="2"/>
              <a:buChar char="Ø"/>
            </a:pPr>
            <a:r>
              <a:rPr lang="es-UY" dirty="0"/>
              <a:t> </a:t>
            </a:r>
            <a:r>
              <a:rPr lang="es-UY" b="1" dirty="0" smtClean="0">
                <a:solidFill>
                  <a:schemeClr val="accent3">
                    <a:lumMod val="60000"/>
                    <a:lumOff val="40000"/>
                  </a:schemeClr>
                </a:solidFill>
              </a:rPr>
              <a:t>POR CONSTRUCCIONES:</a:t>
            </a:r>
          </a:p>
          <a:p>
            <a:pPr>
              <a:lnSpc>
                <a:spcPct val="150000"/>
              </a:lnSpc>
            </a:pPr>
            <a:r>
              <a:rPr lang="es-UY" b="1" dirty="0" smtClean="0">
                <a:solidFill>
                  <a:schemeClr val="accent3">
                    <a:lumMod val="60000"/>
                    <a:lumOff val="40000"/>
                  </a:schemeClr>
                </a:solidFill>
              </a:rPr>
              <a:t>Urbanos, suburbanos y rurales: Baldíos o con construcciones anteriores al 1/01/2013 </a:t>
            </a:r>
            <a:r>
              <a:rPr lang="es-UY" b="1" u="sng" dirty="0" smtClean="0"/>
              <a:t>no se controla certificado</a:t>
            </a:r>
          </a:p>
          <a:p>
            <a:pPr algn="just">
              <a:lnSpc>
                <a:spcPct val="150000"/>
              </a:lnSpc>
            </a:pPr>
            <a:r>
              <a:rPr lang="es-UY" u="sng" dirty="0" smtClean="0"/>
              <a:t>Declaración</a:t>
            </a:r>
            <a:r>
              <a:rPr lang="es-UY" dirty="0" smtClean="0"/>
              <a:t>: </a:t>
            </a:r>
          </a:p>
          <a:p>
            <a:pPr marL="342900" indent="-342900" algn="just">
              <a:lnSpc>
                <a:spcPct val="150000"/>
              </a:lnSpc>
              <a:buFont typeface="Wingdings" panose="05000000000000000000" pitchFamily="2" charset="2"/>
              <a:buChar char="q"/>
            </a:pPr>
            <a:r>
              <a:rPr lang="es-UY" i="1" dirty="0" smtClean="0"/>
              <a:t>XX declara que en el inmueble padrón --- no existen ni existieron nunca construcciones</a:t>
            </a:r>
          </a:p>
          <a:p>
            <a:pPr marL="342900" indent="-342900" algn="just">
              <a:lnSpc>
                <a:spcPct val="150000"/>
              </a:lnSpc>
              <a:buFont typeface="Wingdings" panose="05000000000000000000" pitchFamily="2" charset="2"/>
              <a:buChar char="q"/>
            </a:pPr>
            <a:r>
              <a:rPr lang="es-UY" i="1" dirty="0" smtClean="0"/>
              <a:t>XX declara que las construcciones son anteriores al 1° de enero de 2012 y con posterioridad a dicha fecha no se realizaron en el bien reformas, refacciones, ampliaciones ni demoliciones.</a:t>
            </a:r>
          </a:p>
          <a:p>
            <a:pPr algn="just">
              <a:lnSpc>
                <a:spcPct val="150000"/>
              </a:lnSpc>
            </a:pPr>
            <a:r>
              <a:rPr lang="es-UY" u="sng" dirty="0" smtClean="0"/>
              <a:t>Constancia</a:t>
            </a:r>
            <a:r>
              <a:rPr lang="es-UY" dirty="0" smtClean="0"/>
              <a:t>:</a:t>
            </a:r>
          </a:p>
          <a:p>
            <a:pPr algn="just">
              <a:lnSpc>
                <a:spcPct val="150000"/>
              </a:lnSpc>
            </a:pPr>
            <a:r>
              <a:rPr lang="es-UY" i="1" dirty="0" smtClean="0"/>
              <a:t>No se realiza control de aportes al BPS por las construcciones, en virtud de lo declarado por XX en la cláusula ---</a:t>
            </a:r>
          </a:p>
          <a:p>
            <a:endParaRPr lang="es-UY" dirty="0"/>
          </a:p>
          <a:p>
            <a:endParaRPr lang="es-UY"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n-GB" sz="2800" i="1" dirty="0" err="1" smtClean="0">
                <a:solidFill>
                  <a:schemeClr val="accent3"/>
                </a:solidFill>
              </a:rPr>
              <a:t>Certificado</a:t>
            </a:r>
            <a:r>
              <a:rPr lang="en-GB" sz="2800" i="1" dirty="0" smtClean="0">
                <a:solidFill>
                  <a:schemeClr val="accent3"/>
                </a:solidFill>
              </a:rPr>
              <a:t> Especial - </a:t>
            </a:r>
            <a:r>
              <a:rPr lang="en-GB" sz="2800" i="1" dirty="0" err="1" smtClean="0">
                <a:solidFill>
                  <a:schemeClr val="accent3"/>
                </a:solidFill>
              </a:rPr>
              <a:t>Artículo</a:t>
            </a:r>
            <a:r>
              <a:rPr lang="en-GB" sz="2800" i="1" dirty="0" smtClean="0">
                <a:solidFill>
                  <a:schemeClr val="accent3"/>
                </a:solidFill>
              </a:rPr>
              <a:t> 664</a:t>
            </a:r>
            <a:endParaRPr lang="es-ES" sz="2800" dirty="0"/>
          </a:p>
        </p:txBody>
      </p:sp>
      <p:sp>
        <p:nvSpPr>
          <p:cNvPr id="3" name="2 Marcador de contenido"/>
          <p:cNvSpPr>
            <a:spLocks noGrp="1"/>
          </p:cNvSpPr>
          <p:nvPr>
            <p:ph idx="1"/>
          </p:nvPr>
        </p:nvSpPr>
        <p:spPr/>
        <p:txBody>
          <a:bodyPr>
            <a:normAutofit/>
          </a:bodyPr>
          <a:lstStyle/>
          <a:p>
            <a:pPr marL="342900" indent="-342900">
              <a:lnSpc>
                <a:spcPct val="150000"/>
              </a:lnSpc>
              <a:buFont typeface="Wingdings" panose="05000000000000000000" pitchFamily="2" charset="2"/>
              <a:buChar char="Ø"/>
            </a:pPr>
            <a:r>
              <a:rPr lang="es-UY" sz="1600" b="1" dirty="0" smtClean="0">
                <a:solidFill>
                  <a:schemeClr val="accent3">
                    <a:lumMod val="60000"/>
                    <a:lumOff val="40000"/>
                  </a:schemeClr>
                </a:solidFill>
              </a:rPr>
              <a:t>POR CONSTRUCCIONES:</a:t>
            </a:r>
          </a:p>
          <a:p>
            <a:pPr>
              <a:lnSpc>
                <a:spcPct val="150000"/>
              </a:lnSpc>
            </a:pPr>
            <a:r>
              <a:rPr lang="es-UY" sz="1600" b="1" dirty="0" smtClean="0">
                <a:solidFill>
                  <a:schemeClr val="accent3">
                    <a:lumMod val="60000"/>
                    <a:lumOff val="40000"/>
                  </a:schemeClr>
                </a:solidFill>
              </a:rPr>
              <a:t>Urbanos, suburbanos y rurales: Baldíos o con construcciones posteriores al 1/01/2012: </a:t>
            </a:r>
          </a:p>
          <a:p>
            <a:pPr algn="just">
              <a:lnSpc>
                <a:spcPct val="150000"/>
              </a:lnSpc>
            </a:pPr>
            <a:r>
              <a:rPr lang="es-UY" sz="1600" u="sng" dirty="0" smtClean="0"/>
              <a:t>Declaración</a:t>
            </a:r>
            <a:r>
              <a:rPr lang="es-UY" sz="1600" dirty="0" smtClean="0"/>
              <a:t>: </a:t>
            </a:r>
          </a:p>
          <a:p>
            <a:pPr marL="342900" indent="-342900" algn="just">
              <a:lnSpc>
                <a:spcPct val="150000"/>
              </a:lnSpc>
              <a:buFont typeface="Wingdings" panose="05000000000000000000" pitchFamily="2" charset="2"/>
              <a:buChar char="q"/>
            </a:pPr>
            <a:r>
              <a:rPr lang="es-UY" sz="1600" i="1" dirty="0" smtClean="0"/>
              <a:t>XX declara que el Certificado Especial número </a:t>
            </a:r>
            <a:r>
              <a:rPr lang="es-UY" sz="1600" i="1" dirty="0" err="1" smtClean="0"/>
              <a:t>xxx</a:t>
            </a:r>
            <a:r>
              <a:rPr lang="es-UY" sz="1600" i="1" dirty="0" smtClean="0"/>
              <a:t> expedido el día </a:t>
            </a:r>
            <a:r>
              <a:rPr lang="es-UY" sz="1600" i="1" dirty="0" err="1" smtClean="0"/>
              <a:t>xxx</a:t>
            </a:r>
            <a:r>
              <a:rPr lang="es-UY" sz="1600" i="1" dirty="0" smtClean="0"/>
              <a:t> por Bps – </a:t>
            </a:r>
            <a:r>
              <a:rPr lang="es-UY" sz="1600" i="1" dirty="0" err="1" smtClean="0"/>
              <a:t>Atyr</a:t>
            </a:r>
            <a:r>
              <a:rPr lang="es-UY" sz="1600" i="1" dirty="0" smtClean="0"/>
              <a:t> se encuentra vigente y que con posterioridad a dicha fecha no se realizaron en el bien reformas, refacciones, ampliaciones ni demoliciones.</a:t>
            </a:r>
          </a:p>
          <a:p>
            <a:pPr algn="just">
              <a:lnSpc>
                <a:spcPct val="150000"/>
              </a:lnSpc>
            </a:pPr>
            <a:r>
              <a:rPr lang="es-UY" sz="1600" u="sng" dirty="0" smtClean="0"/>
              <a:t>Constancia</a:t>
            </a:r>
            <a:r>
              <a:rPr lang="es-UY" sz="1600" dirty="0" smtClean="0"/>
              <a:t>: </a:t>
            </a:r>
            <a:r>
              <a:rPr lang="es-UY" sz="1600" i="1" dirty="0" smtClean="0">
                <a:latin typeface="Calibri"/>
                <a:cs typeface="Arial"/>
              </a:rPr>
              <a:t>T</a:t>
            </a:r>
            <a:r>
              <a:rPr lang="es-UY" sz="1600" i="1" dirty="0" smtClean="0">
                <a:latin typeface="Calibri"/>
                <a:ea typeface="Times New Roman"/>
                <a:cs typeface="Arial"/>
              </a:rPr>
              <a:t>engo a la vista el certificado especial número – expedido el ----, por Bps-</a:t>
            </a:r>
            <a:r>
              <a:rPr lang="es-UY" sz="1600" i="1" dirty="0" err="1" smtClean="0">
                <a:latin typeface="Calibri"/>
                <a:ea typeface="Times New Roman"/>
                <a:cs typeface="Arial"/>
              </a:rPr>
              <a:t>Atyr</a:t>
            </a:r>
            <a:r>
              <a:rPr lang="es-UY" sz="1600" i="1" dirty="0" smtClean="0">
                <a:latin typeface="Calibri"/>
                <a:ea typeface="Times New Roman"/>
                <a:cs typeface="Arial"/>
              </a:rPr>
              <a:t>, que acredita que </a:t>
            </a:r>
            <a:r>
              <a:rPr lang="es-UY" sz="1600" i="1" dirty="0" err="1" smtClean="0">
                <a:latin typeface="Calibri"/>
                <a:ea typeface="Times New Roman"/>
                <a:cs typeface="Arial"/>
              </a:rPr>
              <a:t>xx</a:t>
            </a:r>
            <a:r>
              <a:rPr lang="es-UY" sz="1600" i="1" dirty="0" smtClean="0">
                <a:latin typeface="Calibri"/>
                <a:ea typeface="Times New Roman"/>
                <a:cs typeface="Arial"/>
              </a:rPr>
              <a:t> no registra adeudos con dicho organismo y habilita a enajenar/hipotecar el padrón n°--------- </a:t>
            </a:r>
            <a:endParaRPr lang="es-UY" sz="1600" dirty="0" smtClean="0"/>
          </a:p>
          <a:p>
            <a:pPr algn="just">
              <a:lnSpc>
                <a:spcPct val="150000"/>
              </a:lnSpc>
            </a:pPr>
            <a:r>
              <a:rPr lang="es-UY" sz="1600" i="1" dirty="0" smtClean="0"/>
              <a:t> ---</a:t>
            </a:r>
          </a:p>
          <a:p>
            <a:pPr>
              <a:lnSpc>
                <a:spcPct val="150000"/>
              </a:lnSpc>
            </a:pPr>
            <a:endParaRPr lang="es-UY" sz="1600" b="1" u="sng" dirty="0" smtClean="0"/>
          </a:p>
          <a:p>
            <a:endParaRPr lang="es-ES" sz="1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r>
              <a:rPr lang="es-UY" sz="2800" dirty="0" smtClean="0">
                <a:solidFill>
                  <a:schemeClr val="accent3"/>
                </a:solidFill>
              </a:rPr>
              <a:t>CERTIFICADO DE LA DGI POR AGREGACIÓN DE VALOR EN LA CONSTRUCCIÓN DE INMUEBLES</a:t>
            </a:r>
            <a:endParaRPr lang="es-ES" sz="2800" dirty="0">
              <a:solidFill>
                <a:schemeClr val="accent3"/>
              </a:solidFill>
            </a:endParaRPr>
          </a:p>
        </p:txBody>
      </p:sp>
      <p:sp>
        <p:nvSpPr>
          <p:cNvPr id="2" name="1 Marcador de contenido"/>
          <p:cNvSpPr>
            <a:spLocks noGrp="1"/>
          </p:cNvSpPr>
          <p:nvPr>
            <p:ph idx="1"/>
          </p:nvPr>
        </p:nvSpPr>
        <p:spPr/>
        <p:txBody>
          <a:bodyPr>
            <a:normAutofit/>
          </a:bodyPr>
          <a:lstStyle/>
          <a:p>
            <a:pPr marL="342900" indent="-342900" algn="just">
              <a:lnSpc>
                <a:spcPct val="150000"/>
              </a:lnSpc>
              <a:buFont typeface="Wingdings" panose="05000000000000000000" pitchFamily="2" charset="2"/>
              <a:buChar char="Ø"/>
            </a:pPr>
            <a:r>
              <a:rPr lang="es-UY" sz="1900" b="1" dirty="0" smtClean="0"/>
              <a:t>Art. 1 T10 TO en la redacción dada por el art. 14 Ley 18.083</a:t>
            </a:r>
          </a:p>
          <a:p>
            <a:pPr marL="342900" indent="-342900" algn="just">
              <a:lnSpc>
                <a:spcPct val="150000"/>
              </a:lnSpc>
              <a:buFont typeface="Wingdings" panose="05000000000000000000" pitchFamily="2" charset="2"/>
              <a:buChar char="Ø"/>
            </a:pPr>
            <a:r>
              <a:rPr lang="es-UY" sz="2000" b="1" dirty="0" smtClean="0">
                <a:solidFill>
                  <a:schemeClr val="accent3">
                    <a:lumMod val="60000"/>
                    <a:lumOff val="40000"/>
                  </a:schemeClr>
                </a:solidFill>
              </a:rPr>
              <a:t>Definición</a:t>
            </a:r>
            <a:r>
              <a:rPr lang="es-UY" sz="2000" dirty="0" smtClean="0"/>
              <a:t>: </a:t>
            </a:r>
            <a:r>
              <a:rPr lang="es-UY" sz="1900" i="1" dirty="0" smtClean="0"/>
              <a:t>art. 2 T10 TO lit. D): realización de obras bajo la modalidad de administración, cuando tales inmuebles no se hallen afectados a la realización de actividades que generen ingresos gravados por el Impuesto al Valor Agregado ni rentas computables para el Impuesto a las Rentas de las Actividades Económicas (IRAE) y el Impuesto a la Enajenación de Bienes Agropecuarios (IMEBA) por parte del titular de la obra. (redacción dada por el art. 15 de la Ley 18.083). (ver art. 44 Decreto 207/007 junio 2007) </a:t>
            </a:r>
          </a:p>
          <a:p>
            <a:pPr marL="342900" indent="-342900" algn="just">
              <a:lnSpc>
                <a:spcPct val="150000"/>
              </a:lnSpc>
              <a:buFont typeface="Wingdings" panose="05000000000000000000" pitchFamily="2" charset="2"/>
              <a:buChar char="Ø"/>
            </a:pPr>
            <a:r>
              <a:rPr lang="es-UY" sz="2000" b="1" dirty="0" smtClean="0">
                <a:solidFill>
                  <a:schemeClr val="accent3">
                    <a:lumMod val="60000"/>
                    <a:lumOff val="40000"/>
                  </a:schemeClr>
                </a:solidFill>
              </a:rPr>
              <a:t>Sujeto pasivo: </a:t>
            </a:r>
            <a:r>
              <a:rPr lang="es-UY" sz="2000" dirty="0" smtClean="0"/>
              <a:t>art. 6 T10TO </a:t>
            </a:r>
            <a:r>
              <a:rPr lang="es-UY" sz="2000" dirty="0" err="1" smtClean="0"/>
              <a:t>lit</a:t>
            </a:r>
            <a:r>
              <a:rPr lang="es-UY" sz="2000" dirty="0" smtClean="0"/>
              <a:t> M)</a:t>
            </a:r>
          </a:p>
          <a:p>
            <a:endParaRPr lang="es-ES" sz="2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r>
              <a:rPr lang="es-UY" sz="2800" dirty="0" smtClean="0">
                <a:solidFill>
                  <a:schemeClr val="accent3"/>
                </a:solidFill>
              </a:rPr>
              <a:t>CERTIFICADO DE LA DGI POR AGREGACIÓN DE VALOR EN LA CONSTRUCCIÓN DE INMUEBLES</a:t>
            </a:r>
            <a:endParaRPr lang="es-ES" sz="2800" dirty="0">
              <a:solidFill>
                <a:schemeClr val="accent3"/>
              </a:solidFill>
            </a:endParaRPr>
          </a:p>
        </p:txBody>
      </p:sp>
      <p:sp>
        <p:nvSpPr>
          <p:cNvPr id="2" name="1 Marcador de contenido"/>
          <p:cNvSpPr>
            <a:spLocks noGrp="1"/>
          </p:cNvSpPr>
          <p:nvPr>
            <p:ph idx="1"/>
          </p:nvPr>
        </p:nvSpPr>
        <p:spPr/>
        <p:txBody>
          <a:bodyPr>
            <a:normAutofit fontScale="70000" lnSpcReduction="20000"/>
          </a:bodyPr>
          <a:lstStyle/>
          <a:p>
            <a:pPr marL="285750" indent="-285750" algn="just">
              <a:buFont typeface="Wingdings" panose="05000000000000000000" pitchFamily="2" charset="2"/>
              <a:buChar char="Ø"/>
            </a:pPr>
            <a:r>
              <a:rPr lang="es-UY" sz="2800" b="1" dirty="0" smtClean="0">
                <a:solidFill>
                  <a:schemeClr val="accent3"/>
                </a:solidFill>
              </a:rPr>
              <a:t>Configuración del hecho generador</a:t>
            </a:r>
            <a:r>
              <a:rPr lang="es-UY" sz="2800" dirty="0" smtClean="0"/>
              <a:t>: art.45 Decreto 207/007: al finalizar la obra</a:t>
            </a:r>
          </a:p>
          <a:p>
            <a:pPr marL="285750" indent="-285750" algn="just">
              <a:buFont typeface="Wingdings" panose="05000000000000000000" pitchFamily="2" charset="2"/>
              <a:buChar char="Ø"/>
            </a:pPr>
            <a:endParaRPr lang="es-UY" sz="2800" b="1" dirty="0" smtClean="0">
              <a:solidFill>
                <a:schemeClr val="accent3">
                  <a:lumMod val="60000"/>
                  <a:lumOff val="40000"/>
                </a:schemeClr>
              </a:solidFill>
            </a:endParaRPr>
          </a:p>
          <a:p>
            <a:pPr marL="285750" indent="-285750" algn="just">
              <a:buFont typeface="Wingdings" panose="05000000000000000000" pitchFamily="2" charset="2"/>
              <a:buChar char="Ø"/>
            </a:pPr>
            <a:r>
              <a:rPr lang="es-UY" sz="2800" b="1" dirty="0" smtClean="0">
                <a:solidFill>
                  <a:schemeClr val="accent3"/>
                </a:solidFill>
              </a:rPr>
              <a:t>Liquidación</a:t>
            </a:r>
            <a:r>
              <a:rPr lang="es-UY" sz="2800" dirty="0" smtClean="0">
                <a:solidFill>
                  <a:schemeClr val="accent3"/>
                </a:solidFill>
              </a:rPr>
              <a:t>: </a:t>
            </a:r>
            <a:r>
              <a:rPr lang="es-UY" sz="2800" dirty="0" smtClean="0"/>
              <a:t>Art. 9 T10TO en la redacción dada por el art. 19 Ley 18.083, art. 48 y 50 Decreto 207/007</a:t>
            </a:r>
          </a:p>
          <a:p>
            <a:pPr marL="285750" indent="-285750" algn="just">
              <a:buFont typeface="Wingdings" panose="05000000000000000000" pitchFamily="2" charset="2"/>
              <a:buChar char="Ø"/>
            </a:pPr>
            <a:endParaRPr lang="es-UY" sz="2800" dirty="0" smtClean="0"/>
          </a:p>
          <a:p>
            <a:pPr marL="285750" indent="-285750" algn="just">
              <a:buFont typeface="Wingdings" panose="05000000000000000000" pitchFamily="2" charset="2"/>
              <a:buChar char="Ø"/>
            </a:pPr>
            <a:r>
              <a:rPr lang="es-UY" sz="2800" b="1" dirty="0" smtClean="0">
                <a:solidFill>
                  <a:schemeClr val="accent3"/>
                </a:solidFill>
              </a:rPr>
              <a:t>Inscripción de la obra</a:t>
            </a:r>
            <a:r>
              <a:rPr lang="es-UY" sz="2800" dirty="0" smtClean="0">
                <a:solidFill>
                  <a:schemeClr val="accent3"/>
                </a:solidFill>
              </a:rPr>
              <a:t>:</a:t>
            </a:r>
            <a:r>
              <a:rPr lang="es-UY" sz="2800" dirty="0" smtClean="0"/>
              <a:t> art. 47 Decreto 207/007</a:t>
            </a:r>
          </a:p>
          <a:p>
            <a:pPr algn="just"/>
            <a:endParaRPr lang="es-UY" sz="2800" dirty="0" smtClean="0"/>
          </a:p>
          <a:p>
            <a:pPr marL="285750" indent="-285750" algn="just">
              <a:buFont typeface="Wingdings" panose="05000000000000000000" pitchFamily="2" charset="2"/>
              <a:buChar char="Ø"/>
            </a:pPr>
            <a:r>
              <a:rPr lang="es-UY" sz="2800" b="1" dirty="0" smtClean="0">
                <a:solidFill>
                  <a:schemeClr val="accent3"/>
                </a:solidFill>
              </a:rPr>
              <a:t>Deducción</a:t>
            </a:r>
            <a:r>
              <a:rPr lang="es-UY" sz="2800" dirty="0" smtClean="0">
                <a:solidFill>
                  <a:schemeClr val="accent3"/>
                </a:solidFill>
              </a:rPr>
              <a:t>: </a:t>
            </a:r>
            <a:r>
              <a:rPr lang="es-UY" sz="2800" dirty="0" smtClean="0"/>
              <a:t>art. 49 Decreto 207/007</a:t>
            </a:r>
          </a:p>
          <a:p>
            <a:pPr marL="285750" indent="-285750" algn="just">
              <a:buFont typeface="Wingdings" panose="05000000000000000000" pitchFamily="2" charset="2"/>
              <a:buChar char="Ø"/>
            </a:pPr>
            <a:endParaRPr lang="es-UY" sz="2800" dirty="0" smtClean="0"/>
          </a:p>
          <a:p>
            <a:pPr marL="285750" indent="-285750" algn="just">
              <a:buFont typeface="Wingdings" panose="05000000000000000000" pitchFamily="2" charset="2"/>
              <a:buChar char="Ø"/>
            </a:pPr>
            <a:r>
              <a:rPr lang="es-UY" sz="2800" b="1" dirty="0" smtClean="0">
                <a:solidFill>
                  <a:schemeClr val="accent3"/>
                </a:solidFill>
              </a:rPr>
              <a:t>Clausura de la obra:</a:t>
            </a:r>
            <a:r>
              <a:rPr lang="es-UY" sz="2800" b="1" dirty="0" smtClean="0">
                <a:solidFill>
                  <a:schemeClr val="accent3">
                    <a:lumMod val="60000"/>
                    <a:lumOff val="40000"/>
                  </a:schemeClr>
                </a:solidFill>
              </a:rPr>
              <a:t> </a:t>
            </a:r>
            <a:r>
              <a:rPr lang="es-UY" sz="2800" dirty="0" smtClean="0"/>
              <a:t>art. 51 Decreto 207/007</a:t>
            </a:r>
          </a:p>
          <a:p>
            <a:pPr marL="285750" indent="-285750" algn="just">
              <a:buFont typeface="Wingdings" panose="05000000000000000000" pitchFamily="2" charset="2"/>
              <a:buChar char="Ø"/>
            </a:pPr>
            <a:endParaRPr lang="es-UY" sz="2800" dirty="0" smtClean="0"/>
          </a:p>
          <a:p>
            <a:pPr marL="285750" indent="-285750" algn="just">
              <a:buFont typeface="Wingdings" panose="05000000000000000000" pitchFamily="2" charset="2"/>
              <a:buChar char="Ø"/>
            </a:pPr>
            <a:r>
              <a:rPr lang="es-UY" sz="2800" b="1" dirty="0" smtClean="0">
                <a:solidFill>
                  <a:schemeClr val="accent3"/>
                </a:solidFill>
              </a:rPr>
              <a:t>Casos no gravados: </a:t>
            </a:r>
            <a:r>
              <a:rPr lang="es-UY" sz="2800" dirty="0" smtClean="0"/>
              <a:t>Art. 53 </a:t>
            </a:r>
            <a:r>
              <a:rPr lang="es-UY" sz="2800" dirty="0" err="1" smtClean="0"/>
              <a:t>Dec</a:t>
            </a:r>
            <a:r>
              <a:rPr lang="es-UY" sz="2800" dirty="0" smtClean="0"/>
              <a:t>. 207/007</a:t>
            </a:r>
          </a:p>
          <a:p>
            <a:pPr marL="285750" indent="-285750" algn="just">
              <a:buFont typeface="Wingdings" panose="05000000000000000000" pitchFamily="2" charset="2"/>
              <a:buChar char="Ø"/>
            </a:pPr>
            <a:endParaRPr lang="es-UY" sz="2800" dirty="0" smtClean="0"/>
          </a:p>
          <a:p>
            <a:pPr marL="285750" indent="-285750" algn="just">
              <a:buFont typeface="Wingdings" panose="05000000000000000000" pitchFamily="2" charset="2"/>
              <a:buChar char="Ø"/>
            </a:pPr>
            <a:r>
              <a:rPr lang="es-UY" sz="2800" b="1" dirty="0" smtClean="0">
                <a:solidFill>
                  <a:schemeClr val="accent3"/>
                </a:solidFill>
              </a:rPr>
              <a:t>Obtención del certificado: </a:t>
            </a:r>
            <a:r>
              <a:rPr lang="es-UY" sz="2800" dirty="0" smtClean="0"/>
              <a:t>Formulario de DGI Nº 5201</a:t>
            </a:r>
          </a:p>
          <a:p>
            <a:endParaRPr lang="es-E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r>
              <a:rPr lang="es-UY" sz="2800" dirty="0" smtClean="0">
                <a:solidFill>
                  <a:schemeClr val="accent3">
                    <a:lumMod val="60000"/>
                    <a:lumOff val="40000"/>
                  </a:schemeClr>
                </a:solidFill>
              </a:rPr>
              <a:t>CERTIFICADO DE LA DGI POR AGREGACIÓN DE VALOR EN LA CONSTRUCCIÓN DE INMUEBLES</a:t>
            </a:r>
            <a:endParaRPr lang="es-ES" sz="2800" dirty="0"/>
          </a:p>
        </p:txBody>
      </p:sp>
      <p:sp>
        <p:nvSpPr>
          <p:cNvPr id="2" name="1 Marcador de contenido"/>
          <p:cNvSpPr>
            <a:spLocks noGrp="1"/>
          </p:cNvSpPr>
          <p:nvPr>
            <p:ph idx="1"/>
          </p:nvPr>
        </p:nvSpPr>
        <p:spPr/>
        <p:txBody>
          <a:bodyPr>
            <a:normAutofit/>
          </a:bodyPr>
          <a:lstStyle/>
          <a:p>
            <a:pPr algn="just"/>
            <a:r>
              <a:rPr lang="es-UY" sz="2500" b="1" dirty="0" smtClean="0">
                <a:solidFill>
                  <a:schemeClr val="accent3">
                    <a:lumMod val="60000"/>
                    <a:lumOff val="40000"/>
                  </a:schemeClr>
                </a:solidFill>
              </a:rPr>
              <a:t>Contralor notarial</a:t>
            </a:r>
            <a:r>
              <a:rPr lang="es-UY" sz="2500" dirty="0" smtClean="0"/>
              <a:t>: </a:t>
            </a:r>
            <a:r>
              <a:rPr lang="es-UY" sz="2400" dirty="0" smtClean="0"/>
              <a:t>art.54 </a:t>
            </a:r>
            <a:r>
              <a:rPr lang="es-UY" sz="2400" dirty="0" err="1" smtClean="0"/>
              <a:t>Dec</a:t>
            </a:r>
            <a:r>
              <a:rPr lang="es-UY" sz="2400" dirty="0" smtClean="0"/>
              <a:t>. 207/007: enajenación o gravamen de bienes inmuebles</a:t>
            </a:r>
          </a:p>
          <a:p>
            <a:pPr algn="just"/>
            <a:endParaRPr lang="es-UY" sz="2500" dirty="0" smtClean="0"/>
          </a:p>
          <a:p>
            <a:pPr algn="just"/>
            <a:r>
              <a:rPr lang="es-UY" b="1" dirty="0" smtClean="0">
                <a:solidFill>
                  <a:schemeClr val="accent3">
                    <a:lumMod val="60000"/>
                    <a:lumOff val="40000"/>
                  </a:schemeClr>
                </a:solidFill>
              </a:rPr>
              <a:t>Propuesta de redacción:</a:t>
            </a:r>
            <a:r>
              <a:rPr lang="es-UY" b="1" i="1" dirty="0" smtClean="0">
                <a:solidFill>
                  <a:schemeClr val="accent3">
                    <a:lumMod val="60000"/>
                    <a:lumOff val="40000"/>
                  </a:schemeClr>
                </a:solidFill>
              </a:rPr>
              <a:t>  </a:t>
            </a:r>
          </a:p>
          <a:p>
            <a:pPr algn="just"/>
            <a:r>
              <a:rPr lang="es-UY" sz="2200" i="1" dirty="0" smtClean="0"/>
              <a:t>Tengo a la vista el certificado expedido por la Dirección General Impositiva el -----, vigente hasta el --- (180días) con el número ----, que acredita que XX ha realizado el pago del IVA correspondiente, (o que no correspondió su pago) por la obra realizada en el padrón --- del departamento de ------. </a:t>
            </a:r>
          </a:p>
          <a:p>
            <a:endParaRPr lang="es-ES" sz="22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2800" dirty="0" smtClean="0">
                <a:solidFill>
                  <a:schemeClr val="accent3"/>
                </a:solidFill>
              </a:rPr>
              <a:t>CONTRALORES VEHÍCULOS AUTOMOTORES</a:t>
            </a:r>
            <a:r>
              <a:rPr lang="es-UY" sz="2800" u="sng" dirty="0" smtClean="0">
                <a:solidFill>
                  <a:schemeClr val="accent3">
                    <a:lumMod val="60000"/>
                    <a:lumOff val="40000"/>
                  </a:schemeClr>
                </a:solidFill>
              </a:rPr>
              <a:t/>
            </a:r>
            <a:br>
              <a:rPr lang="es-UY" sz="2800" u="sng" dirty="0" smtClean="0">
                <a:solidFill>
                  <a:schemeClr val="accent3">
                    <a:lumMod val="60000"/>
                    <a:lumOff val="40000"/>
                  </a:schemeClr>
                </a:solidFill>
              </a:rPr>
            </a:br>
            <a:endParaRPr lang="es-ES" sz="2800" dirty="0"/>
          </a:p>
        </p:txBody>
      </p:sp>
      <p:sp>
        <p:nvSpPr>
          <p:cNvPr id="2" name="1 Marcador de contenido"/>
          <p:cNvSpPr>
            <a:spLocks noGrp="1"/>
          </p:cNvSpPr>
          <p:nvPr>
            <p:ph idx="1"/>
          </p:nvPr>
        </p:nvSpPr>
        <p:spPr>
          <a:xfrm>
            <a:off x="1214414" y="1214422"/>
            <a:ext cx="7429552" cy="4792869"/>
          </a:xfrm>
        </p:spPr>
        <p:txBody>
          <a:bodyPr/>
          <a:lstStyle/>
          <a:p>
            <a:pPr lvl="0">
              <a:buFont typeface="Wingdings" pitchFamily="2" charset="2"/>
              <a:buChar char="Ø"/>
            </a:pPr>
            <a:r>
              <a:rPr lang="es-UY" sz="2800" dirty="0" smtClean="0"/>
              <a:t> Banco de previsión social</a:t>
            </a:r>
          </a:p>
          <a:p>
            <a:pPr>
              <a:buFont typeface="Wingdings" pitchFamily="2" charset="2"/>
              <a:buChar char="Ø"/>
            </a:pPr>
            <a:endParaRPr lang="es-UY" sz="2800" b="1" dirty="0" smtClean="0"/>
          </a:p>
          <a:p>
            <a:pPr lvl="0">
              <a:buFont typeface="Wingdings" pitchFamily="2" charset="2"/>
              <a:buChar char="Ø"/>
            </a:pPr>
            <a:r>
              <a:rPr lang="es-UY" sz="2800" b="1" dirty="0" smtClean="0"/>
              <a:t> </a:t>
            </a:r>
            <a:r>
              <a:rPr lang="es-UY" sz="2800" dirty="0" smtClean="0"/>
              <a:t>Certificado único departamental</a:t>
            </a:r>
          </a:p>
          <a:p>
            <a:pPr>
              <a:buFont typeface="Wingdings" pitchFamily="2" charset="2"/>
              <a:buChar char="Ø"/>
            </a:pPr>
            <a:endParaRPr lang="es-UY" sz="2800" b="1" dirty="0" smtClean="0"/>
          </a:p>
          <a:p>
            <a:pPr lvl="0">
              <a:buFont typeface="Wingdings" pitchFamily="2" charset="2"/>
              <a:buChar char="Ø"/>
            </a:pPr>
            <a:r>
              <a:rPr lang="es-UY" sz="2800" dirty="0" smtClean="0"/>
              <a:t> Seguro obligatorio de vehículos automotores</a:t>
            </a:r>
          </a:p>
          <a:p>
            <a:endParaRPr lang="es-E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3200" dirty="0" smtClean="0">
                <a:solidFill>
                  <a:schemeClr val="accent3"/>
                </a:solidFill>
              </a:rPr>
              <a:t>CONTRALOR AUTOMOTORES</a:t>
            </a:r>
            <a:endParaRPr lang="es-ES" sz="3200" dirty="0">
              <a:solidFill>
                <a:schemeClr val="accent3"/>
              </a:solidFill>
            </a:endParaRPr>
          </a:p>
        </p:txBody>
      </p:sp>
      <p:sp>
        <p:nvSpPr>
          <p:cNvPr id="2" name="1 Marcador de contenido"/>
          <p:cNvSpPr>
            <a:spLocks noGrp="1"/>
          </p:cNvSpPr>
          <p:nvPr>
            <p:ph idx="1"/>
          </p:nvPr>
        </p:nvSpPr>
        <p:spPr/>
        <p:txBody>
          <a:bodyPr>
            <a:normAutofit fontScale="62500" lnSpcReduction="20000"/>
          </a:bodyPr>
          <a:lstStyle/>
          <a:p>
            <a:pPr marL="400050" indent="-400050" algn="just">
              <a:lnSpc>
                <a:spcPct val="150000"/>
              </a:lnSpc>
              <a:buNone/>
            </a:pPr>
            <a:r>
              <a:rPr lang="es-UY" sz="2800" b="1" dirty="0" smtClean="0">
                <a:solidFill>
                  <a:schemeClr val="accent3"/>
                </a:solidFill>
              </a:rPr>
              <a:t>    I) BANCO DE PREVISIÓN SOCIAL</a:t>
            </a:r>
            <a:endParaRPr lang="es-UY" sz="2800" dirty="0" smtClean="0">
              <a:solidFill>
                <a:schemeClr val="accent3"/>
              </a:solidFill>
            </a:endParaRPr>
          </a:p>
          <a:p>
            <a:pPr marL="598932" lvl="1" indent="-342900" algn="just">
              <a:lnSpc>
                <a:spcPct val="150000"/>
              </a:lnSpc>
              <a:buFont typeface="Wingdings" panose="05000000000000000000" pitchFamily="2" charset="2"/>
              <a:buChar char="q"/>
            </a:pPr>
            <a:r>
              <a:rPr lang="es-UY" sz="2400" dirty="0" smtClean="0"/>
              <a:t>Art. 663 nº 8: certificado único</a:t>
            </a:r>
          </a:p>
          <a:p>
            <a:pPr marL="598932" lvl="1" indent="-342900" algn="just">
              <a:lnSpc>
                <a:spcPct val="150000"/>
              </a:lnSpc>
              <a:buFont typeface="Wingdings" panose="05000000000000000000" pitchFamily="2" charset="2"/>
              <a:buChar char="q"/>
            </a:pPr>
            <a:r>
              <a:rPr lang="es-UY" sz="2400" dirty="0" smtClean="0"/>
              <a:t>Art. 664 nº 3: certificado especial</a:t>
            </a:r>
            <a:endParaRPr lang="es-UY" sz="2400" dirty="0" smtClean="0">
              <a:solidFill>
                <a:schemeClr val="accent3">
                  <a:lumMod val="60000"/>
                  <a:lumOff val="40000"/>
                </a:schemeClr>
              </a:solidFill>
            </a:endParaRPr>
          </a:p>
          <a:p>
            <a:pPr algn="just">
              <a:lnSpc>
                <a:spcPct val="150000"/>
              </a:lnSpc>
              <a:buNone/>
            </a:pPr>
            <a:r>
              <a:rPr lang="es-UY" sz="2800" b="1" dirty="0" smtClean="0">
                <a:solidFill>
                  <a:schemeClr val="accent3"/>
                </a:solidFill>
              </a:rPr>
              <a:t>   II) CERTIFICADO ÚNICO DEPARTAMENTAL</a:t>
            </a:r>
          </a:p>
          <a:p>
            <a:pPr algn="just">
              <a:lnSpc>
                <a:spcPct val="150000"/>
              </a:lnSpc>
            </a:pPr>
            <a:r>
              <a:rPr lang="es-UY" sz="2800" dirty="0" smtClean="0"/>
              <a:t>Art. 3 del Decreto 502/007 en la redacción dada por el Decreto 329/008</a:t>
            </a:r>
          </a:p>
          <a:p>
            <a:pPr algn="just">
              <a:lnSpc>
                <a:spcPct val="150000"/>
              </a:lnSpc>
            </a:pPr>
            <a:r>
              <a:rPr lang="es-UY" sz="2800" u="sng" dirty="0" smtClean="0"/>
              <a:t>Excepciones</a:t>
            </a:r>
            <a:r>
              <a:rPr lang="es-UY" sz="2800" dirty="0" smtClean="0"/>
              <a:t>:</a:t>
            </a:r>
          </a:p>
          <a:p>
            <a:pPr marL="342900" indent="-342900" algn="just">
              <a:lnSpc>
                <a:spcPct val="150000"/>
              </a:lnSpc>
              <a:buFont typeface="Wingdings" panose="05000000000000000000" pitchFamily="2" charset="2"/>
              <a:buChar char="q"/>
            </a:pPr>
            <a:r>
              <a:rPr lang="es-UY" sz="2800" dirty="0" err="1" smtClean="0"/>
              <a:t>Dec</a:t>
            </a:r>
            <a:r>
              <a:rPr lang="es-UY" sz="2800" dirty="0" smtClean="0"/>
              <a:t>. 502/007 y Resolución 144/008 de la DGR: compraventa, prenda, leasing de automotor es cero km</a:t>
            </a:r>
          </a:p>
          <a:p>
            <a:pPr marL="342900" indent="-342900" algn="just">
              <a:lnSpc>
                <a:spcPct val="150000"/>
              </a:lnSpc>
              <a:buFont typeface="Wingdings" panose="05000000000000000000" pitchFamily="2" charset="2"/>
              <a:buChar char="q"/>
            </a:pPr>
            <a:r>
              <a:rPr lang="es-UY" sz="2800" dirty="0" smtClean="0"/>
              <a:t>La prenda cuando se adquiere simultáneamente al automotor objeto de la garantía y los descriptos en el art. 3 nº 4 del Dec.502/007</a:t>
            </a:r>
          </a:p>
          <a:p>
            <a:endParaRPr lang="es-E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3600" dirty="0" smtClean="0">
                <a:solidFill>
                  <a:schemeClr val="accent3"/>
                </a:solidFill>
              </a:rPr>
              <a:t>CONTRALOR AUTOMOTORES</a:t>
            </a:r>
            <a:endParaRPr lang="es-ES" sz="3600" dirty="0">
              <a:solidFill>
                <a:schemeClr val="accent3"/>
              </a:solidFill>
            </a:endParaRPr>
          </a:p>
        </p:txBody>
      </p:sp>
      <p:sp>
        <p:nvSpPr>
          <p:cNvPr id="2" name="1 Marcador de contenido"/>
          <p:cNvSpPr>
            <a:spLocks noGrp="1"/>
          </p:cNvSpPr>
          <p:nvPr>
            <p:ph idx="1"/>
          </p:nvPr>
        </p:nvSpPr>
        <p:spPr/>
        <p:txBody>
          <a:bodyPr>
            <a:normAutofit fontScale="55000" lnSpcReduction="20000"/>
          </a:bodyPr>
          <a:lstStyle/>
          <a:p>
            <a:pPr>
              <a:lnSpc>
                <a:spcPct val="150000"/>
              </a:lnSpc>
            </a:pPr>
            <a:r>
              <a:rPr lang="es-UY" sz="3300" b="1" dirty="0" smtClean="0">
                <a:solidFill>
                  <a:schemeClr val="accent3"/>
                </a:solidFill>
              </a:rPr>
              <a:t>SEGURO OBLIGATORIO DE VEHÍCULOS AUTOMOTORES</a:t>
            </a:r>
          </a:p>
          <a:p>
            <a:pPr marL="342900" indent="-342900">
              <a:lnSpc>
                <a:spcPct val="150000"/>
              </a:lnSpc>
              <a:buFont typeface="Wingdings" panose="05000000000000000000" pitchFamily="2" charset="2"/>
              <a:buChar char="Ø"/>
            </a:pPr>
            <a:r>
              <a:rPr lang="es-UY" sz="3300" b="1" dirty="0" smtClean="0"/>
              <a:t>Ley 18.412 	</a:t>
            </a:r>
            <a:r>
              <a:rPr lang="es-UY" sz="2500" dirty="0" smtClean="0"/>
              <a:t>(NOVIEMBRE DE 2008)</a:t>
            </a:r>
            <a:r>
              <a:rPr lang="es-UY" sz="2900" dirty="0" smtClean="0"/>
              <a:t>	</a:t>
            </a:r>
            <a:r>
              <a:rPr lang="es-UY" sz="3300" b="1" dirty="0" smtClean="0">
                <a:solidFill>
                  <a:schemeClr val="accent3">
                    <a:lumMod val="60000"/>
                    <a:lumOff val="40000"/>
                  </a:schemeClr>
                </a:solidFill>
              </a:rPr>
              <a:t>				</a:t>
            </a:r>
          </a:p>
          <a:p>
            <a:pPr marL="617220" lvl="1" indent="-342900">
              <a:lnSpc>
                <a:spcPct val="150000"/>
              </a:lnSpc>
              <a:buFont typeface="Wingdings" panose="05000000000000000000" pitchFamily="2" charset="2"/>
              <a:buChar char="q"/>
            </a:pPr>
            <a:r>
              <a:rPr lang="es-UY" sz="2900" dirty="0" smtClean="0"/>
              <a:t>Art. 1: creación del seguro</a:t>
            </a:r>
          </a:p>
          <a:p>
            <a:pPr marL="617220" lvl="1" indent="-342900">
              <a:lnSpc>
                <a:spcPct val="150000"/>
              </a:lnSpc>
              <a:buFont typeface="Wingdings" panose="05000000000000000000" pitchFamily="2" charset="2"/>
              <a:buChar char="q"/>
            </a:pPr>
            <a:r>
              <a:rPr lang="es-UY" sz="2900" dirty="0" smtClean="0"/>
              <a:t>Art. 2 definición de accidente</a:t>
            </a:r>
          </a:p>
          <a:p>
            <a:pPr marL="617220" lvl="1" indent="-342900">
              <a:lnSpc>
                <a:spcPct val="150000"/>
              </a:lnSpc>
              <a:buFont typeface="Wingdings" panose="05000000000000000000" pitchFamily="2" charset="2"/>
              <a:buChar char="q"/>
            </a:pPr>
            <a:r>
              <a:rPr lang="es-UY" sz="2900" dirty="0" smtClean="0"/>
              <a:t>Art. 5: póliza </a:t>
            </a:r>
          </a:p>
          <a:p>
            <a:pPr marL="617220" lvl="1" indent="-342900">
              <a:lnSpc>
                <a:spcPct val="150000"/>
              </a:lnSpc>
              <a:buFont typeface="Wingdings" panose="05000000000000000000" pitchFamily="2" charset="2"/>
              <a:buChar char="q"/>
            </a:pPr>
            <a:r>
              <a:rPr lang="es-UY" sz="2900" dirty="0" smtClean="0"/>
              <a:t>Art. 7: titular del seguro</a:t>
            </a:r>
          </a:p>
          <a:p>
            <a:pPr marL="342900" indent="-342900">
              <a:lnSpc>
                <a:spcPct val="150000"/>
              </a:lnSpc>
              <a:buFont typeface="Wingdings" panose="05000000000000000000" pitchFamily="2" charset="2"/>
              <a:buChar char="Ø"/>
            </a:pPr>
            <a:r>
              <a:rPr lang="es-UY" sz="3300" b="1" dirty="0" smtClean="0">
                <a:solidFill>
                  <a:schemeClr val="accent3"/>
                </a:solidFill>
              </a:rPr>
              <a:t>Control del SOA</a:t>
            </a:r>
          </a:p>
          <a:p>
            <a:pPr marL="617220" lvl="1" indent="-342900" algn="just">
              <a:lnSpc>
                <a:spcPct val="150000"/>
              </a:lnSpc>
              <a:buFont typeface="Wingdings" panose="05000000000000000000" pitchFamily="2" charset="2"/>
              <a:buChar char="q"/>
            </a:pPr>
            <a:r>
              <a:rPr lang="es-UY" sz="2900" b="1" dirty="0" smtClean="0"/>
              <a:t>Arts. 26 y 27: </a:t>
            </a:r>
            <a:r>
              <a:rPr lang="es-UY" sz="2900" dirty="0" smtClean="0"/>
              <a:t>Ministerio del Interior e Intendencias (transferencias municipales)</a:t>
            </a:r>
          </a:p>
          <a:p>
            <a:pPr marL="617220" lvl="1" indent="-342900" algn="just">
              <a:lnSpc>
                <a:spcPct val="150000"/>
              </a:lnSpc>
              <a:buFont typeface="Wingdings" panose="05000000000000000000" pitchFamily="2" charset="2"/>
              <a:buChar char="q"/>
            </a:pPr>
            <a:r>
              <a:rPr lang="es-UY" sz="2900" b="1" dirty="0" smtClean="0"/>
              <a:t>Registros públicos</a:t>
            </a:r>
            <a:r>
              <a:rPr lang="es-UY" sz="2900" dirty="0" smtClean="0"/>
              <a:t>: el seguro debe estar vigente en el momento que se presente a inscribir el documento al Registro</a:t>
            </a:r>
          </a:p>
          <a:p>
            <a:endParaRPr lang="es-E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3600" dirty="0" smtClean="0">
                <a:solidFill>
                  <a:schemeClr val="accent3"/>
                </a:solidFill>
              </a:rPr>
              <a:t>CONTRALOR AUTOMOTORES</a:t>
            </a:r>
            <a:endParaRPr lang="es-ES" sz="3600" dirty="0">
              <a:solidFill>
                <a:schemeClr val="accent3"/>
              </a:solidFill>
            </a:endParaRPr>
          </a:p>
        </p:txBody>
      </p:sp>
      <p:sp>
        <p:nvSpPr>
          <p:cNvPr id="2" name="1 Marcador de contenido"/>
          <p:cNvSpPr>
            <a:spLocks noGrp="1"/>
          </p:cNvSpPr>
          <p:nvPr>
            <p:ph idx="1"/>
          </p:nvPr>
        </p:nvSpPr>
        <p:spPr/>
        <p:txBody>
          <a:bodyPr>
            <a:normAutofit fontScale="85000" lnSpcReduction="10000"/>
          </a:bodyPr>
          <a:lstStyle/>
          <a:p>
            <a:pPr algn="just">
              <a:lnSpc>
                <a:spcPct val="150000"/>
              </a:lnSpc>
            </a:pPr>
            <a:r>
              <a:rPr lang="es-UY" sz="2800" b="1" dirty="0" smtClean="0"/>
              <a:t>Art. 9: </a:t>
            </a:r>
            <a:r>
              <a:rPr lang="es-UY" sz="2800" dirty="0" smtClean="0"/>
              <a:t>Certificado de seguro obligatorio de automotores</a:t>
            </a:r>
          </a:p>
          <a:p>
            <a:pPr algn="just">
              <a:lnSpc>
                <a:spcPct val="150000"/>
              </a:lnSpc>
            </a:pPr>
            <a:r>
              <a:rPr lang="es-UY" sz="2800" b="1" dirty="0" smtClean="0">
                <a:solidFill>
                  <a:schemeClr val="accent3"/>
                </a:solidFill>
              </a:rPr>
              <a:t>Propuesta de redacción:</a:t>
            </a:r>
          </a:p>
          <a:p>
            <a:pPr algn="just">
              <a:lnSpc>
                <a:spcPct val="150000"/>
              </a:lnSpc>
            </a:pPr>
            <a:r>
              <a:rPr lang="es-UY" sz="2400" i="1" dirty="0" smtClean="0"/>
              <a:t>Tengo a la vista el certificado del seguro obligatorio de automotores, ley 18.412, que acredita que el vehículo automotor marca --- tipo ---- , matrícula ---, modelo --- del año --- cuyo titular ----, con cédula de identidad ---, está asegurado con los límites y condiciones establecidos en la ley 18.412, y la correspondiente póliza del seguro obligatorio de automotores, que tiene el número – y vence el ---</a:t>
            </a:r>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868346"/>
          </a:xfrm>
        </p:spPr>
        <p:txBody>
          <a:bodyPr/>
          <a:lstStyle/>
          <a:p>
            <a:pPr algn="ctr"/>
            <a:r>
              <a:rPr lang="en-GB" dirty="0">
                <a:solidFill>
                  <a:schemeClr val="accent3"/>
                </a:solidFill>
              </a:rPr>
              <a:t>CARACTERES</a:t>
            </a:r>
            <a:endParaRPr lang="es-UY" dirty="0">
              <a:solidFill>
                <a:schemeClr val="accent3"/>
              </a:solidFill>
            </a:endParaRPr>
          </a:p>
        </p:txBody>
      </p:sp>
      <p:sp>
        <p:nvSpPr>
          <p:cNvPr id="3" name="2 Marcador de contenido"/>
          <p:cNvSpPr>
            <a:spLocks noGrp="1"/>
          </p:cNvSpPr>
          <p:nvPr>
            <p:ph idx="1"/>
          </p:nvPr>
        </p:nvSpPr>
        <p:spPr/>
        <p:txBody>
          <a:bodyPr>
            <a:normAutofit/>
          </a:bodyPr>
          <a:lstStyle/>
          <a:p>
            <a:pPr lvl="0"/>
            <a:r>
              <a:rPr lang="es-UY" sz="2200" b="1" dirty="0"/>
              <a:t>De hecho generador periódico:</a:t>
            </a:r>
            <a:r>
              <a:rPr lang="es-UY" sz="2200" dirty="0"/>
              <a:t> se considera ocurrido a una determinada fecha dependiendo del tipo de sujeto pasivo</a:t>
            </a:r>
          </a:p>
          <a:p>
            <a:pPr lvl="0"/>
            <a:r>
              <a:rPr lang="es-UY" sz="2200" b="1" dirty="0"/>
              <a:t>De sujetos pasivos múltiples</a:t>
            </a:r>
            <a:endParaRPr lang="es-UY" sz="2200" dirty="0"/>
          </a:p>
          <a:p>
            <a:pPr lvl="0"/>
            <a:r>
              <a:rPr lang="es-UY" sz="2200" b="1" dirty="0"/>
              <a:t>De autodeterminación por el contribuyente</a:t>
            </a:r>
            <a:r>
              <a:rPr lang="es-UY" sz="2200" dirty="0"/>
              <a:t>.</a:t>
            </a:r>
          </a:p>
          <a:p>
            <a:pPr lvl="0"/>
            <a:r>
              <a:rPr lang="es-UY" sz="2200" b="1" dirty="0"/>
              <a:t>De monto imponible variable </a:t>
            </a:r>
            <a:r>
              <a:rPr lang="es-UY" sz="2200" dirty="0"/>
              <a:t>según el tipo de sujeto pasivo y la actividad que </a:t>
            </a:r>
            <a:r>
              <a:rPr lang="es-UY" sz="2200" dirty="0" smtClean="0"/>
              <a:t>realiza.</a:t>
            </a:r>
            <a:endParaRPr lang="es-UY" sz="2200" dirty="0"/>
          </a:p>
          <a:p>
            <a:pPr lvl="0"/>
            <a:r>
              <a:rPr lang="es-UY" sz="2200" b="1" dirty="0"/>
              <a:t>De tasas múltiples:</a:t>
            </a:r>
            <a:r>
              <a:rPr lang="es-UY" sz="2200" dirty="0"/>
              <a:t> progresivas y proporcionales, con mínimo no imponible </a:t>
            </a:r>
            <a:r>
              <a:rPr lang="es-UY" sz="2200" dirty="0" smtClean="0"/>
              <a:t>múltiple.</a:t>
            </a:r>
            <a:endParaRPr lang="es-UY" sz="2200" dirty="0"/>
          </a:p>
          <a:p>
            <a:pPr lvl="0"/>
            <a:r>
              <a:rPr lang="es-UY" sz="2200" b="1" dirty="0"/>
              <a:t>Administración y recaudación:</a:t>
            </a:r>
            <a:r>
              <a:rPr lang="es-UY" sz="2200" dirty="0"/>
              <a:t> Dirección General Impositiva.</a:t>
            </a:r>
          </a:p>
          <a:p>
            <a:pPr lvl="0"/>
            <a:r>
              <a:rPr lang="es-UY" sz="2200" b="1" dirty="0"/>
              <a:t>Sin destino específico:</a:t>
            </a:r>
            <a:r>
              <a:rPr lang="es-UY" sz="2200" dirty="0"/>
              <a:t> su producido se vierte a Rentas Generales.</a:t>
            </a:r>
          </a:p>
          <a:p>
            <a:endParaRPr lang="es-UY"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solidFill>
                  <a:schemeClr val="accent3"/>
                </a:solidFill>
              </a:rPr>
              <a:t>Hecho Generador </a:t>
            </a:r>
            <a:endParaRPr lang="es-UY" dirty="0">
              <a:solidFill>
                <a:schemeClr val="accent3"/>
              </a:solidFill>
            </a:endParaRPr>
          </a:p>
        </p:txBody>
      </p:sp>
      <p:sp>
        <p:nvSpPr>
          <p:cNvPr id="3" name="2 Marcador de contenido"/>
          <p:cNvSpPr>
            <a:spLocks noGrp="1"/>
          </p:cNvSpPr>
          <p:nvPr>
            <p:ph idx="1"/>
          </p:nvPr>
        </p:nvSpPr>
        <p:spPr/>
        <p:txBody>
          <a:bodyPr>
            <a:normAutofit/>
          </a:bodyPr>
          <a:lstStyle/>
          <a:p>
            <a:r>
              <a:rPr lang="es-UY" sz="2000" dirty="0" smtClean="0"/>
              <a:t>Aspecto Subjetivo (Artículo 1º Tít.14)</a:t>
            </a:r>
          </a:p>
          <a:p>
            <a:r>
              <a:rPr lang="es-UY" sz="2000" dirty="0" smtClean="0"/>
              <a:t>El impuesto alcanza a las personas físicas y a las personas jurídicas. </a:t>
            </a:r>
          </a:p>
          <a:p>
            <a:endParaRPr lang="es-UY" sz="2000" dirty="0" smtClean="0"/>
          </a:p>
          <a:p>
            <a:r>
              <a:rPr lang="es-UY" sz="2000" b="1" u="sng" dirty="0" smtClean="0"/>
              <a:t>a) Patrimonios personales:</a:t>
            </a:r>
            <a:r>
              <a:rPr lang="es-UY" sz="2000" dirty="0" smtClean="0"/>
              <a:t> son sujetos pasivos las personas físicas, núcleos familiares y sucesiones indivisas por la cuota parte de patrimonio no afectado empresarialmente, siempre que su patrimonio fiscal supere el mínimo no imponible.</a:t>
            </a:r>
          </a:p>
          <a:p>
            <a:pPr>
              <a:buNone/>
            </a:pPr>
            <a:endParaRPr lang="es-UY" sz="2000" dirty="0" smtClean="0"/>
          </a:p>
          <a:p>
            <a:r>
              <a:rPr lang="es-UY" sz="1900" b="1" u="sng" dirty="0" smtClean="0"/>
              <a:t>b) Patrimonios empresariales</a:t>
            </a:r>
            <a:r>
              <a:rPr lang="es-UY" sz="1900" dirty="0" smtClean="0"/>
              <a:t>: los sujetos pasivos del IRAE mencionados en el artículo 3º del Título 4, salvo ciertas excepciones: </a:t>
            </a:r>
          </a:p>
          <a:p>
            <a:pPr lvl="1">
              <a:buNone/>
            </a:pPr>
            <a:r>
              <a:rPr lang="es-UY" sz="1900" dirty="0" smtClean="0"/>
              <a:t> </a:t>
            </a:r>
            <a:r>
              <a:rPr lang="es-UY" sz="1800" dirty="0" smtClean="0"/>
              <a:t>Que se encuentren incluidos en el Lit. E del art. 52 del Título 4.</a:t>
            </a:r>
          </a:p>
          <a:p>
            <a:r>
              <a:rPr lang="es-UY" sz="1900" dirty="0" smtClean="0"/>
              <a:t> Que se trate de asociaciones y fundaciones</a:t>
            </a:r>
          </a:p>
          <a:p>
            <a:pPr>
              <a:buNone/>
            </a:pPr>
            <a:endParaRPr lang="es-UY"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4400" dirty="0" smtClean="0">
                <a:solidFill>
                  <a:schemeClr val="accent3"/>
                </a:solidFill>
              </a:rPr>
              <a:t>Hecho Generador </a:t>
            </a:r>
            <a:endParaRPr lang="es-ES" sz="4400" dirty="0"/>
          </a:p>
        </p:txBody>
      </p:sp>
      <p:sp>
        <p:nvSpPr>
          <p:cNvPr id="2" name="1 Marcador de contenido"/>
          <p:cNvSpPr>
            <a:spLocks noGrp="1"/>
          </p:cNvSpPr>
          <p:nvPr>
            <p:ph idx="1"/>
          </p:nvPr>
        </p:nvSpPr>
        <p:spPr/>
        <p:txBody>
          <a:bodyPr/>
          <a:lstStyle/>
          <a:p>
            <a:r>
              <a:rPr lang="es-UY" sz="2400" b="1" dirty="0" smtClean="0"/>
              <a:t> </a:t>
            </a:r>
            <a:r>
              <a:rPr lang="es-UY" sz="2000" b="1" dirty="0" smtClean="0"/>
              <a:t>c) </a:t>
            </a:r>
            <a:r>
              <a:rPr lang="es-UY" sz="2000" dirty="0" smtClean="0"/>
              <a:t>quienes presten servicios personales fuera de la relación de dependencia y sean sujetos pasivos de IRAE en forma preceptiva. </a:t>
            </a:r>
          </a:p>
          <a:p>
            <a:endParaRPr lang="es-UY" sz="2000" dirty="0" smtClean="0"/>
          </a:p>
          <a:p>
            <a:r>
              <a:rPr lang="es-UY" sz="2000" b="1" dirty="0" smtClean="0"/>
              <a:t>d) </a:t>
            </a:r>
            <a:r>
              <a:rPr lang="es-UY" sz="2000" dirty="0" smtClean="0"/>
              <a:t>las personas jurídicas constituidas en el extranjero en tanto no actúen en territorio nacional mediante establecimiento permanente. </a:t>
            </a:r>
          </a:p>
          <a:p>
            <a:endParaRPr lang="es-UY" sz="2000" dirty="0" smtClean="0"/>
          </a:p>
          <a:p>
            <a:r>
              <a:rPr lang="es-UY" sz="2000" b="1" dirty="0" smtClean="0"/>
              <a:t>e) </a:t>
            </a:r>
            <a:r>
              <a:rPr lang="es-UY" sz="2000" dirty="0" smtClean="0"/>
              <a:t>EE.AA. y SS.DD. que integran el dominio industrial y comercial del Estado.</a:t>
            </a:r>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4000" dirty="0" smtClean="0">
                <a:solidFill>
                  <a:schemeClr val="accent3"/>
                </a:solidFill>
              </a:rPr>
              <a:t>Hecho Generador </a:t>
            </a:r>
            <a:endParaRPr lang="es-UY" sz="4000" dirty="0"/>
          </a:p>
        </p:txBody>
      </p:sp>
      <p:sp>
        <p:nvSpPr>
          <p:cNvPr id="3" name="2 Marcador de contenido"/>
          <p:cNvSpPr>
            <a:spLocks noGrp="1"/>
          </p:cNvSpPr>
          <p:nvPr>
            <p:ph idx="1"/>
          </p:nvPr>
        </p:nvSpPr>
        <p:spPr/>
        <p:txBody>
          <a:bodyPr>
            <a:normAutofit/>
          </a:bodyPr>
          <a:lstStyle/>
          <a:p>
            <a:pPr lvl="0"/>
            <a:r>
              <a:rPr lang="es-UY" sz="1600" b="1" dirty="0"/>
              <a:t>aspecto objetivo o material </a:t>
            </a:r>
            <a:r>
              <a:rPr lang="es-UY" sz="1600" dirty="0"/>
              <a:t>se grava un patrimonio neto (diferencia entre el activo y el pasivo ajustados desde el punto de vista fiscal</a:t>
            </a:r>
            <a:r>
              <a:rPr lang="es-UY" sz="1600" dirty="0" smtClean="0"/>
              <a:t>). </a:t>
            </a:r>
          </a:p>
          <a:p>
            <a:pPr lvl="0"/>
            <a:endParaRPr lang="es-UY" sz="1600" dirty="0"/>
          </a:p>
          <a:p>
            <a:pPr lvl="0"/>
            <a:r>
              <a:rPr lang="es-UY" sz="1600" b="1" dirty="0"/>
              <a:t>aspecto espacial - </a:t>
            </a:r>
            <a:r>
              <a:rPr lang="es-UY" sz="1600" dirty="0"/>
              <a:t>principio de territorialidad - incluye los bienes situados, colocados o utilizados económicamente en el territorio nacional, con independencia del lugar de celebración o de las partes intervinientes</a:t>
            </a:r>
            <a:r>
              <a:rPr lang="es-UY" sz="1600" dirty="0" smtClean="0"/>
              <a:t>.</a:t>
            </a:r>
          </a:p>
          <a:p>
            <a:pPr lvl="0"/>
            <a:endParaRPr lang="es-UY" sz="1600" dirty="0"/>
          </a:p>
          <a:p>
            <a:pPr lvl="0"/>
            <a:r>
              <a:rPr lang="es-UY" sz="1600" b="1" dirty="0"/>
              <a:t>aspecto temporal </a:t>
            </a:r>
            <a:r>
              <a:rPr lang="es-UY" sz="1600" dirty="0"/>
              <a:t>por tratarse de un impuesto de carácter periódico, el hecho generador se configura el 31 de diciembre de cada año para las personas físicas, núcleos familiares, sucesiones indivisas y personas jurídicas sin contabilidad suficiente y al cierre de ejercicio económico para las personas jurídicas con contabilidad suficiente. </a:t>
            </a:r>
            <a:endParaRPr lang="es-UY" sz="1600" dirty="0" smtClean="0"/>
          </a:p>
          <a:p>
            <a:pPr lvl="0"/>
            <a:endParaRPr lang="es-UY" sz="1600" dirty="0"/>
          </a:p>
          <a:p>
            <a:r>
              <a:rPr lang="es-UY" sz="1600" b="1" dirty="0"/>
              <a:t>aspecto subjetivo - </a:t>
            </a:r>
            <a:r>
              <a:rPr lang="es-UY" sz="1600" dirty="0" smtClean="0"/>
              <a:t> </a:t>
            </a:r>
            <a:r>
              <a:rPr lang="es-UY" sz="1600" b="1" dirty="0"/>
              <a:t>S</a:t>
            </a:r>
            <a:r>
              <a:rPr lang="es-UY" sz="1600" b="1" dirty="0" smtClean="0"/>
              <a:t>ujeto </a:t>
            </a:r>
            <a:r>
              <a:rPr lang="es-UY" sz="1600" b="1" dirty="0"/>
              <a:t>activo </a:t>
            </a:r>
            <a:r>
              <a:rPr lang="es-UY" sz="1600" dirty="0"/>
              <a:t>es el Estado y el ente recaudador la DGI. </a:t>
            </a:r>
            <a:endParaRPr lang="es-UY" sz="1600" dirty="0" smtClean="0"/>
          </a:p>
          <a:p>
            <a:r>
              <a:rPr lang="es-UY" sz="1600" b="1" dirty="0" smtClean="0"/>
              <a:t>                                  Sujeto pasivo:  </a:t>
            </a:r>
            <a:r>
              <a:rPr lang="es-UY" sz="1600" dirty="0" smtClean="0"/>
              <a:t>Contribuyentes: personas físicas y 			        personas jurídicas. </a:t>
            </a:r>
          </a:p>
          <a:p>
            <a:endParaRPr lang="es-UY"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654032"/>
          </a:xfrm>
        </p:spPr>
        <p:txBody>
          <a:bodyPr>
            <a:normAutofit fontScale="90000"/>
          </a:bodyPr>
          <a:lstStyle/>
          <a:p>
            <a:pPr algn="ctr"/>
            <a:r>
              <a:rPr lang="es-UY" b="1" cap="all" dirty="0">
                <a:solidFill>
                  <a:schemeClr val="accent3"/>
                </a:solidFill>
              </a:rPr>
              <a:t>monto imponible</a:t>
            </a:r>
            <a:r>
              <a:rPr lang="es-UY" b="1" cap="all" dirty="0"/>
              <a:t/>
            </a:r>
            <a:br>
              <a:rPr lang="es-UY" b="1" cap="all" dirty="0"/>
            </a:br>
            <a:endParaRPr lang="es-UY" dirty="0"/>
          </a:p>
        </p:txBody>
      </p:sp>
      <p:sp>
        <p:nvSpPr>
          <p:cNvPr id="3" name="2 Marcador de contenido"/>
          <p:cNvSpPr>
            <a:spLocks noGrp="1"/>
          </p:cNvSpPr>
          <p:nvPr>
            <p:ph idx="1"/>
          </p:nvPr>
        </p:nvSpPr>
        <p:spPr>
          <a:xfrm>
            <a:off x="914400" y="928670"/>
            <a:ext cx="8015318" cy="5214023"/>
          </a:xfrm>
        </p:spPr>
        <p:txBody>
          <a:bodyPr>
            <a:normAutofit/>
          </a:bodyPr>
          <a:lstStyle/>
          <a:p>
            <a:r>
              <a:rPr lang="es-UY" sz="2200" dirty="0"/>
              <a:t>El monto imponible del impuesto varía de acuerdo al tipo de sujeto pasivo y a la actividad que </a:t>
            </a:r>
            <a:r>
              <a:rPr lang="es-UY" sz="2200" dirty="0" smtClean="0"/>
              <a:t>realiza.</a:t>
            </a:r>
          </a:p>
          <a:p>
            <a:pPr>
              <a:buNone/>
            </a:pPr>
            <a:endParaRPr lang="es-UY" sz="2200" dirty="0" smtClean="0"/>
          </a:p>
          <a:p>
            <a:r>
              <a:rPr lang="es-UY" sz="2400" b="1" cap="all" dirty="0"/>
              <a:t>tasas</a:t>
            </a:r>
          </a:p>
          <a:p>
            <a:r>
              <a:rPr lang="es-UY" dirty="0"/>
              <a:t>	</a:t>
            </a:r>
            <a:r>
              <a:rPr lang="es-UY" sz="2000" dirty="0"/>
              <a:t>Las tasas del impuesto se aplicarán sobre el patrimonio gravado de acuerdo a una </a:t>
            </a:r>
            <a:r>
              <a:rPr lang="es-UY" sz="2000" dirty="0" smtClean="0"/>
              <a:t>escala.</a:t>
            </a:r>
          </a:p>
          <a:p>
            <a:endParaRPr lang="es-UY" sz="2000" dirty="0"/>
          </a:p>
          <a:p>
            <a:r>
              <a:rPr lang="es-UY" sz="2000" b="1" cap="all" dirty="0"/>
              <a:t>LIQUIDACION Y PAGO</a:t>
            </a:r>
          </a:p>
          <a:p>
            <a:r>
              <a:rPr lang="es-UY" dirty="0"/>
              <a:t>	</a:t>
            </a:r>
            <a:r>
              <a:rPr lang="es-UY" sz="2000" dirty="0"/>
              <a:t>A los efectos de efectuar la liquidación del impuesto las normas fijan como deben avaluarse los bienes que integran el patrimonio</a:t>
            </a:r>
            <a:r>
              <a:rPr lang="es-UY" sz="2000" dirty="0" smtClean="0"/>
              <a:t> .-</a:t>
            </a:r>
            <a:endParaRPr lang="es-UY" sz="2000" dirty="0"/>
          </a:p>
          <a:p>
            <a:endParaRPr lang="es-UY"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1752</TotalTime>
  <Words>3051</Words>
  <Application>Microsoft Office PowerPoint</Application>
  <PresentationFormat>Presentación en pantalla (4:3)</PresentationFormat>
  <Paragraphs>355</Paragraphs>
  <Slides>49</Slides>
  <Notes>1</Notes>
  <HiddenSlides>0</HiddenSlides>
  <MMClips>0</MMClips>
  <ScaleCrop>false</ScaleCrop>
  <HeadingPairs>
    <vt:vector size="4" baseType="variant">
      <vt:variant>
        <vt:lpstr>Tema</vt:lpstr>
      </vt:variant>
      <vt:variant>
        <vt:i4>1</vt:i4>
      </vt:variant>
      <vt:variant>
        <vt:lpstr>Títulos de diapositiva</vt:lpstr>
      </vt:variant>
      <vt:variant>
        <vt:i4>49</vt:i4>
      </vt:variant>
    </vt:vector>
  </HeadingPairs>
  <TitlesOfParts>
    <vt:vector size="50" baseType="lpstr">
      <vt:lpstr>Solsticio</vt:lpstr>
      <vt:lpstr>CONTRALORES NOTARIALES FISCALES</vt:lpstr>
      <vt:lpstr>IMPUESTO AL PATRIMONIO</vt:lpstr>
      <vt:lpstr>Aspectos Generales</vt:lpstr>
      <vt:lpstr>NATURALEZA JURIDICA </vt:lpstr>
      <vt:lpstr>CARACTERES</vt:lpstr>
      <vt:lpstr>Hecho Generador </vt:lpstr>
      <vt:lpstr>Hecho Generador </vt:lpstr>
      <vt:lpstr>Hecho Generador </vt:lpstr>
      <vt:lpstr>monto imponible </vt:lpstr>
      <vt:lpstr>contralor </vt:lpstr>
      <vt:lpstr>Constancia de contralor</vt:lpstr>
      <vt:lpstr>Diapositiva 12</vt:lpstr>
      <vt:lpstr>MARCO NORMATIVO  </vt:lpstr>
      <vt:lpstr>MARCO NORMATIVO</vt:lpstr>
      <vt:lpstr>BANCO DE PREVISIÓN SOCIAL</vt:lpstr>
      <vt:lpstr>BANCO DE PREVISIÓN SOCIAL</vt:lpstr>
      <vt:lpstr>APORTES A LA SEGURIDAD SOCIAL</vt:lpstr>
      <vt:lpstr>Contribuyentes de BPS</vt:lpstr>
      <vt:lpstr>Contribuyentes de BPS</vt:lpstr>
      <vt:lpstr>CERTIFICADOS</vt:lpstr>
      <vt:lpstr>CERTIFICADO COMUN</vt:lpstr>
      <vt:lpstr>CERTIFICADO COMUN</vt:lpstr>
      <vt:lpstr>CERTIFICADO COMUN</vt:lpstr>
      <vt:lpstr>CERTIFICADO COMUN</vt:lpstr>
      <vt:lpstr>CERTIFICADO ESPECIAL</vt:lpstr>
      <vt:lpstr>CERTIFICADO ESPECIAL</vt:lpstr>
      <vt:lpstr>CERTIFICADO ESPECIAL</vt:lpstr>
      <vt:lpstr>SOLIDARIDAD</vt:lpstr>
      <vt:lpstr>CONTRALOR</vt:lpstr>
      <vt:lpstr>NO CONTRIBUYENTE</vt:lpstr>
      <vt:lpstr> CONTRALOR </vt:lpstr>
      <vt:lpstr>VIGENCIA DE LOS CERTIFICADOS </vt:lpstr>
      <vt:lpstr>QUIENes PUEDEN SOLICITAR CERTIFICADOS </vt:lpstr>
      <vt:lpstr>NO CONTRIBUYENTES DE BPS</vt:lpstr>
      <vt:lpstr>EXCEPCIONES</vt:lpstr>
      <vt:lpstr>APORTES POR CONSTRUCCIONES</vt:lpstr>
      <vt:lpstr>APORTES POR CONSTRUCCIONES</vt:lpstr>
      <vt:lpstr>Certificado (único o común) - Artículo 663</vt:lpstr>
      <vt:lpstr>Certificado (único o común) - Artículo 663</vt:lpstr>
      <vt:lpstr>Certificado Especial - Artículo 664</vt:lpstr>
      <vt:lpstr>Certificado Especial - Artículo 664</vt:lpstr>
      <vt:lpstr>Certificado Especial - Artículo 664</vt:lpstr>
      <vt:lpstr>CERTIFICADO DE LA DGI POR AGREGACIÓN DE VALOR EN LA CONSTRUCCIÓN DE INMUEBLES</vt:lpstr>
      <vt:lpstr>CERTIFICADO DE LA DGI POR AGREGACIÓN DE VALOR EN LA CONSTRUCCIÓN DE INMUEBLES</vt:lpstr>
      <vt:lpstr>CERTIFICADO DE LA DGI POR AGREGACIÓN DE VALOR EN LA CONSTRUCCIÓN DE INMUEBLES</vt:lpstr>
      <vt:lpstr>CONTRALORES VEHÍCULOS AUTOMOTORES </vt:lpstr>
      <vt:lpstr>CONTRALOR AUTOMOTORES</vt:lpstr>
      <vt:lpstr>CONTRALOR AUTOMOTORES</vt:lpstr>
      <vt:lpstr>CONTRALOR AUTOMOTORES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CONTRALORES NOTARIALES FISCALES</dc:title>
  <dc:creator>Ana</dc:creator>
  <cp:lastModifiedBy>anacampana32@gmail.com</cp:lastModifiedBy>
  <cp:revision>121</cp:revision>
  <dcterms:created xsi:type="dcterms:W3CDTF">2021-06-02T01:43:26Z</dcterms:created>
  <dcterms:modified xsi:type="dcterms:W3CDTF">2024-06-11T23:45:29Z</dcterms:modified>
</cp:coreProperties>
</file>