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2" r:id="rId7"/>
    <p:sldId id="261" r:id="rId8"/>
    <p:sldId id="263" r:id="rId9"/>
    <p:sldId id="264" r:id="rId10"/>
    <p:sldId id="265" r:id="rId11"/>
    <p:sldId id="266" r:id="rId12"/>
    <p:sldId id="267" r:id="rId13"/>
  </p:sldIdLst>
  <p:sldSz cx="9144000" cy="6858000" type="screen4x3"/>
  <p:notesSz cx="6858000" cy="9144000"/>
  <p:defaultTextStyle>
    <a:defPPr>
      <a:defRPr lang="es-UY"/>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188" y="1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3">
        <a:schemeClr val="bg1"/>
      </p:bgRef>
    </p:bg>
    <p:spTree>
      <p:nvGrpSpPr>
        <p:cNvPr id="1" name=""/>
        <p:cNvGrpSpPr/>
        <p:nvPr/>
      </p:nvGrpSpPr>
      <p:grpSpPr>
        <a:xfrm>
          <a:off x="0" y="0"/>
          <a:ext cx="0" cy="0"/>
          <a:chOff x="0" y="0"/>
          <a:chExt cx="0" cy="0"/>
        </a:xfrm>
      </p:grpSpPr>
      <p:sp>
        <p:nvSpPr>
          <p:cNvPr id="12" name="11 Rectángulo"/>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Rectángulo redondeado"/>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Subtítulo"/>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p:txBody>
          <a:bodyPr/>
          <a:lstStyle/>
          <a:p>
            <a:fld id="{EE4015BD-B278-497A-A658-60CDC1D9063E}" type="datetimeFigureOut">
              <a:rPr lang="es-UY" smtClean="0"/>
              <a:t>03/06/2024</a:t>
            </a:fld>
            <a:endParaRPr lang="es-UY"/>
          </a:p>
        </p:txBody>
      </p:sp>
      <p:sp>
        <p:nvSpPr>
          <p:cNvPr id="17" name="16 Marcador de pie de página"/>
          <p:cNvSpPr>
            <a:spLocks noGrp="1"/>
          </p:cNvSpPr>
          <p:nvPr>
            <p:ph type="ftr" sz="quarter" idx="11"/>
          </p:nvPr>
        </p:nvSpPr>
        <p:spPr/>
        <p:txBody>
          <a:bodyPr/>
          <a:lstStyle/>
          <a:p>
            <a:endParaRPr lang="es-UY"/>
          </a:p>
        </p:txBody>
      </p:sp>
      <p:sp>
        <p:nvSpPr>
          <p:cNvPr id="29" name="28 Marcador de número de diapositiva"/>
          <p:cNvSpPr>
            <a:spLocks noGrp="1"/>
          </p:cNvSpPr>
          <p:nvPr>
            <p:ph type="sldNum" sz="quarter" idx="12"/>
          </p:nvPr>
        </p:nvSpPr>
        <p:spPr/>
        <p:txBody>
          <a:bodyPr lIns="0" tIns="0" rIns="0" bIns="0">
            <a:noAutofit/>
          </a:bodyPr>
          <a:lstStyle>
            <a:lvl1pPr>
              <a:defRPr sz="1400">
                <a:solidFill>
                  <a:srgbClr val="FFFFFF"/>
                </a:solidFill>
              </a:defRPr>
            </a:lvl1pPr>
          </a:lstStyle>
          <a:p>
            <a:fld id="{C98CDCDA-DDBC-4838-B02C-E82F5F6E3744}" type="slidenum">
              <a:rPr lang="es-UY" smtClean="0"/>
              <a:t>‹Nº›</a:t>
            </a:fld>
            <a:endParaRPr lang="es-UY"/>
          </a:p>
        </p:txBody>
      </p:sp>
      <p:sp>
        <p:nvSpPr>
          <p:cNvPr id="7" name="6 Rectángulo"/>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Rectángulo"/>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Rectángulo"/>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Título"/>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EE4015BD-B278-497A-A658-60CDC1D9063E}" type="datetimeFigureOut">
              <a:rPr lang="es-UY" smtClean="0"/>
              <a:t>03/06/2024</a:t>
            </a:fld>
            <a:endParaRPr lang="es-UY"/>
          </a:p>
        </p:txBody>
      </p:sp>
      <p:sp>
        <p:nvSpPr>
          <p:cNvPr id="5" name="4 Marcador de pie de página"/>
          <p:cNvSpPr>
            <a:spLocks noGrp="1"/>
          </p:cNvSpPr>
          <p:nvPr>
            <p:ph type="ftr" sz="quarter" idx="11"/>
          </p:nvPr>
        </p:nvSpPr>
        <p:spPr/>
        <p:txBody>
          <a:bodyPr/>
          <a:lstStyle/>
          <a:p>
            <a:endParaRPr lang="es-UY"/>
          </a:p>
        </p:txBody>
      </p:sp>
      <p:sp>
        <p:nvSpPr>
          <p:cNvPr id="6" name="5 Marcador de número de diapositiva"/>
          <p:cNvSpPr>
            <a:spLocks noGrp="1"/>
          </p:cNvSpPr>
          <p:nvPr>
            <p:ph type="sldNum" sz="quarter" idx="12"/>
          </p:nvPr>
        </p:nvSpPr>
        <p:spPr/>
        <p:txBody>
          <a:bodyPr/>
          <a:lstStyle/>
          <a:p>
            <a:fld id="{C98CDCDA-DDBC-4838-B02C-E82F5F6E3744}" type="slidenum">
              <a:rPr lang="es-UY" smtClean="0"/>
              <a:t>‹Nº›</a:t>
            </a:fld>
            <a:endParaRPr lang="es-UY"/>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41"/>
            <a:ext cx="201168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914400" y="274640"/>
            <a:ext cx="55626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EE4015BD-B278-497A-A658-60CDC1D9063E}" type="datetimeFigureOut">
              <a:rPr lang="es-UY" smtClean="0"/>
              <a:t>03/06/2024</a:t>
            </a:fld>
            <a:endParaRPr lang="es-UY"/>
          </a:p>
        </p:txBody>
      </p:sp>
      <p:sp>
        <p:nvSpPr>
          <p:cNvPr id="5" name="4 Marcador de pie de página"/>
          <p:cNvSpPr>
            <a:spLocks noGrp="1"/>
          </p:cNvSpPr>
          <p:nvPr>
            <p:ph type="ftr" sz="quarter" idx="11"/>
          </p:nvPr>
        </p:nvSpPr>
        <p:spPr/>
        <p:txBody>
          <a:bodyPr/>
          <a:lstStyle/>
          <a:p>
            <a:endParaRPr lang="es-UY"/>
          </a:p>
        </p:txBody>
      </p:sp>
      <p:sp>
        <p:nvSpPr>
          <p:cNvPr id="6" name="5 Marcador de número de diapositiva"/>
          <p:cNvSpPr>
            <a:spLocks noGrp="1"/>
          </p:cNvSpPr>
          <p:nvPr>
            <p:ph type="sldNum" sz="quarter" idx="12"/>
          </p:nvPr>
        </p:nvSpPr>
        <p:spPr/>
        <p:txBody>
          <a:bodyPr/>
          <a:lstStyle/>
          <a:p>
            <a:fld id="{C98CDCDA-DDBC-4838-B02C-E82F5F6E3744}" type="slidenum">
              <a:rPr lang="es-UY" smtClean="0"/>
              <a:t>‹Nº›</a:t>
            </a:fld>
            <a:endParaRPr lang="es-UY"/>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4" name="3 Marcador de fecha"/>
          <p:cNvSpPr>
            <a:spLocks noGrp="1"/>
          </p:cNvSpPr>
          <p:nvPr>
            <p:ph type="dt" sz="half" idx="10"/>
          </p:nvPr>
        </p:nvSpPr>
        <p:spPr/>
        <p:txBody>
          <a:bodyPr/>
          <a:lstStyle/>
          <a:p>
            <a:fld id="{EE4015BD-B278-497A-A658-60CDC1D9063E}" type="datetimeFigureOut">
              <a:rPr lang="es-UY" smtClean="0"/>
              <a:t>03/06/2024</a:t>
            </a:fld>
            <a:endParaRPr lang="es-UY"/>
          </a:p>
        </p:txBody>
      </p:sp>
      <p:sp>
        <p:nvSpPr>
          <p:cNvPr id="5" name="4 Marcador de pie de página"/>
          <p:cNvSpPr>
            <a:spLocks noGrp="1"/>
          </p:cNvSpPr>
          <p:nvPr>
            <p:ph type="ftr" sz="quarter" idx="11"/>
          </p:nvPr>
        </p:nvSpPr>
        <p:spPr/>
        <p:txBody>
          <a:bodyPr/>
          <a:lstStyle/>
          <a:p>
            <a:endParaRPr lang="es-UY"/>
          </a:p>
        </p:txBody>
      </p:sp>
      <p:sp>
        <p:nvSpPr>
          <p:cNvPr id="6" name="5 Marcador de número de diapositiva"/>
          <p:cNvSpPr>
            <a:spLocks noGrp="1"/>
          </p:cNvSpPr>
          <p:nvPr>
            <p:ph type="sldNum" sz="quarter" idx="12"/>
          </p:nvPr>
        </p:nvSpPr>
        <p:spPr/>
        <p:txBody>
          <a:bodyPr/>
          <a:lstStyle/>
          <a:p>
            <a:fld id="{C98CDCDA-DDBC-4838-B02C-E82F5F6E3744}" type="slidenum">
              <a:rPr lang="es-UY" smtClean="0"/>
              <a:t>‹Nº›</a:t>
            </a:fld>
            <a:endParaRPr lang="es-UY"/>
          </a:p>
        </p:txBody>
      </p:sp>
      <p:sp>
        <p:nvSpPr>
          <p:cNvPr id="8" name="7 Marcador de contenido"/>
          <p:cNvSpPr>
            <a:spLocks noGrp="1"/>
          </p:cNvSpPr>
          <p:nvPr>
            <p:ph sz="quarter" idx="1"/>
          </p:nvPr>
        </p:nvSpPr>
        <p:spPr>
          <a:xfrm>
            <a:off x="914400" y="1447800"/>
            <a:ext cx="7772400" cy="4572000"/>
          </a:xfrm>
        </p:spPr>
        <p:txBody>
          <a:bodyPr vert="horz"/>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3">
        <a:schemeClr val="bg1"/>
      </p:bgRef>
    </p:bg>
    <p:spTree>
      <p:nvGrpSpPr>
        <p:cNvPr id="1" name=""/>
        <p:cNvGrpSpPr/>
        <p:nvPr/>
      </p:nvGrpSpPr>
      <p:grpSpPr>
        <a:xfrm>
          <a:off x="0" y="0"/>
          <a:ext cx="0" cy="0"/>
          <a:chOff x="0" y="0"/>
          <a:chExt cx="0" cy="0"/>
        </a:xfrm>
      </p:grpSpPr>
      <p:sp>
        <p:nvSpPr>
          <p:cNvPr id="11" name="10 Rectángulo"/>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Rectángulo redondeado"/>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Título"/>
          <p:cNvSpPr>
            <a:spLocks noGrp="1"/>
          </p:cNvSpPr>
          <p:nvPr>
            <p:ph type="title"/>
          </p:nvPr>
        </p:nvSpPr>
        <p:spPr>
          <a:xfrm>
            <a:off x="722313" y="952500"/>
            <a:ext cx="7772400" cy="1362075"/>
          </a:xfrm>
        </p:spPr>
        <p:txBody>
          <a:bodyPr anchor="b" anchorCtr="0"/>
          <a:lstStyle>
            <a:lvl1pPr algn="l">
              <a:buNone/>
              <a:defRPr sz="4000" b="0" cap="none"/>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EE4015BD-B278-497A-A658-60CDC1D9063E}" type="datetimeFigureOut">
              <a:rPr lang="es-UY" smtClean="0"/>
              <a:t>03/06/2024</a:t>
            </a:fld>
            <a:endParaRPr lang="es-UY"/>
          </a:p>
        </p:txBody>
      </p:sp>
      <p:sp>
        <p:nvSpPr>
          <p:cNvPr id="5" name="4 Marcador de pie de página"/>
          <p:cNvSpPr>
            <a:spLocks noGrp="1"/>
          </p:cNvSpPr>
          <p:nvPr>
            <p:ph type="ftr" sz="quarter" idx="11"/>
          </p:nvPr>
        </p:nvSpPr>
        <p:spPr>
          <a:xfrm>
            <a:off x="800100" y="6172200"/>
            <a:ext cx="4000500" cy="457200"/>
          </a:xfrm>
        </p:spPr>
        <p:txBody>
          <a:bodyPr/>
          <a:lstStyle/>
          <a:p>
            <a:endParaRPr lang="es-UY"/>
          </a:p>
        </p:txBody>
      </p:sp>
      <p:sp>
        <p:nvSpPr>
          <p:cNvPr id="7" name="6 Rectángulo"/>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Rectángulo"/>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Rectángulo"/>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Marcador de número de diapositiva"/>
          <p:cNvSpPr>
            <a:spLocks noGrp="1"/>
          </p:cNvSpPr>
          <p:nvPr>
            <p:ph type="sldNum" sz="quarter" idx="12"/>
          </p:nvPr>
        </p:nvSpPr>
        <p:spPr>
          <a:xfrm>
            <a:off x="146304" y="6208776"/>
            <a:ext cx="457200" cy="457200"/>
          </a:xfrm>
        </p:spPr>
        <p:txBody>
          <a:bodyPr/>
          <a:lstStyle/>
          <a:p>
            <a:fld id="{C98CDCDA-DDBC-4838-B02C-E82F5F6E3744}" type="slidenum">
              <a:rPr lang="es-UY" smtClean="0"/>
              <a:t>‹Nº›</a:t>
            </a:fld>
            <a:endParaRPr lang="es-UY"/>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p:txBody>
          <a:bodyPr/>
          <a:lstStyle/>
          <a:p>
            <a:fld id="{EE4015BD-B278-497A-A658-60CDC1D9063E}" type="datetimeFigureOut">
              <a:rPr lang="es-UY" smtClean="0"/>
              <a:t>03/06/2024</a:t>
            </a:fld>
            <a:endParaRPr lang="es-UY"/>
          </a:p>
        </p:txBody>
      </p:sp>
      <p:sp>
        <p:nvSpPr>
          <p:cNvPr id="6" name="5 Marcador de pie de página"/>
          <p:cNvSpPr>
            <a:spLocks noGrp="1"/>
          </p:cNvSpPr>
          <p:nvPr>
            <p:ph type="ftr" sz="quarter" idx="11"/>
          </p:nvPr>
        </p:nvSpPr>
        <p:spPr/>
        <p:txBody>
          <a:bodyPr/>
          <a:lstStyle/>
          <a:p>
            <a:endParaRPr lang="es-UY"/>
          </a:p>
        </p:txBody>
      </p:sp>
      <p:sp>
        <p:nvSpPr>
          <p:cNvPr id="7" name="6 Marcador de número de diapositiva"/>
          <p:cNvSpPr>
            <a:spLocks noGrp="1"/>
          </p:cNvSpPr>
          <p:nvPr>
            <p:ph type="sldNum" sz="quarter" idx="12"/>
          </p:nvPr>
        </p:nvSpPr>
        <p:spPr/>
        <p:txBody>
          <a:bodyPr/>
          <a:lstStyle/>
          <a:p>
            <a:fld id="{C98CDCDA-DDBC-4838-B02C-E82F5F6E3744}" type="slidenum">
              <a:rPr lang="es-UY" smtClean="0"/>
              <a:t>‹Nº›</a:t>
            </a:fld>
            <a:endParaRPr lang="es-UY"/>
          </a:p>
        </p:txBody>
      </p:sp>
      <p:sp>
        <p:nvSpPr>
          <p:cNvPr id="9" name="8 Marcador de contenido"/>
          <p:cNvSpPr>
            <a:spLocks noGrp="1"/>
          </p:cNvSpPr>
          <p:nvPr>
            <p:ph sz="quarter" idx="1"/>
          </p:nvPr>
        </p:nvSpPr>
        <p:spPr>
          <a:xfrm>
            <a:off x="914400" y="1447800"/>
            <a:ext cx="3749040" cy="4572000"/>
          </a:xfrm>
        </p:spPr>
        <p:txBody>
          <a:bodyPr vert="horz"/>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1" name="10 Marcador de contenido"/>
          <p:cNvSpPr>
            <a:spLocks noGrp="1"/>
          </p:cNvSpPr>
          <p:nvPr>
            <p:ph sz="quarter" idx="2"/>
          </p:nvPr>
        </p:nvSpPr>
        <p:spPr>
          <a:xfrm>
            <a:off x="4933950" y="1447800"/>
            <a:ext cx="3749040" cy="4572000"/>
          </a:xfrm>
        </p:spPr>
        <p:txBody>
          <a:bodyPr vert="horz"/>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914400" y="273050"/>
            <a:ext cx="7772400" cy="1143000"/>
          </a:xfrm>
        </p:spPr>
        <p:txBody>
          <a:bodyPr anchor="b" anchorCtr="0"/>
          <a:lstStyle>
            <a:lvl1pPr>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7" name="6 Marcador de fecha"/>
          <p:cNvSpPr>
            <a:spLocks noGrp="1"/>
          </p:cNvSpPr>
          <p:nvPr>
            <p:ph type="dt" sz="half" idx="10"/>
          </p:nvPr>
        </p:nvSpPr>
        <p:spPr/>
        <p:txBody>
          <a:bodyPr/>
          <a:lstStyle/>
          <a:p>
            <a:fld id="{EE4015BD-B278-497A-A658-60CDC1D9063E}" type="datetimeFigureOut">
              <a:rPr lang="es-UY" smtClean="0"/>
              <a:t>03/06/2024</a:t>
            </a:fld>
            <a:endParaRPr lang="es-UY"/>
          </a:p>
        </p:txBody>
      </p:sp>
      <p:sp>
        <p:nvSpPr>
          <p:cNvPr id="8" name="7 Marcador de pie de página"/>
          <p:cNvSpPr>
            <a:spLocks noGrp="1"/>
          </p:cNvSpPr>
          <p:nvPr>
            <p:ph type="ftr" sz="quarter" idx="11"/>
          </p:nvPr>
        </p:nvSpPr>
        <p:spPr/>
        <p:txBody>
          <a:bodyPr/>
          <a:lstStyle/>
          <a:p>
            <a:endParaRPr lang="es-UY"/>
          </a:p>
        </p:txBody>
      </p:sp>
      <p:sp>
        <p:nvSpPr>
          <p:cNvPr id="9" name="8 Marcador de número de diapositiva"/>
          <p:cNvSpPr>
            <a:spLocks noGrp="1"/>
          </p:cNvSpPr>
          <p:nvPr>
            <p:ph type="sldNum" sz="quarter" idx="12"/>
          </p:nvPr>
        </p:nvSpPr>
        <p:spPr/>
        <p:txBody>
          <a:bodyPr/>
          <a:lstStyle/>
          <a:p>
            <a:fld id="{C98CDCDA-DDBC-4838-B02C-E82F5F6E3744}" type="slidenum">
              <a:rPr lang="es-UY" smtClean="0"/>
              <a:t>‹Nº›</a:t>
            </a:fld>
            <a:endParaRPr lang="es-UY"/>
          </a:p>
        </p:txBody>
      </p:sp>
      <p:sp>
        <p:nvSpPr>
          <p:cNvPr id="11" name="10 Marcador de contenido"/>
          <p:cNvSpPr>
            <a:spLocks noGrp="1"/>
          </p:cNvSpPr>
          <p:nvPr>
            <p:ph sz="half" idx="2"/>
          </p:nvPr>
        </p:nvSpPr>
        <p:spPr>
          <a:xfrm>
            <a:off x="914400" y="2247900"/>
            <a:ext cx="3733800" cy="3886200"/>
          </a:xfrm>
        </p:spPr>
        <p:txBody>
          <a:bodyPr vert="horz"/>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3" name="12 Marcador de contenido"/>
          <p:cNvSpPr>
            <a:spLocks noGrp="1"/>
          </p:cNvSpPr>
          <p:nvPr>
            <p:ph sz="half" idx="4"/>
          </p:nvPr>
        </p:nvSpPr>
        <p:spPr>
          <a:xfrm>
            <a:off x="4953000" y="2247900"/>
            <a:ext cx="3733800" cy="3886200"/>
          </a:xfrm>
        </p:spPr>
        <p:txBody>
          <a:bodyPr vert="horz"/>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EE4015BD-B278-497A-A658-60CDC1D9063E}" type="datetimeFigureOut">
              <a:rPr lang="es-UY" smtClean="0"/>
              <a:t>03/06/2024</a:t>
            </a:fld>
            <a:endParaRPr lang="es-UY"/>
          </a:p>
        </p:txBody>
      </p:sp>
      <p:sp>
        <p:nvSpPr>
          <p:cNvPr id="4" name="3 Marcador de pie de página"/>
          <p:cNvSpPr>
            <a:spLocks noGrp="1"/>
          </p:cNvSpPr>
          <p:nvPr>
            <p:ph type="ftr" sz="quarter" idx="11"/>
          </p:nvPr>
        </p:nvSpPr>
        <p:spPr/>
        <p:txBody>
          <a:bodyPr/>
          <a:lstStyle/>
          <a:p>
            <a:endParaRPr lang="es-UY"/>
          </a:p>
        </p:txBody>
      </p:sp>
      <p:sp>
        <p:nvSpPr>
          <p:cNvPr id="5" name="4 Marcador de número de diapositiva"/>
          <p:cNvSpPr>
            <a:spLocks noGrp="1"/>
          </p:cNvSpPr>
          <p:nvPr>
            <p:ph type="sldNum" sz="quarter" idx="12"/>
          </p:nvPr>
        </p:nvSpPr>
        <p:spPr/>
        <p:txBody>
          <a:bodyPr/>
          <a:lstStyle/>
          <a:p>
            <a:fld id="{C98CDCDA-DDBC-4838-B02C-E82F5F6E3744}" type="slidenum">
              <a:rPr lang="es-UY" smtClean="0"/>
              <a:t>‹Nº›</a:t>
            </a:fld>
            <a:endParaRPr lang="es-UY"/>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EE4015BD-B278-497A-A658-60CDC1D9063E}" type="datetimeFigureOut">
              <a:rPr lang="es-UY" smtClean="0"/>
              <a:t>03/06/2024</a:t>
            </a:fld>
            <a:endParaRPr lang="es-UY"/>
          </a:p>
        </p:txBody>
      </p:sp>
      <p:sp>
        <p:nvSpPr>
          <p:cNvPr id="3" name="2 Marcador de pie de página"/>
          <p:cNvSpPr>
            <a:spLocks noGrp="1"/>
          </p:cNvSpPr>
          <p:nvPr>
            <p:ph type="ftr" sz="quarter" idx="11"/>
          </p:nvPr>
        </p:nvSpPr>
        <p:spPr/>
        <p:txBody>
          <a:bodyPr/>
          <a:lstStyle/>
          <a:p>
            <a:endParaRPr lang="es-UY"/>
          </a:p>
        </p:txBody>
      </p:sp>
      <p:sp>
        <p:nvSpPr>
          <p:cNvPr id="4" name="3 Marcador de número de diapositiva"/>
          <p:cNvSpPr>
            <a:spLocks noGrp="1"/>
          </p:cNvSpPr>
          <p:nvPr>
            <p:ph type="sldNum" sz="quarter" idx="12"/>
          </p:nvPr>
        </p:nvSpPr>
        <p:spPr/>
        <p:txBody>
          <a:bodyPr/>
          <a:lstStyle/>
          <a:p>
            <a:fld id="{C98CDCDA-DDBC-4838-B02C-E82F5F6E3744}" type="slidenum">
              <a:rPr lang="es-UY" smtClean="0"/>
              <a:t>‹Nº›</a:t>
            </a:fld>
            <a:endParaRPr lang="es-UY"/>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8" name="7 Rectángulo"/>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Rectángulo redondeado"/>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Título"/>
          <p:cNvSpPr>
            <a:spLocks noGrp="1"/>
          </p:cNvSpPr>
          <p:nvPr>
            <p:ph type="title"/>
          </p:nvPr>
        </p:nvSpPr>
        <p:spPr>
          <a:xfrm>
            <a:off x="914400" y="273050"/>
            <a:ext cx="7772400" cy="1143000"/>
          </a:xfrm>
        </p:spPr>
        <p:txBody>
          <a:bodyPr anchor="b" anchorCtr="0"/>
          <a:lstStyle>
            <a:lvl1pPr algn="l">
              <a:buNone/>
              <a:defRPr sz="4000" b="0"/>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EE4015BD-B278-497A-A658-60CDC1D9063E}" type="datetimeFigureOut">
              <a:rPr lang="es-UY" smtClean="0"/>
              <a:t>03/06/2024</a:t>
            </a:fld>
            <a:endParaRPr lang="es-UY"/>
          </a:p>
        </p:txBody>
      </p:sp>
      <p:sp>
        <p:nvSpPr>
          <p:cNvPr id="6" name="5 Marcador de pie de página"/>
          <p:cNvSpPr>
            <a:spLocks noGrp="1"/>
          </p:cNvSpPr>
          <p:nvPr>
            <p:ph type="ftr" sz="quarter" idx="11"/>
          </p:nvPr>
        </p:nvSpPr>
        <p:spPr/>
        <p:txBody>
          <a:bodyPr/>
          <a:lstStyle/>
          <a:p>
            <a:endParaRPr lang="es-UY"/>
          </a:p>
        </p:txBody>
      </p:sp>
      <p:sp>
        <p:nvSpPr>
          <p:cNvPr id="7" name="6 Marcador de número de diapositiva"/>
          <p:cNvSpPr>
            <a:spLocks noGrp="1"/>
          </p:cNvSpPr>
          <p:nvPr>
            <p:ph type="sldNum" sz="quarter" idx="12"/>
          </p:nvPr>
        </p:nvSpPr>
        <p:spPr/>
        <p:txBody>
          <a:bodyPr/>
          <a:lstStyle/>
          <a:p>
            <a:fld id="{C98CDCDA-DDBC-4838-B02C-E82F5F6E3744}" type="slidenum">
              <a:rPr lang="es-UY" smtClean="0"/>
              <a:t>‹Nº›</a:t>
            </a:fld>
            <a:endParaRPr lang="es-UY"/>
          </a:p>
        </p:txBody>
      </p:sp>
      <p:sp>
        <p:nvSpPr>
          <p:cNvPr id="11" name="10 Marcador de contenido"/>
          <p:cNvSpPr>
            <a:spLocks noGrp="1"/>
          </p:cNvSpPr>
          <p:nvPr>
            <p:ph sz="quarter" idx="1"/>
          </p:nvPr>
        </p:nvSpPr>
        <p:spPr>
          <a:xfrm>
            <a:off x="2971800" y="1600200"/>
            <a:ext cx="5715000" cy="4495800"/>
          </a:xfrm>
        </p:spPr>
        <p:txBody>
          <a:bodyPr vert="horz"/>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s-ES" smtClean="0"/>
              <a:t>Haga clic para modificar el estilo de título del patrón</a:t>
            </a:r>
            <a:endParaRPr kumimoji="0" lang="en-US"/>
          </a:p>
        </p:txBody>
      </p:sp>
      <p:sp>
        <p:nvSpPr>
          <p:cNvPr id="4" name="3 Marcador de texto"/>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EE4015BD-B278-497A-A658-60CDC1D9063E}" type="datetimeFigureOut">
              <a:rPr lang="es-UY" smtClean="0"/>
              <a:t>03/06/2024</a:t>
            </a:fld>
            <a:endParaRPr lang="es-UY"/>
          </a:p>
        </p:txBody>
      </p:sp>
      <p:sp>
        <p:nvSpPr>
          <p:cNvPr id="6" name="5 Marcador de pie de página"/>
          <p:cNvSpPr>
            <a:spLocks noGrp="1"/>
          </p:cNvSpPr>
          <p:nvPr>
            <p:ph type="ftr" sz="quarter" idx="11"/>
          </p:nvPr>
        </p:nvSpPr>
        <p:spPr>
          <a:xfrm>
            <a:off x="914400" y="6172200"/>
            <a:ext cx="3886200" cy="457200"/>
          </a:xfrm>
        </p:spPr>
        <p:txBody>
          <a:bodyPr/>
          <a:lstStyle/>
          <a:p>
            <a:endParaRPr lang="es-UY"/>
          </a:p>
        </p:txBody>
      </p:sp>
      <p:sp>
        <p:nvSpPr>
          <p:cNvPr id="7" name="6 Marcador de número de diapositiva"/>
          <p:cNvSpPr>
            <a:spLocks noGrp="1"/>
          </p:cNvSpPr>
          <p:nvPr>
            <p:ph type="sldNum" sz="quarter" idx="12"/>
          </p:nvPr>
        </p:nvSpPr>
        <p:spPr>
          <a:xfrm>
            <a:off x="146304" y="6208776"/>
            <a:ext cx="457200" cy="457200"/>
          </a:xfrm>
        </p:spPr>
        <p:txBody>
          <a:bodyPr/>
          <a:lstStyle/>
          <a:p>
            <a:fld id="{C98CDCDA-DDBC-4838-B02C-E82F5F6E3744}" type="slidenum">
              <a:rPr lang="es-UY" smtClean="0"/>
              <a:t>‹Nº›</a:t>
            </a:fld>
            <a:endParaRPr lang="es-UY"/>
          </a:p>
        </p:txBody>
      </p:sp>
      <p:sp>
        <p:nvSpPr>
          <p:cNvPr id="11" name="10 Rectángulo"/>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Rectángulo"/>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Marcador de posición de imagen"/>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s-ES" smtClean="0"/>
              <a:t>Haga clic en el icono para agregar una imagen</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Rectángulo"/>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Rectángulo redondeado"/>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Marcador de título"/>
          <p:cNvSpPr>
            <a:spLocks noGrp="1"/>
          </p:cNvSpPr>
          <p:nvPr>
            <p:ph type="title"/>
          </p:nvPr>
        </p:nvSpPr>
        <p:spPr>
          <a:xfrm>
            <a:off x="914400" y="274638"/>
            <a:ext cx="7772400" cy="1143000"/>
          </a:xfrm>
          <a:prstGeom prst="rect">
            <a:avLst/>
          </a:prstGeom>
        </p:spPr>
        <p:txBody>
          <a:bodyPr bIns="91440" anchor="b" anchorCtr="0">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EE4015BD-B278-497A-A658-60CDC1D9063E}" type="datetimeFigureOut">
              <a:rPr lang="es-UY" smtClean="0"/>
              <a:t>03/06/2024</a:t>
            </a:fld>
            <a:endParaRPr lang="es-UY"/>
          </a:p>
        </p:txBody>
      </p:sp>
      <p:sp>
        <p:nvSpPr>
          <p:cNvPr id="3" name="2 Marcador de pie de página"/>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s-UY"/>
          </a:p>
        </p:txBody>
      </p:sp>
      <p:sp>
        <p:nvSpPr>
          <p:cNvPr id="23" name="22 Marcador de número de diapositiva"/>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C98CDCDA-DDBC-4838-B02C-E82F5F6E3744}" type="slidenum">
              <a:rPr lang="es-UY" smtClean="0"/>
              <a:t>‹Nº›</a:t>
            </a:fld>
            <a:endParaRPr lang="es-UY"/>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p:txBody>
          <a:bodyPr/>
          <a:lstStyle/>
          <a:p>
            <a:r>
              <a:rPr lang="es-UY" dirty="0" smtClean="0"/>
              <a:t>Criterios para su cálculo</a:t>
            </a:r>
            <a:endParaRPr lang="es-UY" dirty="0"/>
          </a:p>
        </p:txBody>
      </p:sp>
      <p:sp>
        <p:nvSpPr>
          <p:cNvPr id="2" name="1 Título"/>
          <p:cNvSpPr>
            <a:spLocks noGrp="1"/>
          </p:cNvSpPr>
          <p:nvPr>
            <p:ph type="ctrTitle"/>
          </p:nvPr>
        </p:nvSpPr>
        <p:spPr/>
        <p:txBody>
          <a:bodyPr>
            <a:normAutofit fontScale="90000"/>
          </a:bodyPr>
          <a:lstStyle/>
          <a:p>
            <a:r>
              <a:rPr lang="es-UY" dirty="0" smtClean="0"/>
              <a:t>CÁLCULO DE HORAS EXTRAS</a:t>
            </a:r>
            <a:br>
              <a:rPr lang="es-UY" dirty="0" smtClean="0"/>
            </a:br>
            <a:r>
              <a:rPr lang="es-UY" dirty="0" smtClean="0"/>
              <a:t>TRABAJO EN DÍA DE DESCANSO - FERIADOS</a:t>
            </a:r>
            <a:endParaRPr lang="es-UY" dirty="0"/>
          </a:p>
        </p:txBody>
      </p:sp>
    </p:spTree>
    <p:extLst>
      <p:ext uri="{BB962C8B-B14F-4D97-AF65-F5344CB8AC3E}">
        <p14:creationId xmlns:p14="http://schemas.microsoft.com/office/powerpoint/2010/main" val="12952764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UY" b="1" dirty="0" smtClean="0">
                <a:solidFill>
                  <a:srgbClr val="C00000"/>
                </a:solidFill>
              </a:rPr>
              <a:t>HORA EXTRA EN DÍA FERIADO</a:t>
            </a:r>
            <a:endParaRPr lang="es-UY" b="1" dirty="0">
              <a:solidFill>
                <a:srgbClr val="C00000"/>
              </a:solidFill>
            </a:endParaRPr>
          </a:p>
        </p:txBody>
      </p:sp>
      <p:sp>
        <p:nvSpPr>
          <p:cNvPr id="3" name="2 Marcador de contenido"/>
          <p:cNvSpPr>
            <a:spLocks noGrp="1"/>
          </p:cNvSpPr>
          <p:nvPr>
            <p:ph sz="quarter" idx="1"/>
          </p:nvPr>
        </p:nvSpPr>
        <p:spPr/>
        <p:txBody>
          <a:bodyPr>
            <a:normAutofit fontScale="70000" lnSpcReduction="20000"/>
          </a:bodyPr>
          <a:lstStyle/>
          <a:p>
            <a:pPr marL="514350" indent="-514350" algn="just">
              <a:buAutoNum type="alphaLcParenR"/>
            </a:pPr>
            <a:r>
              <a:rPr lang="es-UY" dirty="0"/>
              <a:t>Primero: integrar la base salarial de cálculo. Segundo: determinar el valor hora de un día laborable. Tercero: aplicar a dicho valor la tasa de recargo del 150%.</a:t>
            </a:r>
          </a:p>
          <a:p>
            <a:pPr marL="514350" indent="-514350" algn="just">
              <a:buAutoNum type="alphaLcParenR"/>
            </a:pPr>
            <a:r>
              <a:rPr lang="es-UY" dirty="0"/>
              <a:t>¿Cómo se remunera un día trabajado en día </a:t>
            </a:r>
            <a:r>
              <a:rPr lang="es-UY" dirty="0" smtClean="0"/>
              <a:t>feriado?, </a:t>
            </a:r>
            <a:r>
              <a:rPr lang="es-UY" dirty="0"/>
              <a:t>¿Cómo se remunera la hora extra en día </a:t>
            </a:r>
            <a:r>
              <a:rPr lang="es-UY" dirty="0" smtClean="0"/>
              <a:t>feriado?. Feriados legales (1/I, 1/V, 18/VI, 25/VIII, 25/XII).</a:t>
            </a:r>
            <a:endParaRPr lang="es-UY" dirty="0"/>
          </a:p>
          <a:p>
            <a:pPr marL="514350" indent="-514350" algn="just">
              <a:buAutoNum type="alphaLcParenR"/>
            </a:pPr>
            <a:r>
              <a:rPr lang="es-UY" dirty="0"/>
              <a:t>Las primeras 8 horas se retribuyen con el recargo propio del trabajo en día </a:t>
            </a:r>
            <a:r>
              <a:rPr lang="es-UY" dirty="0" smtClean="0"/>
              <a:t>feriado </a:t>
            </a:r>
            <a:r>
              <a:rPr lang="es-UY" dirty="0"/>
              <a:t>(art. </a:t>
            </a:r>
            <a:r>
              <a:rPr lang="es-UY" dirty="0" smtClean="0"/>
              <a:t>18 </a:t>
            </a:r>
            <a:r>
              <a:rPr lang="es-UY" dirty="0"/>
              <a:t>ley </a:t>
            </a:r>
            <a:r>
              <a:rPr lang="es-UY" dirty="0" smtClean="0"/>
              <a:t>12.590: </a:t>
            </a:r>
            <a:r>
              <a:rPr lang="es-UY" dirty="0"/>
              <a:t>equivalente </a:t>
            </a:r>
            <a:r>
              <a:rPr lang="es-UY" dirty="0" smtClean="0"/>
              <a:t>a </a:t>
            </a:r>
            <a:r>
              <a:rPr lang="es-UY" i="1" dirty="0"/>
              <a:t>«doble </a:t>
            </a:r>
            <a:r>
              <a:rPr lang="es-UY" i="1" dirty="0" smtClean="0"/>
              <a:t>paga»</a:t>
            </a:r>
            <a:r>
              <a:rPr lang="es-UY" dirty="0" smtClean="0"/>
              <a:t>).</a:t>
            </a:r>
            <a:endParaRPr lang="es-UY" dirty="0"/>
          </a:p>
          <a:p>
            <a:pPr marL="514350" indent="-514350" algn="just">
              <a:buAutoNum type="alphaLcParenR"/>
            </a:pPr>
            <a:r>
              <a:rPr lang="es-UY" dirty="0"/>
              <a:t>La hora extra se retribuye con el recargo propio de la hora extra en día </a:t>
            </a:r>
            <a:r>
              <a:rPr lang="es-UY" dirty="0" smtClean="0"/>
              <a:t>feriado: </a:t>
            </a:r>
            <a:r>
              <a:rPr lang="es-UY" dirty="0"/>
              <a:t>150%.</a:t>
            </a:r>
          </a:p>
          <a:p>
            <a:pPr marL="514350" indent="-514350" algn="just">
              <a:buAutoNum type="alphaLcParenR"/>
            </a:pPr>
            <a:r>
              <a:rPr lang="es-UY" dirty="0"/>
              <a:t>Ejemplo: sueldo de $ 30.000 / 30 / 8 = $ 125 valor hora.</a:t>
            </a:r>
          </a:p>
          <a:p>
            <a:pPr marL="514350" indent="-514350" algn="just">
              <a:buAutoNum type="alphaLcParenR"/>
            </a:pPr>
            <a:r>
              <a:rPr lang="es-UY" dirty="0"/>
              <a:t>Postura A.- Las 8 primeras horas se retribuyen «doble» ($ 250 c/u). La hora extra se retribuye primero «doble» ($ 250) y luego se adiciona el recargo del 150% ($187,5). En esta postura la hora extra se paga </a:t>
            </a:r>
            <a:r>
              <a:rPr lang="es-UY" b="1" dirty="0"/>
              <a:t>$ 437,5</a:t>
            </a:r>
            <a:r>
              <a:rPr lang="es-UY" dirty="0"/>
              <a:t>, lo que equivale a decir que se multiplica el valor hora x 3,5. Fundamento: son aplicables ambos regímenes y recargos (</a:t>
            </a:r>
            <a:r>
              <a:rPr lang="es-UY" dirty="0" err="1"/>
              <a:t>Ameglio</a:t>
            </a:r>
            <a:r>
              <a:rPr lang="es-UY" dirty="0"/>
              <a:t>).</a:t>
            </a:r>
          </a:p>
          <a:p>
            <a:pPr marL="514350" indent="-514350" algn="just">
              <a:buAutoNum type="alphaLcParenR"/>
            </a:pPr>
            <a:r>
              <a:rPr lang="es-UY" dirty="0"/>
              <a:t>Postura B.- Las 8 primeras horas se retribuyen «doble». Pero luego la hora extra se retribuye exclusivamente con el recargo de las horas extras: 125 + 187,5 = $ 312,5, o lo que es lo mismo 125 x 2,5 = </a:t>
            </a:r>
            <a:r>
              <a:rPr lang="es-UY" b="1" dirty="0"/>
              <a:t>$ 312,5</a:t>
            </a:r>
            <a:r>
              <a:rPr lang="es-UY" dirty="0"/>
              <a:t>. Fundamento: un régimen excluye el otro, el de la hora extra al del descanso semanal (Larrañaga).</a:t>
            </a:r>
          </a:p>
        </p:txBody>
      </p:sp>
    </p:spTree>
    <p:extLst>
      <p:ext uri="{BB962C8B-B14F-4D97-AF65-F5344CB8AC3E}">
        <p14:creationId xmlns:p14="http://schemas.microsoft.com/office/powerpoint/2010/main" val="38258090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UY" b="1" dirty="0" smtClean="0">
                <a:solidFill>
                  <a:srgbClr val="C00000"/>
                </a:solidFill>
              </a:rPr>
              <a:t>RETRIBUCIÓN DE LOS DESCANSOS</a:t>
            </a:r>
            <a:endParaRPr lang="es-UY" b="1" dirty="0">
              <a:solidFill>
                <a:srgbClr val="C00000"/>
              </a:solidFill>
            </a:endParaRPr>
          </a:p>
        </p:txBody>
      </p:sp>
      <p:sp>
        <p:nvSpPr>
          <p:cNvPr id="3" name="2 Marcador de contenido"/>
          <p:cNvSpPr>
            <a:spLocks noGrp="1"/>
          </p:cNvSpPr>
          <p:nvPr>
            <p:ph sz="quarter" idx="1"/>
          </p:nvPr>
        </p:nvSpPr>
        <p:spPr>
          <a:xfrm>
            <a:off x="914400" y="1268760"/>
            <a:ext cx="7772400" cy="5040560"/>
          </a:xfrm>
        </p:spPr>
        <p:txBody>
          <a:bodyPr>
            <a:normAutofit fontScale="77500" lnSpcReduction="20000"/>
          </a:bodyPr>
          <a:lstStyle/>
          <a:p>
            <a:pPr algn="just"/>
            <a:r>
              <a:rPr lang="es-UY" dirty="0" smtClean="0"/>
              <a:t>Recargo por trabajar en día de descanso: tiene derecho a una «indemnización en dinero», equivalente </a:t>
            </a:r>
            <a:r>
              <a:rPr lang="es-UY" i="1" dirty="0" smtClean="0"/>
              <a:t>«al doble del ordinario»</a:t>
            </a:r>
            <a:r>
              <a:rPr lang="es-UY" dirty="0"/>
              <a:t> </a:t>
            </a:r>
            <a:r>
              <a:rPr lang="es-UY" dirty="0" smtClean="0"/>
              <a:t>(art. 8º ley 7.318).</a:t>
            </a:r>
          </a:p>
          <a:p>
            <a:pPr algn="just"/>
            <a:r>
              <a:rPr lang="es-UY" dirty="0" smtClean="0"/>
              <a:t>La doctrina hace un distingo, considerando la forma de remuneración del trabajador.</a:t>
            </a:r>
          </a:p>
          <a:p>
            <a:pPr algn="just"/>
            <a:r>
              <a:rPr lang="es-UY" dirty="0" smtClean="0"/>
              <a:t>Trabajador remunerado de manera mensual: su salario (mensual) remunera todos los días del mes que se han fijado en 30; tanto días hábiles como inhábiles (descansos y feriados). Por tanto su descanso ya se encuentra remunerado.</a:t>
            </a:r>
          </a:p>
          <a:p>
            <a:pPr algn="just"/>
            <a:r>
              <a:rPr lang="es-UY" dirty="0" smtClean="0"/>
              <a:t>Si el trabajador mensual es convocado a trabajar en su descanso, al ya tener retribuido el mismo, tan sólo se le debe liquidar un día más para «doblar» su ordinario. </a:t>
            </a:r>
          </a:p>
          <a:p>
            <a:pPr algn="just"/>
            <a:r>
              <a:rPr lang="es-UY" dirty="0" smtClean="0"/>
              <a:t>Trabajador remunerado por jornal o destajo: no tiene pago sus descansos.</a:t>
            </a:r>
          </a:p>
          <a:p>
            <a:pPr algn="just"/>
            <a:r>
              <a:rPr lang="es-UY" dirty="0" smtClean="0"/>
              <a:t>Si el trabajador jornalero o destajista es convocado a trabajar en su descanso ha cobrar el doble de lo ordinario, pues no tiene pago sus descansos.</a:t>
            </a:r>
          </a:p>
          <a:p>
            <a:pPr algn="just"/>
            <a:r>
              <a:rPr lang="es-UY" dirty="0" smtClean="0"/>
              <a:t>Base de cálculo: a) para una posición amplia deben computarse todas las partidas salariales; y b) para una posición restrictiva únicamente el sueldo base. Esta última tiene un argumento de texto, el art 10 de la ley 7.318 señala que el descanso que se adeude a un trabajador a la expiración de la relación de trabajo deberá pagarse «con arreglo al sueldo o jornal».</a:t>
            </a:r>
          </a:p>
          <a:p>
            <a:pPr algn="just"/>
            <a:endParaRPr lang="es-UY" dirty="0" smtClean="0"/>
          </a:p>
          <a:p>
            <a:endParaRPr lang="es-UY" dirty="0"/>
          </a:p>
        </p:txBody>
      </p:sp>
    </p:spTree>
    <p:extLst>
      <p:ext uri="{BB962C8B-B14F-4D97-AF65-F5344CB8AC3E}">
        <p14:creationId xmlns:p14="http://schemas.microsoft.com/office/powerpoint/2010/main" val="12061671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UY" b="1" dirty="0">
                <a:solidFill>
                  <a:srgbClr val="C00000"/>
                </a:solidFill>
              </a:rPr>
              <a:t>RETRIBUCIÓN DE LOS </a:t>
            </a:r>
            <a:r>
              <a:rPr lang="es-UY" b="1" dirty="0" smtClean="0">
                <a:solidFill>
                  <a:srgbClr val="C00000"/>
                </a:solidFill>
              </a:rPr>
              <a:t>FERIADOS</a:t>
            </a:r>
            <a:endParaRPr lang="es-UY" dirty="0"/>
          </a:p>
        </p:txBody>
      </p:sp>
      <p:sp>
        <p:nvSpPr>
          <p:cNvPr id="3" name="2 Marcador de contenido"/>
          <p:cNvSpPr>
            <a:spLocks noGrp="1"/>
          </p:cNvSpPr>
          <p:nvPr>
            <p:ph sz="quarter" idx="1"/>
          </p:nvPr>
        </p:nvSpPr>
        <p:spPr/>
        <p:txBody>
          <a:bodyPr>
            <a:normAutofit fontScale="92500"/>
          </a:bodyPr>
          <a:lstStyle/>
          <a:p>
            <a:pPr algn="just"/>
            <a:r>
              <a:rPr lang="es-UY" dirty="0"/>
              <a:t>Recargo por trabajar en día </a:t>
            </a:r>
            <a:r>
              <a:rPr lang="es-UY" dirty="0" smtClean="0"/>
              <a:t>feriado: </a:t>
            </a:r>
            <a:r>
              <a:rPr lang="es-UY" i="1" dirty="0" smtClean="0"/>
              <a:t>«todo trabajador percibirá remuneración como sí trabajara; y en caso de trabajar recibirá doble paga»</a:t>
            </a:r>
            <a:r>
              <a:rPr lang="es-UY" dirty="0" smtClean="0"/>
              <a:t> (art. 18 ley 12.590).</a:t>
            </a:r>
            <a:endParaRPr lang="es-UY" dirty="0"/>
          </a:p>
          <a:p>
            <a:pPr algn="just"/>
            <a:r>
              <a:rPr lang="es-UY" dirty="0" smtClean="0"/>
              <a:t>Trabajador </a:t>
            </a:r>
            <a:r>
              <a:rPr lang="es-UY" dirty="0"/>
              <a:t>remunerado de manera mensual: </a:t>
            </a:r>
            <a:r>
              <a:rPr lang="es-UY" dirty="0" smtClean="0"/>
              <a:t>si no trabaja en el feriado cobra normalmente ese día en su salario (ya está pago); y si trabaja se le debe liquidar un día más para doblar.</a:t>
            </a:r>
            <a:endParaRPr lang="es-UY" dirty="0"/>
          </a:p>
          <a:p>
            <a:pPr algn="just"/>
            <a:r>
              <a:rPr lang="es-UY" dirty="0" smtClean="0"/>
              <a:t>Trabajador </a:t>
            </a:r>
            <a:r>
              <a:rPr lang="es-UY" dirty="0"/>
              <a:t>remunerado por jornal o destajo: </a:t>
            </a:r>
            <a:r>
              <a:rPr lang="es-UY" dirty="0" smtClean="0"/>
              <a:t>si no es convocado se le paga un jornal; y si es convocado doble jornal.</a:t>
            </a:r>
            <a:endParaRPr lang="es-UY" dirty="0"/>
          </a:p>
          <a:p>
            <a:pPr algn="just"/>
            <a:r>
              <a:rPr lang="es-UY" dirty="0" smtClean="0"/>
              <a:t>Base </a:t>
            </a:r>
            <a:r>
              <a:rPr lang="es-UY" dirty="0"/>
              <a:t>de cálculo: a) para una posición amplia deben computarse todas las partidas salariales; y b) para una posición restrictiva únicamente el sueldo base</a:t>
            </a:r>
            <a:r>
              <a:rPr lang="es-UY"/>
              <a:t>. </a:t>
            </a:r>
            <a:endParaRPr lang="es-UY" dirty="0"/>
          </a:p>
        </p:txBody>
      </p:sp>
    </p:spTree>
    <p:extLst>
      <p:ext uri="{BB962C8B-B14F-4D97-AF65-F5344CB8AC3E}">
        <p14:creationId xmlns:p14="http://schemas.microsoft.com/office/powerpoint/2010/main" val="33369170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ctr"/>
            <a:r>
              <a:rPr lang="es-UY" b="1" dirty="0" smtClean="0">
                <a:solidFill>
                  <a:srgbClr val="C00000"/>
                </a:solidFill>
              </a:rPr>
              <a:t>Reglas para liquidar las horas extra</a:t>
            </a:r>
            <a:endParaRPr lang="es-UY" b="1" dirty="0">
              <a:solidFill>
                <a:srgbClr val="C00000"/>
              </a:solidFill>
            </a:endParaRPr>
          </a:p>
        </p:txBody>
      </p:sp>
      <p:sp>
        <p:nvSpPr>
          <p:cNvPr id="3" name="2 Marcador de contenido"/>
          <p:cNvSpPr>
            <a:spLocks noGrp="1"/>
          </p:cNvSpPr>
          <p:nvPr>
            <p:ph sz="quarter" idx="1"/>
          </p:nvPr>
        </p:nvSpPr>
        <p:spPr/>
        <p:txBody>
          <a:bodyPr>
            <a:normAutofit fontScale="85000" lnSpcReduction="20000"/>
          </a:bodyPr>
          <a:lstStyle/>
          <a:p>
            <a:pPr algn="just"/>
            <a:r>
              <a:rPr lang="es-UY" u="sng" dirty="0" smtClean="0"/>
              <a:t>Primera regla</a:t>
            </a:r>
            <a:r>
              <a:rPr lang="es-UY" dirty="0" smtClean="0"/>
              <a:t>: precisar si la hora extra se realiza en «día hábil» o «día inhábil». </a:t>
            </a:r>
          </a:p>
          <a:p>
            <a:pPr algn="just"/>
            <a:r>
              <a:rPr lang="es-UY" dirty="0" smtClean="0"/>
              <a:t>Día hábil es aquél </a:t>
            </a:r>
            <a:r>
              <a:rPr lang="es-UY" i="1" dirty="0" smtClean="0"/>
              <a:t>«en que normalmente debe prestar servicios el trabajador» </a:t>
            </a:r>
            <a:r>
              <a:rPr lang="es-UY" dirty="0" smtClean="0"/>
              <a:t>(art. 3º Decreto 550/989). Es el día en que normalmente trabaja.</a:t>
            </a:r>
          </a:p>
          <a:p>
            <a:pPr algn="just"/>
            <a:r>
              <a:rPr lang="es-UY" dirty="0" smtClean="0"/>
              <a:t>Día inhábil es aquél que </a:t>
            </a:r>
            <a:r>
              <a:rPr lang="es-UY" i="1" dirty="0" smtClean="0"/>
              <a:t>«de acuerdo a la ley, convención o costumbre, por ser feriado o gozarse de descanso semanal, no se trabaje»</a:t>
            </a:r>
            <a:r>
              <a:rPr lang="es-UY" dirty="0" smtClean="0"/>
              <a:t> (art. 1º inc. 2º ley 15.996). Son los días feriados o de descanso semanal.</a:t>
            </a:r>
          </a:p>
          <a:p>
            <a:pPr algn="just"/>
            <a:r>
              <a:rPr lang="es-UY" u="sng" dirty="0" smtClean="0"/>
              <a:t>Segunda regla</a:t>
            </a:r>
            <a:r>
              <a:rPr lang="es-UY" dirty="0" smtClean="0"/>
              <a:t>: precisar la «tasa de recargo». La hora extra en día hábil tiene un recargo del 100%; y en día inhábil 150%.</a:t>
            </a:r>
          </a:p>
          <a:p>
            <a:pPr algn="just"/>
            <a:r>
              <a:rPr lang="es-UY" u="sng" dirty="0" smtClean="0"/>
              <a:t>Tercera regla</a:t>
            </a:r>
            <a:r>
              <a:rPr lang="es-UY" dirty="0" smtClean="0"/>
              <a:t>: base sobre la que se aplica las tasas de recargo. Art. 9 Decreto 550/989: </a:t>
            </a:r>
            <a:r>
              <a:rPr lang="es-UY" i="1" dirty="0" smtClean="0"/>
              <a:t>«las tasas de recargo… se aplicarán sobre el valor hora de los días laborables»</a:t>
            </a:r>
            <a:r>
              <a:rPr lang="es-UY" dirty="0" smtClean="0"/>
              <a:t>. Cualquiera sea la hora extra (en día hábil o inhábil) su base es el «valor hora» del día laborable, esto es, aquél en que normalmente trabaja. </a:t>
            </a:r>
            <a:endParaRPr lang="es-UY" dirty="0"/>
          </a:p>
        </p:txBody>
      </p:sp>
    </p:spTree>
    <p:extLst>
      <p:ext uri="{BB962C8B-B14F-4D97-AF65-F5344CB8AC3E}">
        <p14:creationId xmlns:p14="http://schemas.microsoft.com/office/powerpoint/2010/main" val="30214592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UY" b="1" dirty="0" smtClean="0">
                <a:solidFill>
                  <a:srgbClr val="C00000"/>
                </a:solidFill>
              </a:rPr>
              <a:t>Reglas para liquidar las horas extra</a:t>
            </a:r>
            <a:endParaRPr lang="es-UY" b="1" dirty="0">
              <a:solidFill>
                <a:srgbClr val="C00000"/>
              </a:solidFill>
            </a:endParaRPr>
          </a:p>
        </p:txBody>
      </p:sp>
      <p:sp>
        <p:nvSpPr>
          <p:cNvPr id="3" name="2 Marcador de contenido"/>
          <p:cNvSpPr>
            <a:spLocks noGrp="1"/>
          </p:cNvSpPr>
          <p:nvPr>
            <p:ph sz="quarter" idx="1"/>
          </p:nvPr>
        </p:nvSpPr>
        <p:spPr/>
        <p:txBody>
          <a:bodyPr>
            <a:normAutofit fontScale="92500" lnSpcReduction="10000"/>
          </a:bodyPr>
          <a:lstStyle/>
          <a:p>
            <a:pPr algn="just"/>
            <a:r>
              <a:rPr lang="es-UY" u="sng" dirty="0" smtClean="0"/>
              <a:t>Cuarta regla</a:t>
            </a:r>
            <a:r>
              <a:rPr lang="es-UY" dirty="0" smtClean="0"/>
              <a:t>: integración del «valor hora». </a:t>
            </a:r>
          </a:p>
          <a:p>
            <a:pPr marL="514350" indent="-514350" algn="just">
              <a:buAutoNum type="alphaLcParenR"/>
            </a:pPr>
            <a:r>
              <a:rPr lang="es-UY" i="1" dirty="0" smtClean="0"/>
              <a:t>Tesis restringida</a:t>
            </a:r>
            <a:r>
              <a:rPr lang="es-UY" dirty="0" smtClean="0"/>
              <a:t>: «debe tomarse el sueldo base sin ningún otro tipo de acrecimiento por partidas salariales que cobra el empleado mensualmente además del sueldo. Ello es así por cuanto estos beneficios salariales tienen su causa en factores tales como la antigüedad, la asistencia, la productividad, y no por el tiempo que el trabajador está a disposición del empleador» (</a:t>
            </a:r>
            <a:r>
              <a:rPr lang="es-UY" dirty="0" err="1" smtClean="0"/>
              <a:t>Ameglio</a:t>
            </a:r>
            <a:r>
              <a:rPr lang="es-UY" dirty="0" smtClean="0"/>
              <a:t>).</a:t>
            </a:r>
          </a:p>
          <a:p>
            <a:pPr marL="514350" indent="-514350" algn="just">
              <a:buAutoNum type="alphaLcParenR"/>
            </a:pPr>
            <a:r>
              <a:rPr lang="es-UY" i="1" dirty="0" smtClean="0"/>
              <a:t>Tesis amplia</a:t>
            </a:r>
            <a:r>
              <a:rPr lang="es-UY" dirty="0" smtClean="0"/>
              <a:t>: «se debe considerar toda partida que perciba el trabajador, siempre y cuando la misma posea carácter salarial… Entonces, lo que procede es sumar todas las partidas salariales para calcular el valor hora, y sobre este importe, continuar con el segundo paso, que es imputar el recargo» (F. </a:t>
            </a:r>
            <a:r>
              <a:rPr lang="es-UY" dirty="0" err="1" smtClean="0"/>
              <a:t>Rosenbaum</a:t>
            </a:r>
            <a:r>
              <a:rPr lang="es-UY" dirty="0" smtClean="0"/>
              <a:t>).</a:t>
            </a:r>
            <a:endParaRPr lang="es-UY" dirty="0"/>
          </a:p>
        </p:txBody>
      </p:sp>
    </p:spTree>
    <p:extLst>
      <p:ext uri="{BB962C8B-B14F-4D97-AF65-F5344CB8AC3E}">
        <p14:creationId xmlns:p14="http://schemas.microsoft.com/office/powerpoint/2010/main" val="3173726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UY" b="1" dirty="0">
                <a:solidFill>
                  <a:srgbClr val="C00000"/>
                </a:solidFill>
              </a:rPr>
              <a:t>Reglas para liquidar las horas extra</a:t>
            </a:r>
            <a:endParaRPr lang="es-UY" dirty="0"/>
          </a:p>
        </p:txBody>
      </p:sp>
      <p:sp>
        <p:nvSpPr>
          <p:cNvPr id="3" name="2 Marcador de contenido"/>
          <p:cNvSpPr>
            <a:spLocks noGrp="1"/>
          </p:cNvSpPr>
          <p:nvPr>
            <p:ph sz="quarter" idx="1"/>
          </p:nvPr>
        </p:nvSpPr>
        <p:spPr/>
        <p:txBody>
          <a:bodyPr>
            <a:normAutofit fontScale="85000" lnSpcReduction="10000"/>
          </a:bodyPr>
          <a:lstStyle/>
          <a:p>
            <a:pPr marL="0" indent="0" algn="just">
              <a:buNone/>
            </a:pPr>
            <a:r>
              <a:rPr lang="es-UY" dirty="0" smtClean="0"/>
              <a:t>c) </a:t>
            </a:r>
            <a:r>
              <a:rPr lang="es-UY" i="1" dirty="0" smtClean="0"/>
              <a:t>Tesis ecléctica o intermedia</a:t>
            </a:r>
            <a:r>
              <a:rPr lang="es-UY" dirty="0" smtClean="0"/>
              <a:t>: para una tercera interpretación el recargo se aplica sobre </a:t>
            </a:r>
            <a:r>
              <a:rPr lang="es-UY" i="1" dirty="0" smtClean="0"/>
              <a:t>«el salario que corresponda en unidades hora»</a:t>
            </a:r>
            <a:r>
              <a:rPr lang="es-UY" dirty="0" smtClean="0"/>
              <a:t> (art. 1º inc. 2º Ley 15.996), por lo que vincula un «elemento sustantivo» (salario) con un «elemento temporal» (unidad hora). Así, «en la medida que una prestación de naturaleza salarial, sea en especie o en dinero, se genere o devengue en función del tiempo trabajado, indudablemente deberá acrecer el valor hora de la hora extra, adicionando al salario o jornal base» (</a:t>
            </a:r>
            <a:r>
              <a:rPr lang="es-UY" dirty="0" err="1" smtClean="0"/>
              <a:t>Gauthier</a:t>
            </a:r>
            <a:r>
              <a:rPr lang="es-UY" dirty="0" smtClean="0"/>
              <a:t> et </a:t>
            </a:r>
            <a:r>
              <a:rPr lang="es-UY" dirty="0" err="1" smtClean="0"/>
              <a:t>alli</a:t>
            </a:r>
            <a:r>
              <a:rPr lang="es-UY" dirty="0" smtClean="0"/>
              <a:t>). Las partidas que no se devenguen a razón de las horas trabajadas, sino por otra causa independiente del tiempo de trabajo, no se deben incluir en el valor hora. Así, la vivienda, la alimentación, la vestimenta, el transporte, la asistencia médica, el uso de vehículo, no deben considerarse para liquidar la hora extra. También excluyen las primas por antigüedad y </a:t>
            </a:r>
            <a:r>
              <a:rPr lang="es-UY" dirty="0" err="1" smtClean="0"/>
              <a:t>presentismo</a:t>
            </a:r>
            <a:r>
              <a:rPr lang="es-UY" dirty="0" smtClean="0"/>
              <a:t>, las propinas, las primas por productividad, las comisiones. Pero si incluyen lo recargos por hora nocturna, insalubridad o altura. </a:t>
            </a:r>
            <a:endParaRPr lang="es-UY" dirty="0"/>
          </a:p>
        </p:txBody>
      </p:sp>
    </p:spTree>
    <p:extLst>
      <p:ext uri="{BB962C8B-B14F-4D97-AF65-F5344CB8AC3E}">
        <p14:creationId xmlns:p14="http://schemas.microsoft.com/office/powerpoint/2010/main" val="13608850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UY" b="1" dirty="0">
                <a:solidFill>
                  <a:srgbClr val="C00000"/>
                </a:solidFill>
              </a:rPr>
              <a:t>Reglas para liquidar las horas extra</a:t>
            </a:r>
            <a:endParaRPr lang="es-UY" dirty="0"/>
          </a:p>
        </p:txBody>
      </p:sp>
      <p:sp>
        <p:nvSpPr>
          <p:cNvPr id="3" name="2 Marcador de contenido"/>
          <p:cNvSpPr>
            <a:spLocks noGrp="1"/>
          </p:cNvSpPr>
          <p:nvPr>
            <p:ph sz="quarter" idx="1"/>
          </p:nvPr>
        </p:nvSpPr>
        <p:spPr/>
        <p:txBody>
          <a:bodyPr>
            <a:normAutofit lnSpcReduction="10000"/>
          </a:bodyPr>
          <a:lstStyle/>
          <a:p>
            <a:pPr marL="0" indent="0" algn="just">
              <a:buNone/>
            </a:pPr>
            <a:r>
              <a:rPr lang="es-UY" dirty="0" smtClean="0"/>
              <a:t>d) </a:t>
            </a:r>
            <a:r>
              <a:rPr lang="es-UY" i="1" dirty="0" smtClean="0"/>
              <a:t>Tesis ecléctica o intermedia (variación)</a:t>
            </a:r>
            <a:r>
              <a:rPr lang="es-UY" dirty="0" smtClean="0"/>
              <a:t>: «no basta con la calificación como salarial para que la partida integre la base de cálculo sino que además habrá que considerar si el trabajador gana más por ella por trabajar más tiempo medido en horas» (</a:t>
            </a:r>
            <a:r>
              <a:rPr lang="es-UY" dirty="0" err="1" smtClean="0"/>
              <a:t>Rossi</a:t>
            </a:r>
            <a:r>
              <a:rPr lang="es-UY" dirty="0" smtClean="0"/>
              <a:t>). Si el trabajador «por trabajar más tiempo medido en unidades hora, tiene la posibilidad de ganar más por ella», entonces la partida deberá integrarse en la base de cálculo. Si la partida se ve incrementada por trabajar más horas, debe computarse; lo que también permite «una adecuada compensación para el mayor esfuerzo del trabajador más allá de las horas de la limitación de la jornada» (</a:t>
            </a:r>
            <a:r>
              <a:rPr lang="es-UY" dirty="0" err="1" smtClean="0"/>
              <a:t>Rossi</a:t>
            </a:r>
            <a:r>
              <a:rPr lang="es-UY" dirty="0" smtClean="0"/>
              <a:t>). Así integra las primas por productividad y las comisiones. </a:t>
            </a:r>
            <a:endParaRPr lang="es-UY" dirty="0"/>
          </a:p>
        </p:txBody>
      </p:sp>
    </p:spTree>
    <p:extLst>
      <p:ext uri="{BB962C8B-B14F-4D97-AF65-F5344CB8AC3E}">
        <p14:creationId xmlns:p14="http://schemas.microsoft.com/office/powerpoint/2010/main" val="13291379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UY" b="1" dirty="0">
                <a:solidFill>
                  <a:srgbClr val="C00000"/>
                </a:solidFill>
              </a:rPr>
              <a:t>HORA EXTRA EN DÍA LABORABLE</a:t>
            </a:r>
            <a:endParaRPr lang="es-UY" dirty="0"/>
          </a:p>
        </p:txBody>
      </p:sp>
      <p:sp>
        <p:nvSpPr>
          <p:cNvPr id="3" name="2 Marcador de contenido"/>
          <p:cNvSpPr>
            <a:spLocks noGrp="1"/>
          </p:cNvSpPr>
          <p:nvPr>
            <p:ph sz="quarter" idx="1"/>
          </p:nvPr>
        </p:nvSpPr>
        <p:spPr/>
        <p:txBody>
          <a:bodyPr>
            <a:normAutofit fontScale="85000" lnSpcReduction="20000"/>
          </a:bodyPr>
          <a:lstStyle/>
          <a:p>
            <a:pPr marL="514350" indent="-514350" algn="just">
              <a:buAutoNum type="alphaLcParenR"/>
            </a:pPr>
            <a:r>
              <a:rPr lang="es-UY" dirty="0" smtClean="0"/>
              <a:t>Ejemplo 1: trabajador que percibe: a) un sueldo base de $ 30.000; b) una prima por </a:t>
            </a:r>
            <a:r>
              <a:rPr lang="es-UY" dirty="0" err="1" smtClean="0"/>
              <a:t>presentismo</a:t>
            </a:r>
            <a:r>
              <a:rPr lang="es-UY" dirty="0" smtClean="0"/>
              <a:t> de $ 1.500; c) realizó horas nocturnas por $ 3.000.</a:t>
            </a:r>
          </a:p>
          <a:p>
            <a:pPr marL="514350" indent="-514350" algn="just">
              <a:buAutoNum type="alphaLcParenR"/>
            </a:pPr>
            <a:r>
              <a:rPr lang="es-UY" dirty="0" smtClean="0"/>
              <a:t>Postura restringida: 30.000 / 30 / 8 = $ 125 (valor hora). La hora extra se retribuye con un recargo del 100% de $ 125, es decir 125 + 125 (100% de recargo) = $ 250. O lo que es lo mismo «doble» 125 x 2 = </a:t>
            </a:r>
            <a:r>
              <a:rPr lang="es-UY" b="1" dirty="0" smtClean="0"/>
              <a:t>$ 250</a:t>
            </a:r>
            <a:r>
              <a:rPr lang="es-UY" dirty="0" smtClean="0"/>
              <a:t>. </a:t>
            </a:r>
          </a:p>
          <a:p>
            <a:pPr marL="514350" indent="-514350" algn="just">
              <a:buAutoNum type="alphaLcParenR"/>
            </a:pPr>
            <a:r>
              <a:rPr lang="es-UY" dirty="0" smtClean="0"/>
              <a:t>Postura amplia: 34.500 / 30 / 8 = $ 143,75 (valor hora). La hora extra se retribuye con un recargo del 100% de $ 143,75, es decir 143,75 + 143,75 (100% de recargo) = $ 287,5. O lo que es lo mismo «doble» 143,75 x 2 = </a:t>
            </a:r>
            <a:r>
              <a:rPr lang="es-UY" b="1" dirty="0" smtClean="0"/>
              <a:t>$ 287,5</a:t>
            </a:r>
            <a:r>
              <a:rPr lang="es-UY" dirty="0" smtClean="0"/>
              <a:t>.</a:t>
            </a:r>
          </a:p>
          <a:p>
            <a:pPr marL="514350" indent="-514350" algn="just">
              <a:buAutoNum type="alphaLcParenR"/>
            </a:pPr>
            <a:r>
              <a:rPr lang="es-UY" dirty="0" smtClean="0"/>
              <a:t>Postura intermedia: 33.000 / 30 / 8 = 137,5 (valor hora). La hora extra se retribuye con un recargo del 100% de $ 137,5, es decir 137,5 + 137,5 (100% de recargo) = $ 275. O lo que es lo mismo «doble» 137,5 x 2 = </a:t>
            </a:r>
            <a:r>
              <a:rPr lang="es-UY" b="1" dirty="0" smtClean="0"/>
              <a:t>$ 275</a:t>
            </a:r>
            <a:r>
              <a:rPr lang="es-UY" dirty="0" smtClean="0"/>
              <a:t>.</a:t>
            </a:r>
          </a:p>
          <a:p>
            <a:pPr marL="0" indent="0" algn="just">
              <a:buNone/>
            </a:pPr>
            <a:endParaRPr lang="es-UY" dirty="0"/>
          </a:p>
        </p:txBody>
      </p:sp>
    </p:spTree>
    <p:extLst>
      <p:ext uri="{BB962C8B-B14F-4D97-AF65-F5344CB8AC3E}">
        <p14:creationId xmlns:p14="http://schemas.microsoft.com/office/powerpoint/2010/main" val="13525323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UY" b="1" dirty="0" smtClean="0">
                <a:solidFill>
                  <a:srgbClr val="C00000"/>
                </a:solidFill>
              </a:rPr>
              <a:t>HORA EXTRA EN DÍA LABORABLE</a:t>
            </a:r>
            <a:endParaRPr lang="es-UY" b="1" dirty="0">
              <a:solidFill>
                <a:srgbClr val="C00000"/>
              </a:solidFill>
            </a:endParaRPr>
          </a:p>
        </p:txBody>
      </p:sp>
      <p:sp>
        <p:nvSpPr>
          <p:cNvPr id="3" name="2 Marcador de contenido"/>
          <p:cNvSpPr>
            <a:spLocks noGrp="1"/>
          </p:cNvSpPr>
          <p:nvPr>
            <p:ph sz="quarter" idx="1"/>
          </p:nvPr>
        </p:nvSpPr>
        <p:spPr/>
        <p:txBody>
          <a:bodyPr>
            <a:normAutofit fontScale="92500" lnSpcReduction="10000"/>
          </a:bodyPr>
          <a:lstStyle/>
          <a:p>
            <a:pPr marL="514350" indent="-514350" algn="just">
              <a:buAutoNum type="alphaLcParenR"/>
            </a:pPr>
            <a:r>
              <a:rPr lang="es-UY" dirty="0" smtClean="0"/>
              <a:t>Primero: </a:t>
            </a:r>
            <a:r>
              <a:rPr lang="es-UY" dirty="0"/>
              <a:t>integrar la base salarial de cálculo.</a:t>
            </a:r>
          </a:p>
          <a:p>
            <a:pPr marL="514350" indent="-514350" algn="just">
              <a:buAutoNum type="alphaLcParenR"/>
            </a:pPr>
            <a:r>
              <a:rPr lang="es-UY" dirty="0" smtClean="0"/>
              <a:t>Segundo: determinar </a:t>
            </a:r>
            <a:r>
              <a:rPr lang="es-UY" dirty="0"/>
              <a:t>el valor hora de un día laborable</a:t>
            </a:r>
            <a:r>
              <a:rPr lang="es-UY" dirty="0" smtClean="0"/>
              <a:t>.</a:t>
            </a:r>
          </a:p>
          <a:p>
            <a:pPr marL="514350" indent="-514350" algn="just">
              <a:buAutoNum type="alphaLcParenR"/>
            </a:pPr>
            <a:r>
              <a:rPr lang="es-UY" dirty="0" smtClean="0"/>
              <a:t>Remuneración mensual: salario nominal / 30 / carga horaria diaria o jornada (8, 6, etc.) = valor hora.</a:t>
            </a:r>
          </a:p>
          <a:p>
            <a:pPr marL="514350" indent="-514350" algn="just">
              <a:buAutoNum type="alphaLcParenR"/>
            </a:pPr>
            <a:r>
              <a:rPr lang="es-UY" dirty="0" smtClean="0"/>
              <a:t>Remuneración por jornal: jornal / carga horaria diaria o jornada (8, 6, etc.) = valor hora.</a:t>
            </a:r>
          </a:p>
          <a:p>
            <a:pPr marL="514350" indent="-514350" algn="just">
              <a:buAutoNum type="alphaLcParenR"/>
            </a:pPr>
            <a:r>
              <a:rPr lang="es-UY" dirty="0" smtClean="0"/>
              <a:t>Remunera variable (destajo): i) considerar el valor del destajo y aplicar la tasa de recargo; ii) considerar el promedio hora de destajos realizados en el día durante la jornada y así obtener un valor hora.</a:t>
            </a:r>
          </a:p>
          <a:p>
            <a:pPr marL="514350" indent="-514350" algn="just">
              <a:buAutoNum type="alphaLcParenR"/>
            </a:pPr>
            <a:r>
              <a:rPr lang="es-UY" dirty="0" smtClean="0"/>
              <a:t>Tercero: aplicar a dicho valor hora la tasa de recargo del 100% (en la jerga el «doble»). </a:t>
            </a:r>
            <a:endParaRPr lang="es-UY" dirty="0"/>
          </a:p>
          <a:p>
            <a:pPr marL="0" indent="0">
              <a:buNone/>
            </a:pPr>
            <a:endParaRPr lang="es-UY" dirty="0"/>
          </a:p>
        </p:txBody>
      </p:sp>
    </p:spTree>
    <p:extLst>
      <p:ext uri="{BB962C8B-B14F-4D97-AF65-F5344CB8AC3E}">
        <p14:creationId xmlns:p14="http://schemas.microsoft.com/office/powerpoint/2010/main" val="16853411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UY" b="1" dirty="0">
                <a:solidFill>
                  <a:srgbClr val="C00000"/>
                </a:solidFill>
              </a:rPr>
              <a:t>HORA EXTRA EN DÍA </a:t>
            </a:r>
            <a:r>
              <a:rPr lang="es-UY" b="1" dirty="0" smtClean="0">
                <a:solidFill>
                  <a:srgbClr val="C00000"/>
                </a:solidFill>
              </a:rPr>
              <a:t>DESCANSO </a:t>
            </a:r>
            <a:br>
              <a:rPr lang="es-UY" b="1" dirty="0" smtClean="0">
                <a:solidFill>
                  <a:srgbClr val="C00000"/>
                </a:solidFill>
              </a:rPr>
            </a:br>
            <a:r>
              <a:rPr lang="es-UY" b="1" dirty="0" smtClean="0">
                <a:solidFill>
                  <a:srgbClr val="C00000"/>
                </a:solidFill>
              </a:rPr>
              <a:t>DE 24 HORAS</a:t>
            </a:r>
            <a:endParaRPr lang="es-UY" dirty="0"/>
          </a:p>
        </p:txBody>
      </p:sp>
      <p:sp>
        <p:nvSpPr>
          <p:cNvPr id="3" name="2 Marcador de contenido"/>
          <p:cNvSpPr>
            <a:spLocks noGrp="1"/>
          </p:cNvSpPr>
          <p:nvPr>
            <p:ph sz="quarter" idx="1"/>
          </p:nvPr>
        </p:nvSpPr>
        <p:spPr/>
        <p:txBody>
          <a:bodyPr>
            <a:normAutofit fontScale="70000" lnSpcReduction="20000"/>
          </a:bodyPr>
          <a:lstStyle/>
          <a:p>
            <a:pPr marL="514350" indent="-514350" algn="just">
              <a:buAutoNum type="alphaLcParenR"/>
            </a:pPr>
            <a:r>
              <a:rPr lang="es-UY" dirty="0" smtClean="0"/>
              <a:t>Primero: integrar la base salarial de cálculo. Segundo: determinar el valor hora de un día laborable. Tercero: aplicar a dicho valor la tasa de recargo del 150%.</a:t>
            </a:r>
          </a:p>
          <a:p>
            <a:pPr marL="514350" indent="-514350" algn="just">
              <a:buAutoNum type="alphaLcParenR"/>
            </a:pPr>
            <a:r>
              <a:rPr lang="es-UY" dirty="0" smtClean="0"/>
              <a:t>¿Cómo se remunera un día trabajado en día de descanso?, ¿Cómo se remunera la hora extra en día de descanso?.</a:t>
            </a:r>
          </a:p>
          <a:p>
            <a:pPr marL="514350" indent="-514350" algn="just">
              <a:buAutoNum type="alphaLcParenR"/>
            </a:pPr>
            <a:r>
              <a:rPr lang="es-UY" dirty="0" smtClean="0"/>
              <a:t>Las primeras 8 horas se retribuyen con el recargo propio del trabajo en día de descanso (art. 8 ley 7.318: equivalente al </a:t>
            </a:r>
            <a:r>
              <a:rPr lang="es-UY" i="1" dirty="0" smtClean="0"/>
              <a:t>«doble del ordinario»</a:t>
            </a:r>
            <a:r>
              <a:rPr lang="es-UY" dirty="0" smtClean="0"/>
              <a:t>).</a:t>
            </a:r>
          </a:p>
          <a:p>
            <a:pPr marL="514350" indent="-514350" algn="just">
              <a:buAutoNum type="alphaLcParenR"/>
            </a:pPr>
            <a:r>
              <a:rPr lang="es-UY" dirty="0" smtClean="0"/>
              <a:t>La hora extra se retribuye con el recargo propio de la hora extra en día de descanso: 150%.</a:t>
            </a:r>
          </a:p>
          <a:p>
            <a:pPr marL="514350" indent="-514350" algn="just">
              <a:buAutoNum type="alphaLcParenR"/>
            </a:pPr>
            <a:r>
              <a:rPr lang="es-UY" dirty="0" smtClean="0"/>
              <a:t>Ejemplo: sueldo de $ 30.000 / 30 / 8 = $ 125 valor hora.</a:t>
            </a:r>
          </a:p>
          <a:p>
            <a:pPr marL="514350" indent="-514350" algn="just">
              <a:buAutoNum type="alphaLcParenR"/>
            </a:pPr>
            <a:r>
              <a:rPr lang="es-UY" dirty="0" smtClean="0"/>
              <a:t>Postura A.- Las 8 primeras horas se retribuyen «doble» ($ 250 c/u). La hora extra se retribuye primero «doble» ($ 250) y luego se adiciona el recargo del 150% ($187,5). En esta postura la hora extra se paga </a:t>
            </a:r>
            <a:r>
              <a:rPr lang="es-UY" b="1" dirty="0" smtClean="0"/>
              <a:t>$ 437,5</a:t>
            </a:r>
            <a:r>
              <a:rPr lang="es-UY" dirty="0" smtClean="0"/>
              <a:t>, lo que equivale a decir que se multiplica el valor hora x 3,5. Fundamento: son aplicables ambos regímenes y recargos (</a:t>
            </a:r>
            <a:r>
              <a:rPr lang="es-UY" dirty="0" err="1" smtClean="0"/>
              <a:t>Ameglio</a:t>
            </a:r>
            <a:r>
              <a:rPr lang="es-UY" dirty="0" smtClean="0"/>
              <a:t>).</a:t>
            </a:r>
          </a:p>
          <a:p>
            <a:pPr marL="514350" indent="-514350" algn="just">
              <a:buAutoNum type="alphaLcParenR"/>
            </a:pPr>
            <a:r>
              <a:rPr lang="es-UY" dirty="0" smtClean="0"/>
              <a:t>Postura B.- Las 8 primeras horas se retribuyen «doble». Pero luego la hora extra se retribuye exclusivamente con el recargo de las horas extras: 125 + 187,5 = $ 312,5, o lo que es lo mismo 125 x 2,5 = </a:t>
            </a:r>
            <a:r>
              <a:rPr lang="es-UY" b="1" dirty="0" smtClean="0"/>
              <a:t>$ 312,5</a:t>
            </a:r>
            <a:r>
              <a:rPr lang="es-UY" dirty="0" smtClean="0"/>
              <a:t>. Fundamento: un régimen excluye el otro, el de la hora extra al del descanso semanal (Larrañaga).</a:t>
            </a:r>
          </a:p>
        </p:txBody>
      </p:sp>
    </p:spTree>
    <p:extLst>
      <p:ext uri="{BB962C8B-B14F-4D97-AF65-F5344CB8AC3E}">
        <p14:creationId xmlns:p14="http://schemas.microsoft.com/office/powerpoint/2010/main" val="21923851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UY" b="1" dirty="0">
                <a:solidFill>
                  <a:srgbClr val="C00000"/>
                </a:solidFill>
              </a:rPr>
              <a:t>HORA EXTRA EN DÍA DESCANSO </a:t>
            </a:r>
            <a:br>
              <a:rPr lang="es-UY" b="1" dirty="0">
                <a:solidFill>
                  <a:srgbClr val="C00000"/>
                </a:solidFill>
              </a:rPr>
            </a:br>
            <a:r>
              <a:rPr lang="es-UY" b="1" dirty="0">
                <a:solidFill>
                  <a:srgbClr val="C00000"/>
                </a:solidFill>
              </a:rPr>
              <a:t>DE </a:t>
            </a:r>
            <a:r>
              <a:rPr lang="es-UY" b="1" dirty="0" smtClean="0">
                <a:solidFill>
                  <a:srgbClr val="C00000"/>
                </a:solidFill>
              </a:rPr>
              <a:t>36 HORAS</a:t>
            </a:r>
            <a:endParaRPr lang="es-UY" b="1" dirty="0"/>
          </a:p>
        </p:txBody>
      </p:sp>
      <p:sp>
        <p:nvSpPr>
          <p:cNvPr id="3" name="2 Marcador de contenido"/>
          <p:cNvSpPr>
            <a:spLocks noGrp="1"/>
          </p:cNvSpPr>
          <p:nvPr>
            <p:ph sz="quarter" idx="1"/>
          </p:nvPr>
        </p:nvSpPr>
        <p:spPr/>
        <p:txBody>
          <a:bodyPr>
            <a:normAutofit fontScale="92500"/>
          </a:bodyPr>
          <a:lstStyle/>
          <a:p>
            <a:pPr marL="514350" indent="-514350" algn="just">
              <a:buAutoNum type="alphaLcParenR"/>
            </a:pPr>
            <a:r>
              <a:rPr lang="es-UY" dirty="0" smtClean="0"/>
              <a:t>En esta hipótesis, el trabajador goza de 36 horas de descanso semanal (semana inglesa – comercio). Por ende, su ciclo semanal es de 44 horas (8 horas de lunes a viernes y 4 el sábado).</a:t>
            </a:r>
          </a:p>
          <a:p>
            <a:pPr marL="514350" indent="-514350" algn="just">
              <a:buAutoNum type="alphaLcParenR"/>
            </a:pPr>
            <a:r>
              <a:rPr lang="es-UY" dirty="0" smtClean="0"/>
              <a:t>Supongamos que trabaja 10 horas un sábado:</a:t>
            </a:r>
          </a:p>
          <a:p>
            <a:pPr marL="514350" indent="-514350" algn="just">
              <a:buAutoNum type="alphaLcParenR"/>
            </a:pPr>
            <a:r>
              <a:rPr lang="es-UY" dirty="0" smtClean="0"/>
              <a:t>Las 4 primeras horas se retribuyen simple y ya están pagas en el salario mensual.</a:t>
            </a:r>
          </a:p>
          <a:p>
            <a:pPr marL="514350" indent="-514350" algn="just">
              <a:buAutoNum type="alphaLcParenR"/>
            </a:pPr>
            <a:r>
              <a:rPr lang="es-UY" dirty="0" smtClean="0"/>
              <a:t>Las 4 restantes horas constituyen trabajo en día de descanso, se deben retribuir con el «doble del ordinario»</a:t>
            </a:r>
          </a:p>
          <a:p>
            <a:pPr marL="514350" indent="-514350" algn="just">
              <a:buAutoNum type="alphaLcParenR"/>
            </a:pPr>
            <a:r>
              <a:rPr lang="es-UY" dirty="0" smtClean="0"/>
              <a:t>La 2 horas extra lo son en día inhábil, por lo que se deben retribuir con el recargo del 150% con las precisiones realizadas. </a:t>
            </a:r>
            <a:endParaRPr lang="es-UY" dirty="0"/>
          </a:p>
          <a:p>
            <a:pPr algn="just"/>
            <a:endParaRPr lang="es-UY" dirty="0"/>
          </a:p>
        </p:txBody>
      </p:sp>
    </p:spTree>
    <p:extLst>
      <p:ext uri="{BB962C8B-B14F-4D97-AF65-F5344CB8AC3E}">
        <p14:creationId xmlns:p14="http://schemas.microsoft.com/office/powerpoint/2010/main" val="175751087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dad">
  <a:themeElements>
    <a:clrScheme name="Equidad">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dad">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dad">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1201</TotalTime>
  <Words>2101</Words>
  <Application>Microsoft Office PowerPoint</Application>
  <PresentationFormat>Presentación en pantalla (4:3)</PresentationFormat>
  <Paragraphs>63</Paragraphs>
  <Slides>12</Slides>
  <Notes>0</Notes>
  <HiddenSlides>0</HiddenSlides>
  <MMClips>0</MMClips>
  <ScaleCrop>false</ScaleCrop>
  <HeadingPairs>
    <vt:vector size="4" baseType="variant">
      <vt:variant>
        <vt:lpstr>Tema</vt:lpstr>
      </vt:variant>
      <vt:variant>
        <vt:i4>1</vt:i4>
      </vt:variant>
      <vt:variant>
        <vt:lpstr>Títulos de diapositiva</vt:lpstr>
      </vt:variant>
      <vt:variant>
        <vt:i4>12</vt:i4>
      </vt:variant>
    </vt:vector>
  </HeadingPairs>
  <TitlesOfParts>
    <vt:vector size="13" baseType="lpstr">
      <vt:lpstr>Equidad</vt:lpstr>
      <vt:lpstr>CÁLCULO DE HORAS EXTRAS TRABAJO EN DÍA DE DESCANSO - FERIADOS</vt:lpstr>
      <vt:lpstr>Reglas para liquidar las horas extra</vt:lpstr>
      <vt:lpstr>Reglas para liquidar las horas extra</vt:lpstr>
      <vt:lpstr>Reglas para liquidar las horas extra</vt:lpstr>
      <vt:lpstr>Reglas para liquidar las horas extra</vt:lpstr>
      <vt:lpstr>HORA EXTRA EN DÍA LABORABLE</vt:lpstr>
      <vt:lpstr>HORA EXTRA EN DÍA LABORABLE</vt:lpstr>
      <vt:lpstr>HORA EXTRA EN DÍA DESCANSO  DE 24 HORAS</vt:lpstr>
      <vt:lpstr>HORA EXTRA EN DÍA DESCANSO  DE 36 HORAS</vt:lpstr>
      <vt:lpstr>HORA EXTRA EN DÍA FERIADO</vt:lpstr>
      <vt:lpstr>RETRIBUCIÓN DE LOS DESCANSOS</vt:lpstr>
      <vt:lpstr>RETRIBUCIÓN DE LOS FERIADOS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CÁLCULO DE HORAS EXTRAS</dc:title>
  <dc:creator>Usuario</dc:creator>
  <cp:lastModifiedBy>Rafael</cp:lastModifiedBy>
  <cp:revision>22</cp:revision>
  <dcterms:created xsi:type="dcterms:W3CDTF">2024-06-01T22:15:26Z</dcterms:created>
  <dcterms:modified xsi:type="dcterms:W3CDTF">2024-06-03T19:23:52Z</dcterms:modified>
</cp:coreProperties>
</file>