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45" r:id="rId3"/>
    <p:sldId id="336" r:id="rId4"/>
    <p:sldId id="340" r:id="rId5"/>
    <p:sldId id="355" r:id="rId6"/>
    <p:sldId id="356" r:id="rId7"/>
    <p:sldId id="358" r:id="rId8"/>
    <p:sldId id="364" r:id="rId9"/>
    <p:sldId id="352" r:id="rId10"/>
    <p:sldId id="367" r:id="rId11"/>
    <p:sldId id="371" r:id="rId12"/>
    <p:sldId id="373" r:id="rId13"/>
    <p:sldId id="372" r:id="rId14"/>
    <p:sldId id="366" r:id="rId15"/>
    <p:sldId id="363" r:id="rId16"/>
    <p:sldId id="354" r:id="rId17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derica Fregeiro" initials="FF" lastIdx="13" clrIdx="0">
    <p:extLst>
      <p:ext uri="{19B8F6BF-5375-455C-9EA6-DF929625EA0E}">
        <p15:presenceInfo xmlns:p15="http://schemas.microsoft.com/office/powerpoint/2012/main" userId="Federica Fregeiro" providerId="None"/>
      </p:ext>
    </p:extLst>
  </p:cmAuthor>
  <p:cmAuthor id="2" name="Federico Gianero" initials="FG" lastIdx="1" clrIdx="1">
    <p:extLst>
      <p:ext uri="{19B8F6BF-5375-455C-9EA6-DF929625EA0E}">
        <p15:presenceInfo xmlns:p15="http://schemas.microsoft.com/office/powerpoint/2012/main" userId="Federico Gianero" providerId="None"/>
      </p:ext>
    </p:extLst>
  </p:cmAuthor>
  <p:cmAuthor id="3" name="Agustina Vargas" initials="AVR" lastIdx="1" clrIdx="2">
    <p:extLst>
      <p:ext uri="{19B8F6BF-5375-455C-9EA6-DF929625EA0E}">
        <p15:presenceInfo xmlns:p15="http://schemas.microsoft.com/office/powerpoint/2012/main" userId="Agustina Varg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B10F"/>
    <a:srgbClr val="7C7C7C"/>
    <a:srgbClr val="009EE3"/>
    <a:srgbClr val="616161"/>
    <a:srgbClr val="231F20"/>
    <a:srgbClr val="000000"/>
    <a:srgbClr val="E8A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5A4FF-D3CB-49E1-8549-EB43776F33EB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08286-B6C9-4843-860A-660258E8F2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58521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D7C43-FC98-43F5-A289-BC4C993F8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ADEE87-3A60-4AB7-B366-DC234AEAD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E4EFDB-A77E-4507-8D6B-D7C284321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D7CD41-EE39-4E16-B2F3-E526A522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2B97D7-70D6-490E-8488-4BF26E09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0208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1783F-3764-4D90-AD71-539F73225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FADFB3-AAE7-47DC-89D3-AB9521084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8E04A7-1275-4811-80B0-3608E886F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0A6242-8E01-4C42-A7A1-62F95D13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2C94F9-F764-46C6-875E-0C5FB146F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053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119045-FC7C-43FC-89C1-941BF4CE0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B8F66B-EB97-48FD-AAF3-00617FDF9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702574-5DBE-4814-B283-09EFBA462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AE66F8-3474-4D3B-B4B0-47AC5F130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85343E-42CA-4F8E-868C-F07799428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9075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0687FC-EB2D-4DC8-A172-23FCD5E31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A67459-7631-47DA-B09E-ED69CD4AA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4E9C69-B356-4E44-900B-EE666301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3401CA-ADD5-4681-B713-B07C4265E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11B697-EDD1-46B0-9566-10FBBC387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6757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301B8-888F-4D61-A0C6-B0F764F73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37BA9C-BEAC-40F1-9921-A23E5DCB6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8CF7F7-8208-47E6-B78C-3D1E03AAA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9E7ED6-1C1C-4F6E-BF87-C6F7B5BD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B24AB2-4272-40FB-AD31-6064C32D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9832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94232-C755-4C11-9E16-9FD7B4B23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BF09F8-01A1-4AD5-9245-28A3E232A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9D696C-4BFB-45B2-8370-E0179D1CC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5BF6EB-8F7E-45B2-808C-725EC7243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D25431-38BE-4F50-90ED-DE71738FD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6EEF17-2F44-43A2-920B-E2B5514AA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2258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BFAAC-F2C1-4B94-B615-19041FCCA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BB2719-3257-429F-89D2-F4A7D5F42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708FDA-E799-4469-AE5F-BFF486789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2E4514-FCA7-4950-B83D-2E6295093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A1F5D3-65C2-4637-9472-782F7D1FDC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289E2E3-DC57-4D92-939F-D8B037E6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CFEAA7E-D502-4447-981F-303C145D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65409A-865C-4977-BB7D-235955C8C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8314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13A20-1D93-40CC-8EA6-7B046EF6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D7159B4-E765-41F5-8A0F-1D639CC45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CB04FC-1742-4E99-B048-81217F5A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E9A5C0-D1C8-4B83-A22D-0F26E7351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55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EDEF79-7EA1-4AD4-BD9F-3475B9784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57F52-B406-441C-86B0-2DE74522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82FB4E3-9387-47C5-B5E0-D30EA2D0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1434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9314B-AAC4-46DE-8AAC-9D27906DE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0B8885-AEAB-4FC3-B84A-7BD317E7D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2ACCBD-5228-4420-91AD-9FC60F564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69476D-1247-44BC-B2C1-56941BB81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6598F1-5075-413A-B57C-C97CDF254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36B401-849C-4010-97A3-32A9104F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974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AF5D8E-2A44-4657-951F-E69AA76F7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336E58-869C-42F5-A4D5-4135C0249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181F50-FB66-4547-AB2E-7DB335870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B54390-AC05-4E5C-AF2F-D86A6AEAA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0A01CC-F42F-4752-9CD0-D9A7AEBE5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00CE17-88E2-4CAD-A49D-1E7D106F6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0148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2C6795A-A012-4A76-8BFC-A4D93FA37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6B94E9-B6CB-4166-BF01-F85E40A92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1D0C83-890E-426E-B055-DFD528E20B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4076B-8A8E-4651-96CD-5AAC3EF1CFFA}" type="datetimeFigureOut">
              <a:rPr lang="es-UY" smtClean="0"/>
              <a:t>8/6/2024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F23DBD-76E3-4FFD-886B-76343894E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8078CA-A0EA-4D4E-9AA3-660BE89B0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D2561-C83E-42D2-83CE-05FA296DBE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6525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816B0755-E057-404A-8F12-102F1C88E9EA}"/>
              </a:ext>
            </a:extLst>
          </p:cNvPr>
          <p:cNvSpPr/>
          <p:nvPr/>
        </p:nvSpPr>
        <p:spPr>
          <a:xfrm>
            <a:off x="1060174" y="1046919"/>
            <a:ext cx="251792" cy="1285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D25C95F-62CA-4048-BA0C-2446163A28E3}"/>
              </a:ext>
            </a:extLst>
          </p:cNvPr>
          <p:cNvSpPr txBox="1"/>
          <p:nvPr/>
        </p:nvSpPr>
        <p:spPr>
          <a:xfrm>
            <a:off x="5024940" y="2250081"/>
            <a:ext cx="621564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1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MX" sz="21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reparación de la Audiencia Complementaria.</a:t>
            </a:r>
          </a:p>
          <a:p>
            <a:pPr algn="just"/>
            <a:endParaRPr lang="es-MX" sz="21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1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Interrogatorio de testigos</a:t>
            </a:r>
            <a:endParaRPr lang="es-UY" sz="21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024257" y="6030686"/>
            <a:ext cx="3254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dirty="0">
                <a:solidFill>
                  <a:schemeClr val="bg1"/>
                </a:solidFill>
                <a:latin typeface="Consolas" panose="020B0609020204030204" pitchFamily="49" charset="0"/>
              </a:rPr>
              <a:t>Julio 2022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74" y="1601985"/>
            <a:ext cx="3449695" cy="4184468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 rot="5400000">
            <a:off x="5872848" y="-4185924"/>
            <a:ext cx="555066" cy="1018041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3" name="Rectángulo 12"/>
          <p:cNvSpPr/>
          <p:nvPr/>
        </p:nvSpPr>
        <p:spPr>
          <a:xfrm rot="5400000">
            <a:off x="7902490" y="1148850"/>
            <a:ext cx="409946" cy="62662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CuadroTexto 13"/>
          <p:cNvSpPr txBox="1"/>
          <p:nvPr/>
        </p:nvSpPr>
        <p:spPr>
          <a:xfrm>
            <a:off x="6646598" y="5136799"/>
            <a:ext cx="4883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sz="1600" dirty="0">
                <a:latin typeface="Arial" panose="020B0604020202020204" pitchFamily="34" charset="0"/>
                <a:cs typeface="Arial" panose="020B0604020202020204" pitchFamily="34" charset="0"/>
              </a:rPr>
              <a:t>Dr. Federico Gianero López</a:t>
            </a:r>
          </a:p>
          <a:p>
            <a:pPr algn="r"/>
            <a:r>
              <a:rPr lang="es-UY" sz="1600" dirty="0">
                <a:latin typeface="Arial" panose="020B0604020202020204" pitchFamily="34" charset="0"/>
                <a:cs typeface="Arial" panose="020B0604020202020204" pitchFamily="34" charset="0"/>
              </a:rPr>
              <a:t>28 de mayo de 2024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868468" y="4658410"/>
            <a:ext cx="6449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>
                <a:latin typeface="Arial" panose="020B0604020202020204" pitchFamily="34" charset="0"/>
                <a:cs typeface="Arial" panose="020B0604020202020204" pitchFamily="34" charset="0"/>
              </a:rPr>
              <a:t>Clase Final ante Tribunal – Práctica Profesional I</a:t>
            </a: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537" y="5090788"/>
            <a:ext cx="3091543" cy="77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56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2095992" y="126578"/>
            <a:ext cx="8784771" cy="575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PREPARACIÓN Y DESARROLLO DE AUDIENCIA COMPLEMENTARIA (II)</a:t>
            </a:r>
          </a:p>
          <a:p>
            <a:pPr algn="ctr"/>
            <a:endParaRPr lang="es-E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264739" y="590442"/>
            <a:ext cx="102108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s-UY" altLang="es-UY" b="1" dirty="0">
                <a:latin typeface="Arial" panose="020B0604020202020204" pitchFamily="34" charset="0"/>
                <a:cs typeface="Arial" panose="020B0604020202020204" pitchFamily="34" charset="0"/>
              </a:rPr>
              <a:t>Preparación de la audiencia: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La clave está en anticiparse a la mayor cantidad de escenarios posibles que pueden ocurrir durante el desarrollo de la audiencia;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Preparar la audiencia en forma previa; y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Confirmar la audiencia a última hora del día anterior y el estado del diligenciamiento de la prueba.</a:t>
            </a:r>
          </a:p>
          <a:p>
            <a:pPr algn="just"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endParaRPr lang="es-UY" altLang="es-UY" b="1" dirty="0"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s-UY" altLang="es-UY" b="1" dirty="0">
                <a:latin typeface="Arial" panose="020B0604020202020204" pitchFamily="34" charset="0"/>
                <a:cs typeface="Arial" panose="020B0604020202020204" pitchFamily="34" charset="0"/>
              </a:rPr>
              <a:t>Concurrencia a la audiencia: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Concurrir al menos 15 minutos antes de la fecha prevista;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Asegurarnos de contar con el falso expediente al día, Código General del Proceso y cualquier otra normativa que pudiera ser relevante;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Asistir con la tributación correspondiente a la misma; y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Contar con un pendrive en caso de tratarse de una audiencia con registro en el sistema AUDIRE.</a:t>
            </a:r>
          </a:p>
          <a:p>
            <a:pPr marL="342900" indent="-342900" algn="just"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endParaRPr lang="es-UY" altLang="es-UY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s-UY" altLang="es-UY" b="1" dirty="0">
                <a:latin typeface="Arial" panose="020B0604020202020204" pitchFamily="34" charset="0"/>
                <a:cs typeface="Arial" panose="020B0604020202020204" pitchFamily="34" charset="0"/>
              </a:rPr>
              <a:t>Durante la audiencia:</a:t>
            </a:r>
          </a:p>
          <a:p>
            <a:pPr marL="800100" lvl="1" indent="-34290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Seguir atentamente el contenido de la audiencia; </a:t>
            </a:r>
          </a:p>
          <a:p>
            <a:pPr marL="800100" lvl="1" indent="-34290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Agendar plazos o audiencias que pudieran surgir de la audiencia; y</a:t>
            </a:r>
          </a:p>
          <a:p>
            <a:pPr marL="800100" lvl="1" indent="-34290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Lectura del acta previo a la firma / Pendrive para registro sistema AUDIRE;</a:t>
            </a:r>
          </a:p>
          <a:p>
            <a:pPr lvl="2" algn="just">
              <a:spcAft>
                <a:spcPct val="0"/>
              </a:spcAft>
              <a:defRPr/>
            </a:pPr>
            <a:endParaRPr lang="es-UY" altLang="es-UY" dirty="0"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s-UY" altLang="es-UY" b="1" dirty="0">
                <a:latin typeface="Arial" panose="020B0604020202020204" pitchFamily="34" charset="0"/>
                <a:cs typeface="Arial" panose="020B0604020202020204" pitchFamily="34" charset="0"/>
              </a:rPr>
              <a:t>Finalizada la audiencia:</a:t>
            </a:r>
          </a:p>
          <a:p>
            <a:pPr marL="800100" lvl="1" indent="-34290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Explicar y comentar al cliente el contenido y resultado de la misma.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>
              <a:latin typeface="Helvetica Neue Light"/>
            </a:endParaRPr>
          </a:p>
          <a:p>
            <a:endParaRPr lang="es-UY" sz="2000" dirty="0">
              <a:latin typeface="Helvetica Neue Ligh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238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1743456" y="127998"/>
            <a:ext cx="9644743" cy="78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PRUEBA TESTIMONIAL: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372290" y="894627"/>
            <a:ext cx="10387073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REGULACIÓN:</a:t>
            </a: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Art. 154 a 164 del CGP</a:t>
            </a:r>
          </a:p>
          <a:p>
            <a:pPr lvl="1" algn="just"/>
            <a:endParaRPr lang="es-ES" sz="20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CONCEPTO:</a:t>
            </a: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Procedimiento por el cual, a propuesta de los interesados principales y en ciertos casos aun de oficio, el tribunal interroga (de regla en audiencia y por excepción, vía escrito) a una persona diferente de los interesados principales, con el fin de obtener de la misma una declaración de conocimiento sobre la existencia o inexistencia de hechos que integran el objeto de la prueba y que fueron observados por el testigo al margen del proceso. 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s-ES" sz="2000" b="1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OPORTUNIDAD PROCESAL PARA EL OFRECIMIENTO DEL MEDIO PROBATORIO: </a:t>
            </a: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 ofrecimiento se realizará en los actos de proposición (demanda, contestación, </a:t>
            </a:r>
            <a:r>
              <a:rPr lang="es-ES" sz="20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excepcionamiento</a:t>
            </a: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 y otras instancias tales como prueba superviniente o referida a hechos nuevos.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s-ES" sz="20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ADMISIÓN DEL MEDIO DE PRUEBA – REQUISITOS PROCESALES: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Legitimación en la causa del oferente del medio de prueba.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Datos identificatorios del testigo y objeto de la declaración.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es-ES" sz="20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s-ES" sz="19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z="19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000" dirty="0">
              <a:solidFill>
                <a:srgbClr val="00B050"/>
              </a:solidFill>
              <a:latin typeface="Helvetica Neue Light"/>
            </a:endParaRPr>
          </a:p>
          <a:p>
            <a:endParaRPr lang="es-UY" sz="2000" dirty="0">
              <a:latin typeface="Helvetica Neue Ligh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525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1777840" y="-100707"/>
            <a:ext cx="9644743" cy="78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PRUEBA TESTIMONIAL (cont.):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16461" y="532035"/>
            <a:ext cx="11175472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CONCEPTO DE TESTIGO. GENERAL: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s-ES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Es un tercero (no es ninguna de las partes del proceso).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s-ES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Declara sobre hechos que percibió y su contacto con los hechos es extraprocesal.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s-ES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 relato es histórico, no crítico: Relata sobre lo que percibió, no hace un análisis de los hechos.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s-ES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Persona Física: No puede ser testigo una persona jurídica, pero si sus representantes.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s-ES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Mínimo de 13 años de edad al momento de la declaración.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s-ES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Persona distinta a los sujetos del proceso.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s-ES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 poseer una enfermedad psíquica o física que impida percibir el hecho y/o disponer sobre el hecho.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es-ES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TESTIGO SOSPECHOSO:</a:t>
            </a:r>
            <a:r>
              <a:rPr lang="es-ES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Son declaraciones sospechosas aquellas que se encuentran en circunstancias que afectan la credibilidad o imparcialidad, en razón de parentesco, dependencia, sentimientos o interés en relación con las partes, antecedentes personales u otras causas. 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TESTIGO NECESARIO: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Aquél que por actuar en el ámbito preciso en que se desarrollan los hechos sobre los que depone, es elemento imprescindible para llegar a conocer cómo los mismos ocurrieron efectivamente, pues no existen otras personas que los hubieren percibido</a:t>
            </a:r>
            <a:endParaRPr lang="es-ES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TESTIGO “TÉCNICO” O EXPERTO: </a:t>
            </a:r>
            <a:r>
              <a:rPr lang="es-ES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Es necesario un testigo técnico cuando para la adecuada percepción del hecho se requiere que quien comparezca posea una especial disciplina técnica que escapa al conocimiento del hombre medio y sin los cuales no hubiese sido posible la correcta percepción del fenómeno. </a:t>
            </a:r>
          </a:p>
          <a:p>
            <a:pPr lvl="1"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z="19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000" dirty="0">
              <a:solidFill>
                <a:srgbClr val="00B050"/>
              </a:solidFill>
              <a:latin typeface="Helvetica Neue Light"/>
            </a:endParaRPr>
          </a:p>
          <a:p>
            <a:endParaRPr lang="es-UY" sz="2000" dirty="0">
              <a:latin typeface="Helvetica Neue Ligh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572" y="5930331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5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1743456" y="127998"/>
            <a:ext cx="9644743" cy="78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EL INTERROGATORIO DE TESTIGOS: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271527" y="790665"/>
            <a:ext cx="1045430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 prueba testimonial debe ser examinada de igual forma que la documental que se presenta para saber si se debe ofrecer o no. Diferencia con el adoctrinamiento a testigos.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¿Reunión con los testigos?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Alcance y Límites. Explicar cómo es la audiencia, 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Diferencia entre oponerse a la pregunta y vía recursiva. </a:t>
            </a:r>
          </a:p>
          <a:p>
            <a:pPr lvl="1" algn="just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Técnicas de interrogatorio: no preguntas sugestivas, no alegar para preguntar, llevar las preguntas ya formuladas mas allá de que en el momento pueden surgir otras preguntas.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Reconocimiento de Documentos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Análisis de la Calidad del Testigos y Evaluar Repreguntas. 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s-ES" sz="19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s-ES" sz="19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287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1752600" y="502902"/>
            <a:ext cx="9644743" cy="78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PRESENTAR AUDIENCIA: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45559" y="1485588"/>
            <a:ext cx="87085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Explicación. Videoteca ITF.</a:t>
            </a:r>
            <a:endParaRPr lang="es-ES" sz="2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000" dirty="0"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Audiencia.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2000" dirty="0">
              <a:solidFill>
                <a:srgbClr val="00B050"/>
              </a:solidFill>
              <a:latin typeface="Helvetica Neue Light"/>
            </a:endParaRPr>
          </a:p>
          <a:p>
            <a:endParaRPr lang="es-UY" sz="2000" dirty="0">
              <a:latin typeface="Helvetica Neue Ligh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393330" y="3313400"/>
            <a:ext cx="8708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Comentarios</a:t>
            </a:r>
          </a:p>
          <a:p>
            <a:endParaRPr lang="es-UY" sz="2000" dirty="0">
              <a:latin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10366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511" y="713467"/>
            <a:ext cx="8784771" cy="575525"/>
          </a:xfrm>
        </p:spPr>
        <p:txBody>
          <a:bodyPr>
            <a:normAutofit/>
          </a:bodyPr>
          <a:lstStyle/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ESPACIO ABIERTO: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" name="Rectángulo 11"/>
          <p:cNvSpPr/>
          <p:nvPr/>
        </p:nvSpPr>
        <p:spPr>
          <a:xfrm>
            <a:off x="11211605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976" y="5921829"/>
            <a:ext cx="3091543" cy="77288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445293" y="1503491"/>
            <a:ext cx="65632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arenR"/>
            </a:pPr>
            <a:endParaRPr lang="es-E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OPINIONES</a:t>
            </a:r>
          </a:p>
          <a:p>
            <a:pPr marL="342900" indent="-342900">
              <a:buFont typeface="+mj-lt"/>
              <a:buAutoNum type="alphaLcParenR"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DUDAS O CONSULTAS</a:t>
            </a:r>
          </a:p>
          <a:p>
            <a:pPr marL="342900" indent="-342900">
              <a:buFont typeface="+mj-lt"/>
              <a:buAutoNum type="alphaLcParenR"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OBSERVACIONES</a:t>
            </a:r>
          </a:p>
          <a:p>
            <a:pPr marL="342900" indent="-342900">
              <a:buFont typeface="+mj-lt"/>
              <a:buAutoNum type="alphaLcParenR"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SUGERENCIAS</a:t>
            </a:r>
          </a:p>
          <a:p>
            <a:pPr marL="342900" indent="-342900">
              <a:buFont typeface="+mj-lt"/>
              <a:buAutoNum type="alphaLcParenR"/>
            </a:pPr>
            <a:endParaRPr lang="es-E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endParaRPr lang="es-E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les pareció la clase?</a:t>
            </a:r>
          </a:p>
          <a:p>
            <a:pPr algn="ctr"/>
            <a:endParaRPr lang="es-E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u="sng" dirty="0">
                <a:latin typeface="Arial" panose="020B0604020202020204" pitchFamily="34" charset="0"/>
                <a:cs typeface="Arial" panose="020B0604020202020204" pitchFamily="34" charset="0"/>
              </a:rPr>
              <a:t>CIERRE. AGRADECIMIENTOS.</a:t>
            </a:r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462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816B0755-E057-404A-8F12-102F1C88E9EA}"/>
              </a:ext>
            </a:extLst>
          </p:cNvPr>
          <p:cNvSpPr/>
          <p:nvPr/>
        </p:nvSpPr>
        <p:spPr>
          <a:xfrm>
            <a:off x="1060174" y="1046919"/>
            <a:ext cx="251792" cy="1285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D25C95F-62CA-4048-BA0C-2446163A28E3}"/>
              </a:ext>
            </a:extLst>
          </p:cNvPr>
          <p:cNvSpPr txBox="1"/>
          <p:nvPr/>
        </p:nvSpPr>
        <p:spPr>
          <a:xfrm>
            <a:off x="6246227" y="2495811"/>
            <a:ext cx="621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¡MUCHAS GRACIAS!</a:t>
            </a:r>
            <a:endParaRPr lang="es-UY" sz="24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024257" y="6030686"/>
            <a:ext cx="3254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dirty="0">
                <a:solidFill>
                  <a:schemeClr val="bg1"/>
                </a:solidFill>
                <a:latin typeface="Consolas" panose="020B0609020204030204" pitchFamily="49" charset="0"/>
              </a:rPr>
              <a:t>Julio 2022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74" y="1601985"/>
            <a:ext cx="3449695" cy="4184468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 rot="5400000">
            <a:off x="5872848" y="-4185924"/>
            <a:ext cx="555066" cy="1018041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CuadroTexto 13"/>
          <p:cNvSpPr txBox="1"/>
          <p:nvPr/>
        </p:nvSpPr>
        <p:spPr>
          <a:xfrm>
            <a:off x="6582590" y="5154066"/>
            <a:ext cx="4883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sz="1600" dirty="0">
                <a:latin typeface="Arial" panose="020B0604020202020204" pitchFamily="34" charset="0"/>
                <a:cs typeface="Arial" panose="020B0604020202020204" pitchFamily="34" charset="0"/>
              </a:rPr>
              <a:t>Dr. Federico Gianero López</a:t>
            </a:r>
          </a:p>
          <a:p>
            <a:pPr algn="r"/>
            <a:r>
              <a:rPr lang="es-UY" sz="1600" dirty="0">
                <a:latin typeface="Arial" panose="020B0604020202020204" pitchFamily="34" charset="0"/>
                <a:cs typeface="Arial" panose="020B0604020202020204" pitchFamily="34" charset="0"/>
              </a:rPr>
              <a:t>28 de mayo de 2024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889950" y="4521214"/>
            <a:ext cx="6445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>
                <a:latin typeface="Arial" panose="020B0604020202020204" pitchFamily="34" charset="0"/>
                <a:cs typeface="Arial" panose="020B0604020202020204" pitchFamily="34" charset="0"/>
              </a:rPr>
              <a:t>Clase Final ante Tribunal – Práctica Profesional I</a:t>
            </a: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537" y="5090788"/>
            <a:ext cx="3091543" cy="772886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 rot="5400000">
            <a:off x="7907539" y="945903"/>
            <a:ext cx="409946" cy="63088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5526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511" y="713467"/>
            <a:ext cx="8784771" cy="575525"/>
          </a:xfrm>
        </p:spPr>
        <p:txBody>
          <a:bodyPr>
            <a:normAutofit/>
          </a:bodyPr>
          <a:lstStyle/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INTRODUCCIÓN. PRESENTACIÓN PERSONAL: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CuadroTexto 2"/>
          <p:cNvSpPr txBox="1"/>
          <p:nvPr/>
        </p:nvSpPr>
        <p:spPr>
          <a:xfrm>
            <a:off x="2586564" y="1589474"/>
            <a:ext cx="739872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arenR"/>
            </a:pPr>
            <a:r>
              <a:rPr lang="es-UY" sz="2000" dirty="0">
                <a:latin typeface="Arial" panose="020B0604020202020204" pitchFamily="34" charset="0"/>
                <a:cs typeface="Arial" panose="020B0604020202020204" pitchFamily="34" charset="0"/>
              </a:rPr>
              <a:t>Presentación personal.</a:t>
            </a:r>
          </a:p>
          <a:p>
            <a:pPr marL="342900" indent="-342900" algn="just">
              <a:buFont typeface="+mj-lt"/>
              <a:buAutoNum type="alphaLcParenR"/>
            </a:pPr>
            <a:endParaRPr lang="es-UY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s-UY" sz="2000" dirty="0">
                <a:latin typeface="Arial" panose="020B0604020202020204" pitchFamily="34" charset="0"/>
                <a:cs typeface="Arial" panose="020B0604020202020204" pitchFamily="34" charset="0"/>
              </a:rPr>
              <a:t>Explicación Clase Final ante Tribunal. Proceso de Formación Docente.</a:t>
            </a:r>
          </a:p>
          <a:p>
            <a:pPr marL="342900" indent="-342900" algn="just">
              <a:buFont typeface="+mj-lt"/>
              <a:buAutoNum type="alphaLcParenR"/>
            </a:pPr>
            <a:endParaRPr lang="es-UY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s-UY" sz="2000" dirty="0">
                <a:latin typeface="Arial" panose="020B0604020202020204" pitchFamily="34" charset="0"/>
                <a:cs typeface="Arial" panose="020B0604020202020204" pitchFamily="34" charset="0"/>
              </a:rPr>
              <a:t>Agradecimientos. Tribunal. Clase.</a:t>
            </a:r>
          </a:p>
          <a:p>
            <a:pPr marL="342900" indent="-342900" algn="just">
              <a:buFont typeface="+mj-lt"/>
              <a:buAutoNum type="alphaLcParenR"/>
            </a:pPr>
            <a:endParaRPr lang="es-UY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s-UY" sz="2000" dirty="0">
                <a:latin typeface="Arial" panose="020B0604020202020204" pitchFamily="34" charset="0"/>
                <a:cs typeface="Arial" panose="020B0604020202020204" pitchFamily="34" charset="0"/>
              </a:rPr>
              <a:t>Perspectiva considerada para la preparación de la clase.</a:t>
            </a:r>
          </a:p>
          <a:p>
            <a:pPr marL="342900" indent="-342900" algn="just">
              <a:buFont typeface="+mj-lt"/>
              <a:buAutoNum type="alphaLcParenR"/>
            </a:pPr>
            <a:endParaRPr lang="es-UY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s-UY" sz="2000" dirty="0">
                <a:latin typeface="Arial" panose="020B0604020202020204" pitchFamily="34" charset="0"/>
                <a:cs typeface="Arial" panose="020B0604020202020204" pitchFamily="34" charset="0"/>
              </a:rPr>
              <a:t>Expectativas. Exhortación. Participación abierta.</a:t>
            </a:r>
          </a:p>
          <a:p>
            <a:pPr algn="just"/>
            <a:endParaRPr lang="es-UY" dirty="0">
              <a:solidFill>
                <a:srgbClr val="FF0000"/>
              </a:solidFill>
              <a:latin typeface="Helvetica Neue Light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" name="Rectángulo 11"/>
          <p:cNvSpPr/>
          <p:nvPr/>
        </p:nvSpPr>
        <p:spPr>
          <a:xfrm>
            <a:off x="11211605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976" y="5921829"/>
            <a:ext cx="3091543" cy="77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18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2407" y="0"/>
            <a:ext cx="6513399" cy="772886"/>
          </a:xfrm>
        </p:spPr>
        <p:txBody>
          <a:bodyPr>
            <a:normAutofit/>
          </a:bodyPr>
          <a:lstStyle/>
          <a:p>
            <a:pPr algn="ctr"/>
            <a:r>
              <a:rPr lang="es-UY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RESUMEN EJECUTIVO: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209520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CuadroTexto 5"/>
          <p:cNvSpPr txBox="1"/>
          <p:nvPr/>
        </p:nvSpPr>
        <p:spPr>
          <a:xfrm>
            <a:off x="4871963" y="540325"/>
            <a:ext cx="717428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UY" dirty="0">
              <a:latin typeface="Helvetica Neue Ligh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Presentación del tema. Resumen. Objetivos.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Cuestiones Preliminares.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Audiencia Complementaria. Aspectos Formales.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Contenido de la Audiencia Complementaria.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Preparación y Desarrollo de la Audiencia Complementaria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Prueba Testimonial. Interrogatorio de Testigos.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Análisis Audiencia Complementaria.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Conclusiones. Cierre.</a:t>
            </a:r>
          </a:p>
          <a:p>
            <a:endParaRPr lang="es-UY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19" y="1527152"/>
            <a:ext cx="3449695" cy="418446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19" y="306376"/>
            <a:ext cx="3091543" cy="77288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33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2317130" y="321957"/>
            <a:ext cx="8784771" cy="575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PRESENTACIÓN DEL TEMA. REGLAS. MODALIDAD DE LA CLASE: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745552" y="1194911"/>
            <a:ext cx="935634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Tema: </a:t>
            </a:r>
            <a:r>
              <a:rPr lang="es-ES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i="1" dirty="0">
                <a:latin typeface="Arial" panose="020B0604020202020204" pitchFamily="34" charset="0"/>
                <a:cs typeface="Arial" panose="020B0604020202020204" pitchFamily="34" charset="0"/>
              </a:rPr>
              <a:t>Preparación de la Audiencia Complementaria. Interrogatorio de testigos</a:t>
            </a:r>
            <a:r>
              <a:rPr lang="es-ES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s-UY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Enfoque práctico de la exposición.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Dinámica Participativa. Conocimiento de las ideas y representación que ustedes tienen de la Audiencia Complementaria y el Interrogatorio de Testigos.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Nociones teóricas básicas sobre la Audiencia Complementaria.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Preparación y Desarrollo de la Audiencia Complementaria.</a:t>
            </a:r>
          </a:p>
          <a:p>
            <a:pPr algn="just"/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Pautas para el Interrogatorio de Testigos.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</a:rPr>
              <a:t>Análisis Audiencia Complementaria.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UY" sz="2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UY" sz="2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UY" sz="1400" dirty="0">
              <a:solidFill>
                <a:srgbClr val="92D050"/>
              </a:solidFill>
              <a:latin typeface="Helvetica Neue Ligh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UY" sz="2000" dirty="0">
              <a:latin typeface="Helvetica Neue Ligh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9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1752600" y="502902"/>
            <a:ext cx="9644743" cy="78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CUESTIONES PREVIAS: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94282" y="1288992"/>
            <a:ext cx="8708571" cy="420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5450" lvl="1" indent="-342900" algn="just" eaLnBrk="0" fontAlgn="base" hangingPunct="0"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q"/>
            </a:pPr>
            <a:r>
              <a:rPr lang="es-AR" altLang="es-UY" sz="2300" kern="0" dirty="0">
                <a:latin typeface="Arial" panose="020B0604020202020204" pitchFamily="34" charset="0"/>
                <a:cs typeface="Arial" panose="020B0604020202020204" pitchFamily="34" charset="0"/>
              </a:rPr>
              <a:t>En 1989 con la sanción del CGP se planteó un nuevo desafío por la consagración de la oralidad en el proceso por audiencias.</a:t>
            </a:r>
          </a:p>
          <a:p>
            <a:pPr marL="425450" lvl="1" indent="-342900" algn="just" eaLnBrk="0" fontAlgn="base" hangingPunct="0"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q"/>
            </a:pPr>
            <a:r>
              <a:rPr lang="es-AR" altLang="es-UY" sz="2300" kern="0" dirty="0">
                <a:latin typeface="Arial" panose="020B0604020202020204" pitchFamily="34" charset="0"/>
                <a:cs typeface="Arial" panose="020B0604020202020204" pitchFamily="34" charset="0"/>
              </a:rPr>
              <a:t>Este hito supuso la adquisición de nuevas habilidades para los profesionales del momento y un nuevo desafío.</a:t>
            </a:r>
          </a:p>
          <a:p>
            <a:pPr algn="just"/>
            <a:endParaRPr lang="es-UY" sz="2000" dirty="0">
              <a:latin typeface="Helvetica Neue Light"/>
            </a:endParaRPr>
          </a:p>
          <a:p>
            <a:pPr algn="ctr"/>
            <a:r>
              <a:rPr lang="es-UY" sz="2000" i="1" dirty="0">
                <a:solidFill>
                  <a:srgbClr val="FF0000"/>
                </a:solidFill>
                <a:latin typeface="Helvetica Neue Light"/>
              </a:rPr>
              <a:t>¿Qué opinan respecto a la formación recibida en estos años?</a:t>
            </a:r>
          </a:p>
          <a:p>
            <a:pPr algn="just"/>
            <a:endParaRPr lang="es-UY" sz="2000" i="1" dirty="0">
              <a:solidFill>
                <a:srgbClr val="FF0000"/>
              </a:solidFill>
              <a:latin typeface="Helvetica Neue Light"/>
            </a:endParaRPr>
          </a:p>
          <a:p>
            <a:pPr algn="ctr"/>
            <a:r>
              <a:rPr lang="es-UY" sz="2000" i="1" dirty="0">
                <a:solidFill>
                  <a:srgbClr val="FF0000"/>
                </a:solidFill>
                <a:latin typeface="Helvetica Neue Light"/>
              </a:rPr>
              <a:t>¿La consideran suficiente?</a:t>
            </a:r>
          </a:p>
          <a:p>
            <a:pPr algn="ctr"/>
            <a:endParaRPr lang="es-UY" sz="2000" dirty="0">
              <a:latin typeface="Helvetica Neue Ligh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UY" sz="1400" dirty="0">
              <a:solidFill>
                <a:srgbClr val="92D050"/>
              </a:solidFill>
              <a:latin typeface="Helvetica Neue Ligh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UY" sz="2000" dirty="0">
              <a:latin typeface="Helvetica Neue Ligh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99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511" y="713467"/>
            <a:ext cx="8784771" cy="575525"/>
          </a:xfrm>
        </p:spPr>
        <p:txBody>
          <a:bodyPr>
            <a:normAutofit/>
          </a:bodyPr>
          <a:lstStyle/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¿QUÉ ES LA AUDIENCIA COMPLEMENTARIA?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CuadroTexto 2"/>
          <p:cNvSpPr txBox="1"/>
          <p:nvPr/>
        </p:nvSpPr>
        <p:spPr>
          <a:xfrm>
            <a:off x="3259696" y="1827781"/>
            <a:ext cx="5303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altLang="es-UY" sz="20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Espacio de Participación</a:t>
            </a:r>
          </a:p>
          <a:p>
            <a:pPr algn="just"/>
            <a:endParaRPr lang="es-UY" dirty="0">
              <a:latin typeface="Helvetica Neue Light"/>
            </a:endParaRPr>
          </a:p>
          <a:p>
            <a:pPr algn="just"/>
            <a:endParaRPr lang="es-UY" dirty="0">
              <a:solidFill>
                <a:srgbClr val="FF0000"/>
              </a:solidFill>
              <a:latin typeface="Helvetica Neue Light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" name="Rectángulo 11"/>
          <p:cNvSpPr/>
          <p:nvPr/>
        </p:nvSpPr>
        <p:spPr>
          <a:xfrm>
            <a:off x="11211605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976" y="5921829"/>
            <a:ext cx="3091543" cy="772886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1610511" y="3019299"/>
            <a:ext cx="8784771" cy="575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¿CÓMO IMAGINAN LA AUDIENCIA COMPLEMENTARIA?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259696" y="4133613"/>
            <a:ext cx="5303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altLang="es-UY" sz="20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Espacio de Participación</a:t>
            </a:r>
          </a:p>
          <a:p>
            <a:pPr algn="just"/>
            <a:endParaRPr lang="es-UY" dirty="0">
              <a:latin typeface="Helvetica Neue Light"/>
            </a:endParaRPr>
          </a:p>
          <a:p>
            <a:pPr algn="just"/>
            <a:endParaRPr lang="es-UY" dirty="0">
              <a:solidFill>
                <a:srgbClr val="FF0000"/>
              </a:solidFill>
              <a:latin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72244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1830796" y="112938"/>
            <a:ext cx="9644743" cy="78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LA AUDIENCIA COMPLEMENTARIA. ASPECTOS FORMALES: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660342" y="1035456"/>
            <a:ext cx="944155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REGULACIÓN:</a:t>
            </a: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Art. 343 del CGP. </a:t>
            </a:r>
          </a:p>
          <a:p>
            <a:pPr algn="just"/>
            <a:endParaRPr lang="es-ES" sz="2000" b="1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CONCEPTO. </a:t>
            </a:r>
            <a:r>
              <a:rPr lang="es-MX" sz="2000" i="1" dirty="0">
                <a:latin typeface="Arial" panose="020B0604020202020204" pitchFamily="34" charset="0"/>
                <a:cs typeface="Arial" panose="020B0604020202020204" pitchFamily="34" charset="0"/>
              </a:rPr>
              <a:t>“La audiencia complementaria se caracteriza por ser de realización eventual, no necesaria, a diferencia de la audiencia preliminar” </a:t>
            </a:r>
            <a:r>
              <a:rPr lang="es-MX" sz="15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González, María Eugenia</a:t>
            </a:r>
            <a:r>
              <a:rPr lang="es-MX" sz="15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s-MX" sz="1500" i="1" dirty="0">
                <a:latin typeface="Arial" panose="020B0604020202020204" pitchFamily="34" charset="0"/>
                <a:cs typeface="Arial" panose="020B0604020202020204" pitchFamily="34" charset="0"/>
              </a:rPr>
              <a:t> Código General del Proceso 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dirigido por </a:t>
            </a:r>
            <a:r>
              <a:rPr lang="es-MX" sz="1500" i="1" dirty="0">
                <a:latin typeface="Arial" panose="020B0604020202020204" pitchFamily="34" charset="0"/>
                <a:cs typeface="Arial" panose="020B0604020202020204" pitchFamily="34" charset="0"/>
              </a:rPr>
              <a:t>Ángel </a:t>
            </a:r>
            <a:r>
              <a:rPr lang="es-MX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Landoni</a:t>
            </a:r>
            <a:r>
              <a:rPr lang="es-MX" sz="1500" i="1" dirty="0">
                <a:latin typeface="Arial" panose="020B0604020202020204" pitchFamily="34" charset="0"/>
                <a:cs typeface="Arial" panose="020B0604020202020204" pitchFamily="34" charset="0"/>
              </a:rPr>
              <a:t> Sosa)</a:t>
            </a:r>
          </a:p>
          <a:p>
            <a:pPr algn="just"/>
            <a:endParaRPr lang="es-MX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CONTENIDO. </a:t>
            </a:r>
            <a:r>
              <a:rPr lang="es-ES" sz="2000" i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“La audiencia complementaria es mas simple que la preliminar; (…) el desarrollo puede ser resumido en cuatro pasos principales: producción de prueba, documentación de la audiencia, alegatos y sentencia” </a:t>
            </a:r>
            <a:r>
              <a:rPr lang="es-ES" sz="1500" i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5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Barrios de </a:t>
            </a:r>
            <a:r>
              <a:rPr lang="es-ES" sz="15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Angelis</a:t>
            </a:r>
            <a:r>
              <a:rPr lang="es-ES" sz="15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Dante, El Proceso Civil, Idea, Montevideo, 1889, </a:t>
            </a:r>
            <a:r>
              <a:rPr lang="es-ES" sz="15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pag.</a:t>
            </a:r>
            <a:r>
              <a:rPr lang="es-ES" sz="15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254.)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15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PRÓRROGA: </a:t>
            </a: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 inasistencia de una de las partes, no será, en ningún caso, obstáculo que impida la realización de la audiencia. El art. 343.2 establece que </a:t>
            </a:r>
            <a:r>
              <a:rPr lang="es-ES" sz="2000" i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“La audiencia complementaria no se suspenderá ni se dejará de diligenciar la prueba por ausencia de las partes”.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sz="15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5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UY" sz="2000" dirty="0">
              <a:latin typeface="Helvetica Neue Ligh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0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1743456" y="127998"/>
            <a:ext cx="9644743" cy="78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LA AUDIENCIA COMPLEMENTARIA. ASPECTOS FORMALES (II):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240104" y="781160"/>
            <a:ext cx="103870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000" i="1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EXCEPCIONES:</a:t>
            </a: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La audiencia podrá suspenderse o prorrogarse en las siguientes situaciones: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ES" sz="20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Por razones de fuerza mayor que afecten a una de las partes. </a:t>
            </a:r>
            <a:endParaRPr lang="en-GB" sz="20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Por falta de diligenciamiento de prueba. </a:t>
            </a:r>
            <a:r>
              <a:rPr lang="es-ES" sz="2000" b="1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00B05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s-UY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UY" sz="2000" b="1" dirty="0">
                <a:latin typeface="Arial" panose="020B0604020202020204" pitchFamily="34" charset="0"/>
                <a:cs typeface="Arial" panose="020B0604020202020204" pitchFamily="34" charset="0"/>
              </a:rPr>
              <a:t>INASISTENCIA DE LAS PARTES: </a:t>
            </a:r>
            <a:r>
              <a:rPr lang="es-UY" sz="2000" dirty="0">
                <a:latin typeface="Arial" panose="020B0604020202020204" pitchFamily="34" charset="0"/>
                <a:cs typeface="Arial" panose="020B0604020202020204" pitchFamily="34" charset="0"/>
              </a:rPr>
              <a:t>Se encuentra regulado en el art. 343.3 el cual establece que </a:t>
            </a:r>
            <a:r>
              <a:rPr lang="es-UY" sz="20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sz="2000" i="1" dirty="0">
                <a:latin typeface="Arial" panose="020B0604020202020204" pitchFamily="34" charset="0"/>
                <a:cs typeface="Arial" panose="020B0604020202020204" pitchFamily="34" charset="0"/>
              </a:rPr>
              <a:t>En todo caso, la ausencia a la audiencia complementaria de prueba determinara una </a:t>
            </a:r>
            <a:r>
              <a:rPr lang="es-MX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presunción desfavorable a la parte inasistente”</a:t>
            </a:r>
          </a:p>
          <a:p>
            <a:pPr algn="just"/>
            <a:endParaRPr lang="es-MX" sz="20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0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UY" sz="2000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nalizar</a:t>
            </a:r>
            <a:r>
              <a:rPr lang="es-UY" sz="20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comparecencia por representante. Diferencias con audiencia preliminar.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08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4DF0E05-8C40-4C8A-97F7-47285F904614}"/>
              </a:ext>
            </a:extLst>
          </p:cNvPr>
          <p:cNvSpPr/>
          <p:nvPr/>
        </p:nvSpPr>
        <p:spPr>
          <a:xfrm>
            <a:off x="716461" y="292338"/>
            <a:ext cx="251792" cy="996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Rectángulo 6"/>
          <p:cNvSpPr/>
          <p:nvPr/>
        </p:nvSpPr>
        <p:spPr>
          <a:xfrm>
            <a:off x="564824" y="0"/>
            <a:ext cx="555066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CA18929-A932-42CB-85E1-87DCEE43BD1C}"/>
              </a:ext>
            </a:extLst>
          </p:cNvPr>
          <p:cNvSpPr txBox="1">
            <a:spLocks/>
          </p:cNvSpPr>
          <p:nvPr/>
        </p:nvSpPr>
        <p:spPr>
          <a:xfrm>
            <a:off x="2211402" y="384030"/>
            <a:ext cx="8784771" cy="575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PREPARACIÓN Y DESARROLLO DE AUDIENCIA COMPLEMENTARIA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119890" y="927556"/>
            <a:ext cx="1051516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s-UY" altLang="es-UY" b="1" dirty="0">
                <a:latin typeface="Arial" panose="020B0604020202020204" pitchFamily="34" charset="0"/>
                <a:cs typeface="Arial" panose="020B0604020202020204" pitchFamily="34" charset="0"/>
              </a:rPr>
              <a:t>Una vez fijada la audiencia: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Agendarla y revisar varias veces la fecha y hora de la misma;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Debemos contar con una copia exacta del expediente;</a:t>
            </a:r>
          </a:p>
          <a:p>
            <a:pPr marL="742950" lvl="1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Estimar duración para evitar superposición de audiencias.</a:t>
            </a:r>
          </a:p>
          <a:p>
            <a:pPr marL="1200150" lvl="2" indent="-28575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s-UY" altLang="es-U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s-UY" altLang="es-UY" b="1" dirty="0">
                <a:latin typeface="Arial" panose="020B0604020202020204" pitchFamily="34" charset="0"/>
                <a:cs typeface="Arial" panose="020B0604020202020204" pitchFamily="34" charset="0"/>
              </a:rPr>
              <a:t>Dar aviso al cliente. Reunión previa.</a:t>
            </a:r>
          </a:p>
          <a:p>
            <a:pPr marL="800100" lvl="1" indent="-34290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Aviso fehaciente al cliente. Explicar importancia de su concurrencia y consecuencias de su inasistencia o representación judicial;</a:t>
            </a:r>
          </a:p>
          <a:p>
            <a:pPr marL="800100" lvl="1" indent="-34290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Es importante reunirnos previamente con el cliente para explicar el contenido y finalidad de la audiencia;</a:t>
            </a:r>
          </a:p>
          <a:p>
            <a:pPr marL="800100" lvl="1" indent="-34290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En dicha reunión deberían analizarse eventuales escenarios de conciliación (para no improvisar en audiencia);</a:t>
            </a:r>
          </a:p>
          <a:p>
            <a:pPr marL="800100" lvl="1" indent="-34290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Informar al cliente la documentación con la que deberá concurrir a la audiencia; tener presente la circular n° 4/2015. Acordada 7829, y la forma en que deberá comportarse durante la misma.</a:t>
            </a:r>
          </a:p>
          <a:p>
            <a:pPr marL="800100" lvl="1" indent="-342900" algn="just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Es muy importante dejar bien en claro que el rol que cumpliremos durante la audiencia; y aclarar que </a:t>
            </a:r>
            <a:r>
              <a:rPr lang="es-ES" altLang="es-UY" dirty="0">
                <a:latin typeface="Arial" panose="020B0604020202020204" pitchFamily="34" charset="0"/>
                <a:cs typeface="Arial" panose="020B0604020202020204" pitchFamily="34" charset="0"/>
              </a:rPr>
              <a:t>los reparos, dudas y reproches deben efectuarse en reuniones privadas y no durante el desarrollo de la audiencia.</a:t>
            </a:r>
          </a:p>
          <a:p>
            <a:pPr>
              <a:spcAft>
                <a:spcPct val="0"/>
              </a:spcAft>
              <a:defRPr/>
            </a:pPr>
            <a:endParaRPr lang="es-UY" altLang="es-UY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ES" dirty="0">
              <a:latin typeface="Helvetica Neue Light"/>
            </a:endParaRPr>
          </a:p>
          <a:p>
            <a:endParaRPr lang="es-UY" sz="2000" dirty="0">
              <a:latin typeface="Helvetica Neue Ligh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31" y="5711620"/>
            <a:ext cx="852141" cy="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990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3964</TotalTime>
  <Words>1474</Words>
  <Application>Microsoft Office PowerPoint</Application>
  <PresentationFormat>Panorámica</PresentationFormat>
  <Paragraphs>182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Helvetica Neue Light</vt:lpstr>
      <vt:lpstr>Wingdings</vt:lpstr>
      <vt:lpstr>Tema de Office</vt:lpstr>
      <vt:lpstr>Presentación de PowerPoint</vt:lpstr>
      <vt:lpstr>INTRODUCCIÓN. PRESENTACIÓN PERSONAL:</vt:lpstr>
      <vt:lpstr>RESUMEN EJECUTIVO:</vt:lpstr>
      <vt:lpstr>Presentación de PowerPoint</vt:lpstr>
      <vt:lpstr>Presentación de PowerPoint</vt:lpstr>
      <vt:lpstr>¿QUÉ ES LA AUDIENCIA COMPLEMENTARIA?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ESPACIO ABIERTO: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fgianero</dc:creator>
  <cp:lastModifiedBy>Federico Gianero</cp:lastModifiedBy>
  <cp:revision>209</cp:revision>
  <dcterms:created xsi:type="dcterms:W3CDTF">2022-06-14T14:29:06Z</dcterms:created>
  <dcterms:modified xsi:type="dcterms:W3CDTF">2024-06-08T08:20:51Z</dcterms:modified>
</cp:coreProperties>
</file>