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8"/>
  </p:notesMasterIdLst>
  <p:sldIdLst>
    <p:sldId id="256" r:id="rId2"/>
    <p:sldId id="283" r:id="rId3"/>
    <p:sldId id="317" r:id="rId4"/>
    <p:sldId id="313" r:id="rId5"/>
    <p:sldId id="318" r:id="rId6"/>
    <p:sldId id="319" r:id="rId7"/>
    <p:sldId id="320" r:id="rId8"/>
    <p:sldId id="321" r:id="rId9"/>
    <p:sldId id="323" r:id="rId10"/>
    <p:sldId id="324" r:id="rId11"/>
    <p:sldId id="325" r:id="rId12"/>
    <p:sldId id="322" r:id="rId13"/>
    <p:sldId id="311" r:id="rId14"/>
    <p:sldId id="326" r:id="rId15"/>
    <p:sldId id="327" r:id="rId16"/>
    <p:sldId id="328" r:id="rId17"/>
    <p:sldId id="329" r:id="rId18"/>
    <p:sldId id="330" r:id="rId19"/>
    <p:sldId id="273" r:id="rId20"/>
    <p:sldId id="274" r:id="rId21"/>
    <p:sldId id="292" r:id="rId22"/>
    <p:sldId id="293" r:id="rId23"/>
    <p:sldId id="294" r:id="rId24"/>
    <p:sldId id="278" r:id="rId25"/>
    <p:sldId id="301" r:id="rId26"/>
    <p:sldId id="331" r:id="rId27"/>
    <p:sldId id="332" r:id="rId28"/>
    <p:sldId id="333" r:id="rId29"/>
    <p:sldId id="334" r:id="rId30"/>
    <p:sldId id="312" r:id="rId31"/>
    <p:sldId id="285" r:id="rId32"/>
    <p:sldId id="286" r:id="rId33"/>
    <p:sldId id="288" r:id="rId34"/>
    <p:sldId id="314" r:id="rId35"/>
    <p:sldId id="315" r:id="rId36"/>
    <p:sldId id="316" r:id="rId37"/>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7" d="100"/>
          <a:sy n="87" d="100"/>
        </p:scale>
        <p:origin x="-876" y="6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E3D965-9ACE-4B73-A22E-5E153863111C}"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s-ES"/>
        </a:p>
      </dgm:t>
    </dgm:pt>
    <dgm:pt modelId="{02072318-25F9-4B5B-BC29-9BC384E52F4C}">
      <dgm:prSet phldrT="[Texto]"/>
      <dgm:spPr/>
      <dgm:t>
        <a:bodyPr/>
        <a:lstStyle/>
        <a:p>
          <a:r>
            <a:rPr lang="es-UY" dirty="0" smtClean="0"/>
            <a:t>IRPF CAT. II</a:t>
          </a:r>
          <a:endParaRPr lang="es-ES" dirty="0"/>
        </a:p>
      </dgm:t>
    </dgm:pt>
    <dgm:pt modelId="{93FD4B1B-EFAD-4973-AE83-C6DB584961DA}" type="parTrans" cxnId="{63C043FD-AFF3-4DD8-A872-259DE57CA9EF}">
      <dgm:prSet/>
      <dgm:spPr/>
      <dgm:t>
        <a:bodyPr/>
        <a:lstStyle/>
        <a:p>
          <a:endParaRPr lang="es-ES"/>
        </a:p>
      </dgm:t>
    </dgm:pt>
    <dgm:pt modelId="{777DD48D-2A9E-4860-82FC-3050EB4337F4}" type="sibTrans" cxnId="{63C043FD-AFF3-4DD8-A872-259DE57CA9EF}">
      <dgm:prSet/>
      <dgm:spPr/>
      <dgm:t>
        <a:bodyPr/>
        <a:lstStyle/>
        <a:p>
          <a:endParaRPr lang="es-ES"/>
        </a:p>
      </dgm:t>
    </dgm:pt>
    <dgm:pt modelId="{4F6C5F10-5A47-4ADA-911E-1401746BD4B8}">
      <dgm:prSet phldrT="[Texto]"/>
      <dgm:spPr/>
      <dgm:t>
        <a:bodyPr/>
        <a:lstStyle/>
        <a:p>
          <a:r>
            <a:rPr lang="es-UY" dirty="0" smtClean="0"/>
            <a:t>Trabajo en relación  de dependencia</a:t>
          </a:r>
          <a:endParaRPr lang="es-ES" dirty="0"/>
        </a:p>
      </dgm:t>
    </dgm:pt>
    <dgm:pt modelId="{D8071D57-F996-444C-850F-492710AC1BAF}" type="parTrans" cxnId="{55CCA0C4-F29B-418C-B320-6D2CDFAB1BE8}">
      <dgm:prSet/>
      <dgm:spPr/>
      <dgm:t>
        <a:bodyPr/>
        <a:lstStyle/>
        <a:p>
          <a:endParaRPr lang="es-ES"/>
        </a:p>
      </dgm:t>
    </dgm:pt>
    <dgm:pt modelId="{CBAA0A81-328A-44B7-9E3E-1CF7B9849AE3}" type="sibTrans" cxnId="{55CCA0C4-F29B-418C-B320-6D2CDFAB1BE8}">
      <dgm:prSet/>
      <dgm:spPr/>
      <dgm:t>
        <a:bodyPr/>
        <a:lstStyle/>
        <a:p>
          <a:endParaRPr lang="es-ES"/>
        </a:p>
      </dgm:t>
    </dgm:pt>
    <dgm:pt modelId="{BBA869D7-38E4-469F-8DEA-408D57304916}">
      <dgm:prSet phldrT="[Texto]"/>
      <dgm:spPr/>
      <dgm:t>
        <a:bodyPr/>
        <a:lstStyle/>
        <a:p>
          <a:r>
            <a:rPr lang="es-UY" dirty="0" smtClean="0"/>
            <a:t>Trabajo fuera de la relación de dependencia</a:t>
          </a:r>
          <a:endParaRPr lang="es-ES" dirty="0"/>
        </a:p>
      </dgm:t>
    </dgm:pt>
    <dgm:pt modelId="{96FE937B-44B0-4A75-AD91-EF6A2BF223F7}" type="parTrans" cxnId="{834A6135-CA44-4124-9D01-08C4827B63C6}">
      <dgm:prSet/>
      <dgm:spPr/>
      <dgm:t>
        <a:bodyPr/>
        <a:lstStyle/>
        <a:p>
          <a:endParaRPr lang="es-ES"/>
        </a:p>
      </dgm:t>
    </dgm:pt>
    <dgm:pt modelId="{5583C76E-794F-4F24-A7F9-4A3C3DF1A1F2}" type="sibTrans" cxnId="{834A6135-CA44-4124-9D01-08C4827B63C6}">
      <dgm:prSet/>
      <dgm:spPr/>
      <dgm:t>
        <a:bodyPr/>
        <a:lstStyle/>
        <a:p>
          <a:endParaRPr lang="es-ES"/>
        </a:p>
      </dgm:t>
    </dgm:pt>
    <dgm:pt modelId="{D9EC47C2-3E80-4836-A006-713861551AEA}" type="pres">
      <dgm:prSet presAssocID="{34E3D965-9ACE-4B73-A22E-5E153863111C}" presName="mainComposite" presStyleCnt="0">
        <dgm:presLayoutVars>
          <dgm:chPref val="1"/>
          <dgm:dir/>
          <dgm:animOne val="branch"/>
          <dgm:animLvl val="lvl"/>
          <dgm:resizeHandles val="exact"/>
        </dgm:presLayoutVars>
      </dgm:prSet>
      <dgm:spPr/>
      <dgm:t>
        <a:bodyPr/>
        <a:lstStyle/>
        <a:p>
          <a:endParaRPr lang="es-ES"/>
        </a:p>
      </dgm:t>
    </dgm:pt>
    <dgm:pt modelId="{FB2EB163-B4AC-4EA2-97EA-FD7EF9775010}" type="pres">
      <dgm:prSet presAssocID="{34E3D965-9ACE-4B73-A22E-5E153863111C}" presName="hierFlow" presStyleCnt="0"/>
      <dgm:spPr/>
      <dgm:t>
        <a:bodyPr/>
        <a:lstStyle/>
        <a:p>
          <a:endParaRPr lang="es-ES"/>
        </a:p>
      </dgm:t>
    </dgm:pt>
    <dgm:pt modelId="{7BD9338E-7883-4554-B6F8-AD21F119CFF8}" type="pres">
      <dgm:prSet presAssocID="{34E3D965-9ACE-4B73-A22E-5E153863111C}" presName="hierChild1" presStyleCnt="0">
        <dgm:presLayoutVars>
          <dgm:chPref val="1"/>
          <dgm:animOne val="branch"/>
          <dgm:animLvl val="lvl"/>
        </dgm:presLayoutVars>
      </dgm:prSet>
      <dgm:spPr/>
      <dgm:t>
        <a:bodyPr/>
        <a:lstStyle/>
        <a:p>
          <a:endParaRPr lang="es-ES"/>
        </a:p>
      </dgm:t>
    </dgm:pt>
    <dgm:pt modelId="{BF34CA01-CBF8-419C-8F1F-9D3B406543EF}" type="pres">
      <dgm:prSet presAssocID="{02072318-25F9-4B5B-BC29-9BC384E52F4C}" presName="Name14" presStyleCnt="0"/>
      <dgm:spPr/>
      <dgm:t>
        <a:bodyPr/>
        <a:lstStyle/>
        <a:p>
          <a:endParaRPr lang="es-ES"/>
        </a:p>
      </dgm:t>
    </dgm:pt>
    <dgm:pt modelId="{4618499B-FFF7-430C-BC58-5E28BD0C25C9}" type="pres">
      <dgm:prSet presAssocID="{02072318-25F9-4B5B-BC29-9BC384E52F4C}" presName="level1Shape" presStyleLbl="node0" presStyleIdx="0" presStyleCnt="1" custScaleX="45874" custScaleY="42861" custLinFactNeighborX="-1350" custLinFactNeighborY="-428">
        <dgm:presLayoutVars>
          <dgm:chPref val="3"/>
        </dgm:presLayoutVars>
      </dgm:prSet>
      <dgm:spPr/>
      <dgm:t>
        <a:bodyPr/>
        <a:lstStyle/>
        <a:p>
          <a:endParaRPr lang="es-ES"/>
        </a:p>
      </dgm:t>
    </dgm:pt>
    <dgm:pt modelId="{EAB31E55-7534-48F9-92A0-3F634D9D0145}" type="pres">
      <dgm:prSet presAssocID="{02072318-25F9-4B5B-BC29-9BC384E52F4C}" presName="hierChild2" presStyleCnt="0"/>
      <dgm:spPr/>
      <dgm:t>
        <a:bodyPr/>
        <a:lstStyle/>
        <a:p>
          <a:endParaRPr lang="es-ES"/>
        </a:p>
      </dgm:t>
    </dgm:pt>
    <dgm:pt modelId="{6BE07091-F1E3-4F5B-B803-6728771A5FEF}" type="pres">
      <dgm:prSet presAssocID="{D8071D57-F996-444C-850F-492710AC1BAF}" presName="Name19" presStyleLbl="parChTrans1D2" presStyleIdx="0" presStyleCnt="2"/>
      <dgm:spPr/>
      <dgm:t>
        <a:bodyPr/>
        <a:lstStyle/>
        <a:p>
          <a:endParaRPr lang="es-ES"/>
        </a:p>
      </dgm:t>
    </dgm:pt>
    <dgm:pt modelId="{29096F33-79AA-4E82-8E26-F539B78F71B2}" type="pres">
      <dgm:prSet presAssocID="{4F6C5F10-5A47-4ADA-911E-1401746BD4B8}" presName="Name21" presStyleCnt="0"/>
      <dgm:spPr/>
      <dgm:t>
        <a:bodyPr/>
        <a:lstStyle/>
        <a:p>
          <a:endParaRPr lang="es-ES"/>
        </a:p>
      </dgm:t>
    </dgm:pt>
    <dgm:pt modelId="{63BE35F6-FC63-4060-A640-B8092D7B6467}" type="pres">
      <dgm:prSet presAssocID="{4F6C5F10-5A47-4ADA-911E-1401746BD4B8}" presName="level2Shape" presStyleLbl="node2" presStyleIdx="0" presStyleCnt="2" custScaleX="48485" custScaleY="44340"/>
      <dgm:spPr/>
      <dgm:t>
        <a:bodyPr/>
        <a:lstStyle/>
        <a:p>
          <a:endParaRPr lang="es-ES"/>
        </a:p>
      </dgm:t>
    </dgm:pt>
    <dgm:pt modelId="{E5F3B721-E25A-4584-BF1E-3C3DAAACC3F2}" type="pres">
      <dgm:prSet presAssocID="{4F6C5F10-5A47-4ADA-911E-1401746BD4B8}" presName="hierChild3" presStyleCnt="0"/>
      <dgm:spPr/>
      <dgm:t>
        <a:bodyPr/>
        <a:lstStyle/>
        <a:p>
          <a:endParaRPr lang="es-ES"/>
        </a:p>
      </dgm:t>
    </dgm:pt>
    <dgm:pt modelId="{9FF41281-AEA4-4627-9F6F-17AE4DAE939C}" type="pres">
      <dgm:prSet presAssocID="{96FE937B-44B0-4A75-AD91-EF6A2BF223F7}" presName="Name19" presStyleLbl="parChTrans1D2" presStyleIdx="1" presStyleCnt="2"/>
      <dgm:spPr/>
      <dgm:t>
        <a:bodyPr/>
        <a:lstStyle/>
        <a:p>
          <a:endParaRPr lang="es-ES"/>
        </a:p>
      </dgm:t>
    </dgm:pt>
    <dgm:pt modelId="{6B7BE052-380A-466C-B246-DB72970BB6A1}" type="pres">
      <dgm:prSet presAssocID="{BBA869D7-38E4-469F-8DEA-408D57304916}" presName="Name21" presStyleCnt="0"/>
      <dgm:spPr/>
      <dgm:t>
        <a:bodyPr/>
        <a:lstStyle/>
        <a:p>
          <a:endParaRPr lang="es-ES"/>
        </a:p>
      </dgm:t>
    </dgm:pt>
    <dgm:pt modelId="{083B5936-DEBF-4E26-838D-4AB04A953621}" type="pres">
      <dgm:prSet presAssocID="{BBA869D7-38E4-469F-8DEA-408D57304916}" presName="level2Shape" presStyleLbl="node2" presStyleIdx="1" presStyleCnt="2" custScaleX="50371" custScaleY="43944"/>
      <dgm:spPr/>
      <dgm:t>
        <a:bodyPr/>
        <a:lstStyle/>
        <a:p>
          <a:endParaRPr lang="es-ES"/>
        </a:p>
      </dgm:t>
    </dgm:pt>
    <dgm:pt modelId="{FEAEBD7B-12AF-4F81-93D8-AD62F8139036}" type="pres">
      <dgm:prSet presAssocID="{BBA869D7-38E4-469F-8DEA-408D57304916}" presName="hierChild3" presStyleCnt="0"/>
      <dgm:spPr/>
      <dgm:t>
        <a:bodyPr/>
        <a:lstStyle/>
        <a:p>
          <a:endParaRPr lang="es-ES"/>
        </a:p>
      </dgm:t>
    </dgm:pt>
    <dgm:pt modelId="{D311A3E5-A359-4ECA-9927-75B2B1B7FAEA}" type="pres">
      <dgm:prSet presAssocID="{34E3D965-9ACE-4B73-A22E-5E153863111C}" presName="bgShapesFlow" presStyleCnt="0"/>
      <dgm:spPr/>
      <dgm:t>
        <a:bodyPr/>
        <a:lstStyle/>
        <a:p>
          <a:endParaRPr lang="es-ES"/>
        </a:p>
      </dgm:t>
    </dgm:pt>
  </dgm:ptLst>
  <dgm:cxnLst>
    <dgm:cxn modelId="{55CCA0C4-F29B-418C-B320-6D2CDFAB1BE8}" srcId="{02072318-25F9-4B5B-BC29-9BC384E52F4C}" destId="{4F6C5F10-5A47-4ADA-911E-1401746BD4B8}" srcOrd="0" destOrd="0" parTransId="{D8071D57-F996-444C-850F-492710AC1BAF}" sibTransId="{CBAA0A81-328A-44B7-9E3E-1CF7B9849AE3}"/>
    <dgm:cxn modelId="{63C043FD-AFF3-4DD8-A872-259DE57CA9EF}" srcId="{34E3D965-9ACE-4B73-A22E-5E153863111C}" destId="{02072318-25F9-4B5B-BC29-9BC384E52F4C}" srcOrd="0" destOrd="0" parTransId="{93FD4B1B-EFAD-4973-AE83-C6DB584961DA}" sibTransId="{777DD48D-2A9E-4860-82FC-3050EB4337F4}"/>
    <dgm:cxn modelId="{F3663E92-D1E9-4572-80F9-7DAE7991725E}" type="presOf" srcId="{D8071D57-F996-444C-850F-492710AC1BAF}" destId="{6BE07091-F1E3-4F5B-B803-6728771A5FEF}" srcOrd="0" destOrd="0" presId="urn:microsoft.com/office/officeart/2005/8/layout/hierarchy6"/>
    <dgm:cxn modelId="{EC93C36A-8666-4881-B2AE-A01B2AE05B6A}" type="presOf" srcId="{4F6C5F10-5A47-4ADA-911E-1401746BD4B8}" destId="{63BE35F6-FC63-4060-A640-B8092D7B6467}" srcOrd="0" destOrd="0" presId="urn:microsoft.com/office/officeart/2005/8/layout/hierarchy6"/>
    <dgm:cxn modelId="{2B9573E4-2414-4767-A149-5C89159E3A35}" type="presOf" srcId="{BBA869D7-38E4-469F-8DEA-408D57304916}" destId="{083B5936-DEBF-4E26-838D-4AB04A953621}" srcOrd="0" destOrd="0" presId="urn:microsoft.com/office/officeart/2005/8/layout/hierarchy6"/>
    <dgm:cxn modelId="{834A6135-CA44-4124-9D01-08C4827B63C6}" srcId="{02072318-25F9-4B5B-BC29-9BC384E52F4C}" destId="{BBA869D7-38E4-469F-8DEA-408D57304916}" srcOrd="1" destOrd="0" parTransId="{96FE937B-44B0-4A75-AD91-EF6A2BF223F7}" sibTransId="{5583C76E-794F-4F24-A7F9-4A3C3DF1A1F2}"/>
    <dgm:cxn modelId="{33257B7D-0675-45C9-976B-4A7CEC9F11F0}" type="presOf" srcId="{96FE937B-44B0-4A75-AD91-EF6A2BF223F7}" destId="{9FF41281-AEA4-4627-9F6F-17AE4DAE939C}" srcOrd="0" destOrd="0" presId="urn:microsoft.com/office/officeart/2005/8/layout/hierarchy6"/>
    <dgm:cxn modelId="{A79123AD-8D7F-472B-B278-E506488098B0}" type="presOf" srcId="{02072318-25F9-4B5B-BC29-9BC384E52F4C}" destId="{4618499B-FFF7-430C-BC58-5E28BD0C25C9}" srcOrd="0" destOrd="0" presId="urn:microsoft.com/office/officeart/2005/8/layout/hierarchy6"/>
    <dgm:cxn modelId="{B0D7136C-CFE5-4A4E-83EF-79CD2732BA8F}" type="presOf" srcId="{34E3D965-9ACE-4B73-A22E-5E153863111C}" destId="{D9EC47C2-3E80-4836-A006-713861551AEA}" srcOrd="0" destOrd="0" presId="urn:microsoft.com/office/officeart/2005/8/layout/hierarchy6"/>
    <dgm:cxn modelId="{08D23073-77DA-4399-B4E4-38704777B4A7}" type="presParOf" srcId="{D9EC47C2-3E80-4836-A006-713861551AEA}" destId="{FB2EB163-B4AC-4EA2-97EA-FD7EF9775010}" srcOrd="0" destOrd="0" presId="urn:microsoft.com/office/officeart/2005/8/layout/hierarchy6"/>
    <dgm:cxn modelId="{556EA19F-15DC-4095-A586-87690EDCE561}" type="presParOf" srcId="{FB2EB163-B4AC-4EA2-97EA-FD7EF9775010}" destId="{7BD9338E-7883-4554-B6F8-AD21F119CFF8}" srcOrd="0" destOrd="0" presId="urn:microsoft.com/office/officeart/2005/8/layout/hierarchy6"/>
    <dgm:cxn modelId="{44F63F97-BB51-4C8D-B971-04BCFF10CFEF}" type="presParOf" srcId="{7BD9338E-7883-4554-B6F8-AD21F119CFF8}" destId="{BF34CA01-CBF8-419C-8F1F-9D3B406543EF}" srcOrd="0" destOrd="0" presId="urn:microsoft.com/office/officeart/2005/8/layout/hierarchy6"/>
    <dgm:cxn modelId="{7C2EDEED-D70C-49D0-A535-1F4DFFAE980D}" type="presParOf" srcId="{BF34CA01-CBF8-419C-8F1F-9D3B406543EF}" destId="{4618499B-FFF7-430C-BC58-5E28BD0C25C9}" srcOrd="0" destOrd="0" presId="urn:microsoft.com/office/officeart/2005/8/layout/hierarchy6"/>
    <dgm:cxn modelId="{804AC580-040D-44C1-9548-D606CDA477FC}" type="presParOf" srcId="{BF34CA01-CBF8-419C-8F1F-9D3B406543EF}" destId="{EAB31E55-7534-48F9-92A0-3F634D9D0145}" srcOrd="1" destOrd="0" presId="urn:microsoft.com/office/officeart/2005/8/layout/hierarchy6"/>
    <dgm:cxn modelId="{0A7D997A-0ACC-44D6-9E14-624D8041E8C8}" type="presParOf" srcId="{EAB31E55-7534-48F9-92A0-3F634D9D0145}" destId="{6BE07091-F1E3-4F5B-B803-6728771A5FEF}" srcOrd="0" destOrd="0" presId="urn:microsoft.com/office/officeart/2005/8/layout/hierarchy6"/>
    <dgm:cxn modelId="{F5B4E948-BE7B-492B-B5F6-0361FD54122C}" type="presParOf" srcId="{EAB31E55-7534-48F9-92A0-3F634D9D0145}" destId="{29096F33-79AA-4E82-8E26-F539B78F71B2}" srcOrd="1" destOrd="0" presId="urn:microsoft.com/office/officeart/2005/8/layout/hierarchy6"/>
    <dgm:cxn modelId="{CB1B4DDB-07B6-40D5-9788-5099A758D9C9}" type="presParOf" srcId="{29096F33-79AA-4E82-8E26-F539B78F71B2}" destId="{63BE35F6-FC63-4060-A640-B8092D7B6467}" srcOrd="0" destOrd="0" presId="urn:microsoft.com/office/officeart/2005/8/layout/hierarchy6"/>
    <dgm:cxn modelId="{B57AFD2D-477A-4A63-B2D3-CAC590B42B77}" type="presParOf" srcId="{29096F33-79AA-4E82-8E26-F539B78F71B2}" destId="{E5F3B721-E25A-4584-BF1E-3C3DAAACC3F2}" srcOrd="1" destOrd="0" presId="urn:microsoft.com/office/officeart/2005/8/layout/hierarchy6"/>
    <dgm:cxn modelId="{C2F3ECC2-FA1F-4371-9744-57E275C6EA5F}" type="presParOf" srcId="{EAB31E55-7534-48F9-92A0-3F634D9D0145}" destId="{9FF41281-AEA4-4627-9F6F-17AE4DAE939C}" srcOrd="2" destOrd="0" presId="urn:microsoft.com/office/officeart/2005/8/layout/hierarchy6"/>
    <dgm:cxn modelId="{B3C39F3C-5A5A-4DE8-9A65-97078D2A9633}" type="presParOf" srcId="{EAB31E55-7534-48F9-92A0-3F634D9D0145}" destId="{6B7BE052-380A-466C-B246-DB72970BB6A1}" srcOrd="3" destOrd="0" presId="urn:microsoft.com/office/officeart/2005/8/layout/hierarchy6"/>
    <dgm:cxn modelId="{FC1C2D37-8814-4E9C-8F0C-186127651E2E}" type="presParOf" srcId="{6B7BE052-380A-466C-B246-DB72970BB6A1}" destId="{083B5936-DEBF-4E26-838D-4AB04A953621}" srcOrd="0" destOrd="0" presId="urn:microsoft.com/office/officeart/2005/8/layout/hierarchy6"/>
    <dgm:cxn modelId="{DAA97D86-8D37-4EDD-84A5-3BE0DB43F3C8}" type="presParOf" srcId="{6B7BE052-380A-466C-B246-DB72970BB6A1}" destId="{FEAEBD7B-12AF-4F81-93D8-AD62F8139036}" srcOrd="1" destOrd="0" presId="urn:microsoft.com/office/officeart/2005/8/layout/hierarchy6"/>
    <dgm:cxn modelId="{79C07D62-9311-4174-877D-AAF9DA5AC37B}" type="presParOf" srcId="{D9EC47C2-3E80-4836-A006-713861551AEA}" destId="{D311A3E5-A359-4ECA-9927-75B2B1B7FAEA}" srcOrd="1" destOrd="0" presId="urn:microsoft.com/office/officeart/2005/8/layout/hierarchy6"/>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5B4E25-8B7B-43DC-9CAB-90B2D960C303}" type="datetimeFigureOut">
              <a:rPr lang="es-UY" smtClean="0"/>
              <a:pPr/>
              <a:t>9/5/2024</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4908A7-1973-472C-B2DB-1FAEF33DFE89}"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56DBF35-3929-4BA4-B099-1F42AE4441F0}" type="datetimeFigureOut">
              <a:rPr lang="es-UY" smtClean="0"/>
              <a:pPr/>
              <a:t>9/5/2024</a:t>
            </a:fld>
            <a:endParaRPr lang="es-UY"/>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UY"/>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820EF9C-C428-4649-B4F8-F4E4D5D080B9}"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56DBF35-3929-4BA4-B099-1F42AE4441F0}" type="datetimeFigureOut">
              <a:rPr lang="es-UY" smtClean="0"/>
              <a:pPr/>
              <a:t>9/5/2024</a:t>
            </a:fld>
            <a:endParaRPr lang="es-UY"/>
          </a:p>
        </p:txBody>
      </p:sp>
      <p:sp>
        <p:nvSpPr>
          <p:cNvPr id="3" name="2 Marcador de pie de página"/>
          <p:cNvSpPr>
            <a:spLocks noGrp="1"/>
          </p:cNvSpPr>
          <p:nvPr>
            <p:ph type="ftr" sz="quarter" idx="11"/>
          </p:nvPr>
        </p:nvSpPr>
        <p:spPr/>
        <p:txBody>
          <a:bodyPr/>
          <a:lstStyle>
            <a:extLst/>
          </a:lstStyle>
          <a:p>
            <a:endParaRPr lang="es-UY"/>
          </a:p>
        </p:txBody>
      </p:sp>
      <p:sp>
        <p:nvSpPr>
          <p:cNvPr id="4" name="3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56DBF35-3929-4BA4-B099-1F42AE4441F0}" type="datetimeFigureOut">
              <a:rPr lang="es-UY" smtClean="0"/>
              <a:pPr/>
              <a:t>9/5/2024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56DBF35-3929-4BA4-B099-1F42AE4441F0}" type="datetimeFigureOut">
              <a:rPr lang="es-UY" smtClean="0"/>
              <a:pPr/>
              <a:t>9/5/2024</a:t>
            </a:fld>
            <a:endParaRPr lang="es-UY"/>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UY"/>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820EF9C-C428-4649-B4F8-F4E4D5D080B9}" type="slidenum">
              <a:rPr lang="es-UY" smtClean="0"/>
              <a:pPr/>
              <a:t>‹Nº›</a:t>
            </a:fld>
            <a:endParaRPr lang="es-UY"/>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6DBF35-3929-4BA4-B099-1F42AE4441F0}" type="datetimeFigureOut">
              <a:rPr lang="es-UY" smtClean="0"/>
              <a:pPr/>
              <a:t>9/5/2024</a:t>
            </a:fld>
            <a:endParaRPr lang="es-UY"/>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UY"/>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820EF9C-C428-4649-B4F8-F4E4D5D080B9}"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UY" dirty="0" smtClean="0"/>
              <a:t>IRPF</a:t>
            </a:r>
            <a:endParaRPr lang="es-UY" dirty="0"/>
          </a:p>
        </p:txBody>
      </p:sp>
      <p:sp>
        <p:nvSpPr>
          <p:cNvPr id="3" name="2 Subtítulo"/>
          <p:cNvSpPr>
            <a:spLocks noGrp="1"/>
          </p:cNvSpPr>
          <p:nvPr>
            <p:ph type="subTitle" idx="1"/>
          </p:nvPr>
        </p:nvSpPr>
        <p:spPr>
          <a:xfrm>
            <a:off x="685800" y="3611606"/>
            <a:ext cx="7958166" cy="1531905"/>
          </a:xfrm>
        </p:spPr>
        <p:txBody>
          <a:bodyPr>
            <a:normAutofit/>
          </a:bodyPr>
          <a:lstStyle/>
          <a:p>
            <a:r>
              <a:rPr lang="es-UY" dirty="0" smtClean="0"/>
              <a:t>CATEGORIA II</a:t>
            </a:r>
          </a:p>
          <a:p>
            <a:r>
              <a:rPr lang="es-UY" dirty="0" smtClean="0"/>
              <a:t>RENTAS DE TRABAJO</a:t>
            </a:r>
          </a:p>
          <a:p>
            <a:endParaRPr lang="es-U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29600" cy="4721431"/>
          </a:xfrm>
        </p:spPr>
        <p:txBody>
          <a:bodyPr/>
          <a:lstStyle/>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 Para los trabajadores dependientes: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
            </a:r>
            <a:br>
              <a:rPr lang="es-ES" altLang="es-UY" sz="1800" kern="0" dirty="0" smtClean="0">
                <a:solidFill>
                  <a:srgbClr val="000000"/>
                </a:solidFill>
                <a:latin typeface="Arial"/>
              </a:rPr>
            </a:br>
            <a:r>
              <a:rPr lang="es-ES" altLang="es-UY" sz="1800" kern="0" dirty="0" smtClean="0">
                <a:solidFill>
                  <a:srgbClr val="000000"/>
                </a:solidFill>
                <a:latin typeface="Arial"/>
              </a:rPr>
              <a:t>a</a:t>
            </a:r>
            <a:r>
              <a:rPr lang="es-ES" altLang="es-UY" sz="1800" u="sng" kern="0" dirty="0" smtClean="0">
                <a:solidFill>
                  <a:srgbClr val="000000"/>
                </a:solidFill>
                <a:latin typeface="Arial"/>
              </a:rPr>
              <a:t>) Constituye materia gravada</a:t>
            </a:r>
            <a:r>
              <a:rPr lang="es-ES" altLang="es-UY" sz="1800" kern="0" dirty="0" smtClean="0">
                <a:solidFill>
                  <a:srgbClr val="000000"/>
                </a:solidFill>
                <a:latin typeface="Arial"/>
              </a:rPr>
              <a:t>:</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sueldo, jornal, destajo, horas extras, productividad, antigüedad,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viáticos sin rendición de cuentas, 50% cuando se utilizan dentro del país y 25% en el exterior,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aguinaldo, licencias,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propinas, en forma ficta para determinadas actividades, 3 BFC (Bases Fictas de Contribución)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vivienda, en forma ficta (10 BFC), comisiones, quebrantos de caja, gratificaciones regulares y permanentes,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partidas en especie, entre otros</a:t>
            </a:r>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kern="0" dirty="0" smtClean="0">
              <a:solidFill>
                <a:srgbClr val="000000"/>
              </a:solidFill>
              <a:latin typeface="Arial"/>
            </a:endParaRPr>
          </a:p>
          <a:p>
            <a:endParaRPr lang="es-ES" dirty="0"/>
          </a:p>
        </p:txBody>
      </p:sp>
      <p:sp>
        <p:nvSpPr>
          <p:cNvPr id="3" name="2 Título"/>
          <p:cNvSpPr>
            <a:spLocks noGrp="1"/>
          </p:cNvSpPr>
          <p:nvPr>
            <p:ph type="title"/>
          </p:nvPr>
        </p:nvSpPr>
        <p:spPr>
          <a:xfrm>
            <a:off x="457200" y="274638"/>
            <a:ext cx="8258204" cy="939784"/>
          </a:xfrm>
        </p:spPr>
        <p:txBody>
          <a:bodyPr>
            <a:normAutofit/>
          </a:bodyPr>
          <a:lstStyle/>
          <a:p>
            <a:pPr algn="ctr"/>
            <a:r>
              <a:rPr lang="es-ES" altLang="es-UY" sz="3600" kern="0" dirty="0" smtClean="0">
                <a:solidFill>
                  <a:schemeClr val="bg2">
                    <a:lumMod val="50000"/>
                  </a:schemeClr>
                </a:solidFill>
                <a:effectLst/>
                <a:latin typeface="Times New Roman"/>
              </a:rPr>
              <a:t>MATERIA GRAVADA DE CESS</a:t>
            </a:r>
            <a:endParaRPr lang="es-ES" sz="3600" dirty="0">
              <a:solidFill>
                <a:schemeClr val="bg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58204" cy="4721431"/>
          </a:xfrm>
        </p:spPr>
        <p:txBody>
          <a:bodyPr/>
          <a:lstStyle/>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2000" kern="0" dirty="0" smtClean="0">
                <a:solidFill>
                  <a:srgbClr val="000000"/>
                </a:solidFill>
                <a:latin typeface="Arial"/>
              </a:rPr>
              <a:t> </a:t>
            </a:r>
            <a:r>
              <a:rPr lang="es-ES" altLang="es-UY" sz="1800" kern="0" dirty="0" smtClean="0">
                <a:solidFill>
                  <a:srgbClr val="000000"/>
                </a:solidFill>
                <a:latin typeface="Arial"/>
              </a:rPr>
              <a:t>b</a:t>
            </a:r>
            <a:r>
              <a:rPr lang="es-ES" altLang="es-UY" sz="1800" u="sng" kern="0" dirty="0" smtClean="0">
                <a:solidFill>
                  <a:srgbClr val="000000"/>
                </a:solidFill>
                <a:latin typeface="Arial"/>
              </a:rPr>
              <a:t>) No constituyen materia gravada</a:t>
            </a:r>
            <a:r>
              <a:rPr lang="es-ES" altLang="es-UY" sz="1800" kern="0" dirty="0" smtClean="0">
                <a:solidFill>
                  <a:srgbClr val="000000"/>
                </a:solidFill>
                <a:latin typeface="Arial"/>
              </a:rPr>
              <a:t>: </a:t>
            </a:r>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salario vacacional y complementos hasta el 100%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gratificaciones no regulares ni permanentes,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gratificaciones por nacimiento de hijos, matrimonio,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indemnización por despido,</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licencia no gozada (por egreso),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viáticos con rendición de cuentas, etc. </a:t>
            </a:r>
          </a:p>
          <a:p>
            <a:endParaRPr lang="es-UY" dirty="0" smtClean="0"/>
          </a:p>
          <a:p>
            <a:endParaRPr lang="es-ES" dirty="0"/>
          </a:p>
        </p:txBody>
      </p:sp>
      <p:sp>
        <p:nvSpPr>
          <p:cNvPr id="3" name="2 Título"/>
          <p:cNvSpPr>
            <a:spLocks noGrp="1"/>
          </p:cNvSpPr>
          <p:nvPr>
            <p:ph type="title"/>
          </p:nvPr>
        </p:nvSpPr>
        <p:spPr/>
        <p:txBody>
          <a:bodyPr>
            <a:normAutofit/>
          </a:bodyPr>
          <a:lstStyle/>
          <a:p>
            <a:pPr algn="ctr"/>
            <a:r>
              <a:rPr lang="es-ES" altLang="es-UY" sz="3600" kern="0" dirty="0" smtClean="0">
                <a:solidFill>
                  <a:schemeClr val="bg2">
                    <a:lumMod val="50000"/>
                  </a:schemeClr>
                </a:solidFill>
                <a:effectLst/>
                <a:latin typeface="Times New Roman"/>
              </a:rPr>
              <a:t>MATERIA GRAVADA DE CESS</a:t>
            </a:r>
            <a:endParaRPr lang="es-ES" sz="3600" dirty="0">
              <a:solidFill>
                <a:schemeClr val="bg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742950" lvl="1" indent="-285750" fontAlgn="base">
              <a:lnSpc>
                <a:spcPct val="80000"/>
              </a:lnSpc>
              <a:spcBef>
                <a:spcPct val="20000"/>
              </a:spcBef>
              <a:spcAft>
                <a:spcPct val="0"/>
              </a:spcAft>
              <a:buClr>
                <a:srgbClr val="CCCC99"/>
              </a:buClr>
              <a:buSzPct val="75000"/>
              <a:buNone/>
            </a:pPr>
            <a:r>
              <a:rPr lang="es-ES" altLang="en-US" sz="1700" u="sng" kern="0" dirty="0" smtClean="0">
                <a:solidFill>
                  <a:srgbClr val="000000"/>
                </a:solidFill>
                <a:latin typeface="Arial"/>
              </a:rPr>
              <a:t>Forma de cálculo</a:t>
            </a:r>
          </a:p>
          <a:p>
            <a:pPr marL="742950" lvl="1" indent="-285750" fontAlgn="base">
              <a:lnSpc>
                <a:spcPct val="80000"/>
              </a:lnSpc>
              <a:spcBef>
                <a:spcPct val="20000"/>
              </a:spcBef>
              <a:spcAft>
                <a:spcPct val="0"/>
              </a:spcAft>
              <a:buClr>
                <a:srgbClr val="CCCC99"/>
              </a:buClr>
              <a:buSzPct val="75000"/>
              <a:buNone/>
            </a:pPr>
            <a:endParaRPr lang="es-ES" altLang="en-US" sz="1800" u="sng" kern="0" dirty="0" smtClean="0">
              <a:solidFill>
                <a:srgbClr val="000000"/>
              </a:solidFill>
              <a:latin typeface="Arial"/>
            </a:endParaRPr>
          </a:p>
          <a:p>
            <a:pPr marL="342900" lvl="0" indent="-342900" fontAlgn="base">
              <a:lnSpc>
                <a:spcPct val="80000"/>
              </a:lnSpc>
              <a:spcBef>
                <a:spcPct val="20000"/>
              </a:spcBef>
              <a:spcAft>
                <a:spcPct val="0"/>
              </a:spcAft>
              <a:buClr>
                <a:srgbClr val="B2B2B2"/>
              </a:buClr>
              <a:buSzPct val="90000"/>
              <a:buFont typeface="Wingdings" pitchFamily="2" charset="2"/>
              <a:buChar char="n"/>
            </a:pPr>
            <a:r>
              <a:rPr lang="es-UY" altLang="en-US" sz="1600" kern="0" dirty="0" smtClean="0">
                <a:solidFill>
                  <a:srgbClr val="000000"/>
                </a:solidFill>
                <a:latin typeface="Arial"/>
              </a:rPr>
              <a:t>IRFP definitivo:</a:t>
            </a:r>
          </a:p>
          <a:p>
            <a:pPr marL="742950" lvl="1" indent="-285750" fontAlgn="base">
              <a:lnSpc>
                <a:spcPct val="80000"/>
              </a:lnSpc>
              <a:spcBef>
                <a:spcPct val="20000"/>
              </a:spcBef>
              <a:spcAft>
                <a:spcPct val="0"/>
              </a:spcAft>
              <a:buClr>
                <a:srgbClr val="CCCC99"/>
              </a:buClr>
              <a:buSzPct val="75000"/>
              <a:buNone/>
            </a:pPr>
            <a:r>
              <a:rPr lang="es-ES" altLang="en-US" sz="1600" kern="0" dirty="0" smtClean="0">
                <a:solidFill>
                  <a:srgbClr val="000000"/>
                </a:solidFill>
                <a:latin typeface="Arial"/>
              </a:rPr>
              <a:t>	               	IRPF sobre ingresos</a:t>
            </a:r>
          </a:p>
          <a:p>
            <a:pPr marL="742950" lvl="1" indent="-285750" fontAlgn="base">
              <a:lnSpc>
                <a:spcPct val="80000"/>
              </a:lnSpc>
              <a:spcBef>
                <a:spcPct val="20000"/>
              </a:spcBef>
              <a:spcAft>
                <a:spcPct val="0"/>
              </a:spcAft>
              <a:buClr>
                <a:srgbClr val="CCCC99"/>
              </a:buClr>
              <a:buSzPct val="75000"/>
              <a:buNone/>
            </a:pPr>
            <a:r>
              <a:rPr lang="es-ES" altLang="en-US" sz="1600" kern="0" dirty="0" smtClean="0">
                <a:solidFill>
                  <a:srgbClr val="000000"/>
                </a:solidFill>
                <a:latin typeface="Arial"/>
              </a:rPr>
              <a:t>menos          </a:t>
            </a:r>
            <a:r>
              <a:rPr lang="es-ES" altLang="en-US" sz="1600" u="sng" kern="0" dirty="0" smtClean="0">
                <a:solidFill>
                  <a:srgbClr val="000000"/>
                </a:solidFill>
                <a:latin typeface="Arial"/>
              </a:rPr>
              <a:t>   (IRPF de deducciones)</a:t>
            </a:r>
          </a:p>
          <a:p>
            <a:pPr marL="742950" lvl="1" indent="-285750" fontAlgn="base">
              <a:lnSpc>
                <a:spcPct val="80000"/>
              </a:lnSpc>
              <a:spcBef>
                <a:spcPct val="20000"/>
              </a:spcBef>
              <a:spcAft>
                <a:spcPct val="0"/>
              </a:spcAft>
              <a:buClr>
                <a:srgbClr val="CCCC99"/>
              </a:buClr>
              <a:buSzPct val="75000"/>
              <a:buNone/>
            </a:pPr>
            <a:r>
              <a:rPr lang="es-ES" altLang="en-US" sz="1600" kern="0" dirty="0" smtClean="0">
                <a:solidFill>
                  <a:srgbClr val="000000"/>
                </a:solidFill>
                <a:latin typeface="Arial"/>
              </a:rPr>
              <a:t>	      	IRPF definitivo</a:t>
            </a:r>
          </a:p>
          <a:p>
            <a:pPr marL="742950" lvl="1" indent="-285750" fontAlgn="base">
              <a:lnSpc>
                <a:spcPct val="80000"/>
              </a:lnSpc>
              <a:spcBef>
                <a:spcPct val="20000"/>
              </a:spcBef>
              <a:spcAft>
                <a:spcPct val="0"/>
              </a:spcAft>
              <a:buClr>
                <a:srgbClr val="CCCC99"/>
              </a:buClr>
              <a:buSzPct val="75000"/>
              <a:buNone/>
            </a:pPr>
            <a:endParaRPr lang="es-ES" altLang="en-US" sz="1600" kern="0" dirty="0" smtClean="0">
              <a:solidFill>
                <a:srgbClr val="000000"/>
              </a:solidFill>
              <a:latin typeface="Arial"/>
            </a:endParaRPr>
          </a:p>
          <a:p>
            <a:pPr marL="342900" lvl="0" indent="-342900" fontAlgn="base">
              <a:lnSpc>
                <a:spcPct val="80000"/>
              </a:lnSpc>
              <a:spcBef>
                <a:spcPct val="20000"/>
              </a:spcBef>
              <a:spcAft>
                <a:spcPct val="0"/>
              </a:spcAft>
              <a:buClr>
                <a:srgbClr val="B2B2B2"/>
              </a:buClr>
              <a:buSzPct val="90000"/>
              <a:buFont typeface="Wingdings" pitchFamily="2" charset="2"/>
              <a:buChar char="n"/>
            </a:pPr>
            <a:r>
              <a:rPr lang="es-UY" altLang="en-US" sz="1600" kern="0" dirty="0" smtClean="0">
                <a:solidFill>
                  <a:srgbClr val="000000"/>
                </a:solidFill>
                <a:latin typeface="Arial"/>
              </a:rPr>
              <a:t>El “IRPF sobre ingresos”</a:t>
            </a:r>
          </a:p>
          <a:p>
            <a:pPr marL="742950" lvl="1" indent="-285750" fontAlgn="base">
              <a:lnSpc>
                <a:spcPct val="80000"/>
              </a:lnSpc>
              <a:spcBef>
                <a:spcPct val="20000"/>
              </a:spcBef>
              <a:spcAft>
                <a:spcPct val="0"/>
              </a:spcAft>
              <a:buClr>
                <a:srgbClr val="CCCC99"/>
              </a:buClr>
              <a:buSzPct val="75000"/>
              <a:buFont typeface="Wingdings" pitchFamily="2" charset="2"/>
              <a:buChar char="n"/>
            </a:pPr>
            <a:r>
              <a:rPr lang="es-UY" altLang="en-US" sz="1600" kern="0" dirty="0" smtClean="0">
                <a:solidFill>
                  <a:srgbClr val="000000"/>
                </a:solidFill>
                <a:latin typeface="Arial"/>
              </a:rPr>
              <a:t>Aplicar a la suma de las rentas gravadas que superan el mínimo no imponible la escala de tasas particular para rentas.</a:t>
            </a:r>
          </a:p>
          <a:p>
            <a:pPr marL="742950" lvl="1" indent="-285750" fontAlgn="base">
              <a:lnSpc>
                <a:spcPct val="80000"/>
              </a:lnSpc>
              <a:spcBef>
                <a:spcPct val="20000"/>
              </a:spcBef>
              <a:spcAft>
                <a:spcPct val="0"/>
              </a:spcAft>
              <a:buClr>
                <a:srgbClr val="CCCC99"/>
              </a:buClr>
              <a:buSzPct val="75000"/>
              <a:buNone/>
            </a:pPr>
            <a:endParaRPr lang="es-UY" altLang="en-US" sz="1600" kern="0" dirty="0" smtClean="0">
              <a:solidFill>
                <a:srgbClr val="000000"/>
              </a:solidFill>
              <a:latin typeface="Arial"/>
            </a:endParaRPr>
          </a:p>
          <a:p>
            <a:pPr marL="342900" lvl="0" indent="-342900" fontAlgn="base">
              <a:lnSpc>
                <a:spcPct val="80000"/>
              </a:lnSpc>
              <a:spcBef>
                <a:spcPct val="20000"/>
              </a:spcBef>
              <a:spcAft>
                <a:spcPct val="0"/>
              </a:spcAft>
              <a:buClr>
                <a:srgbClr val="B2B2B2"/>
              </a:buClr>
              <a:buSzPct val="90000"/>
              <a:buFont typeface="Wingdings" pitchFamily="2" charset="2"/>
              <a:buChar char="n"/>
            </a:pPr>
            <a:r>
              <a:rPr lang="es-UY" altLang="en-US" sz="1600" kern="0" dirty="0" smtClean="0">
                <a:solidFill>
                  <a:srgbClr val="000000"/>
                </a:solidFill>
                <a:latin typeface="Arial"/>
              </a:rPr>
              <a:t>El “IRPF de deducciones”</a:t>
            </a:r>
          </a:p>
          <a:p>
            <a:pPr marL="742950" lvl="1" indent="-285750" fontAlgn="base">
              <a:lnSpc>
                <a:spcPct val="80000"/>
              </a:lnSpc>
              <a:spcBef>
                <a:spcPct val="20000"/>
              </a:spcBef>
              <a:spcAft>
                <a:spcPct val="0"/>
              </a:spcAft>
              <a:buClr>
                <a:srgbClr val="CCCC99"/>
              </a:buClr>
              <a:buSzPct val="75000"/>
              <a:buFont typeface="Wingdings" pitchFamily="2" charset="2"/>
              <a:buChar char="n"/>
            </a:pPr>
            <a:r>
              <a:rPr lang="es-UY" altLang="en-US" sz="1600" kern="0" dirty="0" smtClean="0">
                <a:solidFill>
                  <a:srgbClr val="000000"/>
                </a:solidFill>
                <a:latin typeface="Arial"/>
              </a:rPr>
              <a:t>Aplicar a la suma de las deducciones admitidas  la escala de tasas particular para deducciones.</a:t>
            </a:r>
          </a:p>
          <a:p>
            <a:pPr marL="742950" lvl="1" indent="-285750" fontAlgn="base">
              <a:lnSpc>
                <a:spcPct val="80000"/>
              </a:lnSpc>
              <a:spcBef>
                <a:spcPct val="20000"/>
              </a:spcBef>
              <a:spcAft>
                <a:spcPct val="0"/>
              </a:spcAft>
              <a:buClr>
                <a:srgbClr val="CCCC99"/>
              </a:buClr>
              <a:buSzPct val="75000"/>
              <a:buNone/>
            </a:pPr>
            <a:endParaRPr lang="es-ES" altLang="en-US" sz="1600" u="sng" kern="0" dirty="0" smtClean="0">
              <a:solidFill>
                <a:srgbClr val="000000"/>
              </a:solidFill>
              <a:latin typeface="Arial"/>
            </a:endParaRPr>
          </a:p>
          <a:p>
            <a:endParaRPr lang="es-ES" dirty="0"/>
          </a:p>
        </p:txBody>
      </p:sp>
      <p:sp>
        <p:nvSpPr>
          <p:cNvPr id="3" name="2 Título"/>
          <p:cNvSpPr>
            <a:spLocks noGrp="1"/>
          </p:cNvSpPr>
          <p:nvPr>
            <p:ph type="title"/>
          </p:nvPr>
        </p:nvSpPr>
        <p:spPr/>
        <p:txBody>
          <a:bodyPr>
            <a:normAutofit/>
          </a:bodyPr>
          <a:lstStyle/>
          <a:p>
            <a:pPr algn="ctr"/>
            <a:r>
              <a:rPr lang="es-ES" altLang="en-US" sz="2400" kern="0" dirty="0" smtClean="0">
                <a:solidFill>
                  <a:srgbClr val="DEF5FA">
                    <a:lumMod val="50000"/>
                  </a:srgbClr>
                </a:solidFill>
                <a:effectLst/>
                <a:latin typeface="Arial"/>
              </a:rPr>
              <a:t>IRPF CATEGORÍA II  -  RENTAS DE TRABAJO EN RELACIÓN DE DEPENDENCIA</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00034" y="4214818"/>
            <a:ext cx="8215370" cy="17145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 name="1 Marcador de contenido"/>
          <p:cNvSpPr>
            <a:spLocks noGrp="1"/>
          </p:cNvSpPr>
          <p:nvPr>
            <p:ph idx="1"/>
          </p:nvPr>
        </p:nvSpPr>
        <p:spPr/>
        <p:txBody>
          <a:bodyPr>
            <a:normAutofit/>
          </a:bodyPr>
          <a:lstStyle/>
          <a:p>
            <a:pPr lvl="4"/>
            <a:endParaRPr lang="es-ES" b="1" dirty="0" smtClean="0"/>
          </a:p>
          <a:p>
            <a:r>
              <a:rPr lang="es-ES" sz="2000" b="1" dirty="0" smtClean="0"/>
              <a:t>INGRESOS NOMINALES como dependiente</a:t>
            </a:r>
            <a:endParaRPr lang="es-ES" sz="2000" dirty="0" smtClean="0"/>
          </a:p>
          <a:p>
            <a:r>
              <a:rPr lang="es-ES" sz="2000" b="1" dirty="0" smtClean="0"/>
              <a:t>+ 6% Base imponible &gt; 10 BPC </a:t>
            </a:r>
            <a:endParaRPr lang="es-ES" sz="2000" dirty="0" smtClean="0"/>
          </a:p>
          <a:p>
            <a:r>
              <a:rPr lang="es-ES" sz="2000" u="sng" dirty="0" smtClean="0"/>
              <a:t>    - INCOBRABLES </a:t>
            </a:r>
            <a:r>
              <a:rPr lang="es-ES" sz="1600" u="sng" dirty="0" smtClean="0"/>
              <a:t>(artículo 29 Decreto 150/007) </a:t>
            </a:r>
            <a:endParaRPr lang="es-ES" sz="1600" dirty="0" smtClean="0"/>
          </a:p>
          <a:p>
            <a:r>
              <a:rPr lang="es-ES" sz="2000" b="1" dirty="0" smtClean="0"/>
              <a:t>RENTA COMPUTABLE</a:t>
            </a:r>
            <a:endParaRPr lang="es-ES" sz="2000" dirty="0" smtClean="0"/>
          </a:p>
          <a:p>
            <a:pPr lvl="1"/>
            <a:endParaRPr lang="es-UY" dirty="0" smtClean="0"/>
          </a:p>
          <a:p>
            <a:pPr lvl="1"/>
            <a:r>
              <a:rPr lang="es-ES" sz="1600" b="1" i="1" dirty="0" smtClean="0"/>
              <a:t>Ingresos nominales: ingresos, regulares o extraordinarios, en dinero o en especie</a:t>
            </a:r>
          </a:p>
          <a:p>
            <a:pPr lvl="1"/>
            <a:endParaRPr lang="es-ES" sz="1600" b="1" i="1" dirty="0" smtClean="0"/>
          </a:p>
          <a:p>
            <a:pPr>
              <a:lnSpc>
                <a:spcPct val="150000"/>
              </a:lnSpc>
            </a:pPr>
            <a:r>
              <a:rPr lang="es-ES" sz="1400" b="1" i="1" dirty="0" smtClean="0">
                <a:solidFill>
                  <a:schemeClr val="accent2"/>
                </a:solidFill>
              </a:rPr>
              <a:t>A partir del 01/08/2011 se excluyó el aguinaldo (sueldo anual complementario) para el cálculo mensual de las retenciones. Para contrarrestar esto, cuando el total de rentas del mes supera las 10 </a:t>
            </a:r>
            <a:r>
              <a:rPr lang="es-ES" sz="1400" b="1" i="1" smtClean="0">
                <a:solidFill>
                  <a:schemeClr val="accent2"/>
                </a:solidFill>
              </a:rPr>
              <a:t>BPC ($61.770), </a:t>
            </a:r>
            <a:r>
              <a:rPr lang="es-ES" sz="1400" b="1" i="1" dirty="0" smtClean="0">
                <a:solidFill>
                  <a:schemeClr val="accent2"/>
                </a:solidFill>
              </a:rPr>
              <a:t>la renta mensual computable gravada por aportes personales a la Seguridad Social </a:t>
            </a:r>
            <a:r>
              <a:rPr lang="es-ES" sz="1400" b="1" i="1" u="sng" dirty="0" smtClean="0">
                <a:solidFill>
                  <a:schemeClr val="accent2"/>
                </a:solidFill>
              </a:rPr>
              <a:t>se debe incrementar en un 6%. (</a:t>
            </a:r>
            <a:r>
              <a:rPr lang="es-ES" sz="1400" b="1" i="1" u="sng" dirty="0" err="1" smtClean="0">
                <a:solidFill>
                  <a:schemeClr val="accent2"/>
                </a:solidFill>
              </a:rPr>
              <a:t>Dto</a:t>
            </a:r>
            <a:r>
              <a:rPr lang="es-ES" sz="1400" b="1" i="1" u="sng" dirty="0" smtClean="0">
                <a:solidFill>
                  <a:schemeClr val="accent2"/>
                </a:solidFill>
              </a:rPr>
              <a:t> . 199/011</a:t>
            </a:r>
            <a:endParaRPr lang="es-ES" sz="1400" b="1" i="1" u="sng" dirty="0">
              <a:solidFill>
                <a:schemeClr val="accent2"/>
              </a:solidFill>
            </a:endParaRPr>
          </a:p>
        </p:txBody>
      </p:sp>
      <p:sp>
        <p:nvSpPr>
          <p:cNvPr id="3" name="2 Título"/>
          <p:cNvSpPr>
            <a:spLocks noGrp="1"/>
          </p:cNvSpPr>
          <p:nvPr>
            <p:ph type="title"/>
          </p:nvPr>
        </p:nvSpPr>
        <p:spPr/>
        <p:txBody>
          <a:bodyPr>
            <a:normAutofit/>
          </a:bodyPr>
          <a:lstStyle/>
          <a:p>
            <a:pPr algn="ctr"/>
            <a:r>
              <a:rPr lang="es-UY" sz="3200" dirty="0" smtClean="0">
                <a:solidFill>
                  <a:schemeClr val="bg2">
                    <a:lumMod val="50000"/>
                  </a:schemeClr>
                </a:solidFill>
              </a:rPr>
              <a:t>Renta computable trabajadores dependientes</a:t>
            </a:r>
            <a:endParaRPr lang="es-ES" sz="3200" dirty="0">
              <a:solidFill>
                <a:schemeClr val="bg2">
                  <a:lumMod val="50000"/>
                </a:schemeClr>
              </a:solidFill>
            </a:endParaRPr>
          </a:p>
        </p:txBody>
      </p:sp>
      <p:cxnSp>
        <p:nvCxnSpPr>
          <p:cNvPr id="5" name="4 Conector recto"/>
          <p:cNvCxnSpPr/>
          <p:nvPr/>
        </p:nvCxnSpPr>
        <p:spPr>
          <a:xfrm>
            <a:off x="1142976" y="2786058"/>
            <a:ext cx="4429156"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10" y="4214818"/>
            <a:ext cx="821537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 name="1 Marcador de contenido"/>
          <p:cNvSpPr>
            <a:spLocks noGrp="1"/>
          </p:cNvSpPr>
          <p:nvPr>
            <p:ph idx="1"/>
          </p:nvPr>
        </p:nvSpPr>
        <p:spPr>
          <a:xfrm>
            <a:off x="457200" y="1357298"/>
            <a:ext cx="8229600" cy="4649993"/>
          </a:xfrm>
        </p:spPr>
        <p:txBody>
          <a:bodyPr>
            <a:normAutofit/>
          </a:bodyPr>
          <a:lstStyle/>
          <a:p>
            <a:pPr lvl="0" algn="just">
              <a:buClr>
                <a:srgbClr val="2DA2BF"/>
              </a:buClr>
            </a:pPr>
            <a:endParaRPr lang="es-ES" altLang="en-US" sz="1600" dirty="0" smtClean="0">
              <a:solidFill>
                <a:prstClr val="black"/>
              </a:solidFill>
            </a:endParaRPr>
          </a:p>
          <a:p>
            <a:pPr lvl="0" algn="just">
              <a:buClr>
                <a:srgbClr val="2DA2BF"/>
              </a:buClr>
            </a:pPr>
            <a:r>
              <a:rPr lang="es-ES" altLang="en-US" sz="1600" dirty="0" smtClean="0">
                <a:solidFill>
                  <a:prstClr val="black"/>
                </a:solidFill>
              </a:rPr>
              <a:t>Comprenden las rentas obtenidas por profesionales universitarios en ejercicio liberal de la profesión, así como toda prestación de servicios realizados en forma independiente por personas físicas, en tanto tales rentas no se encuentren incluidas en el hecho generador del IRAE</a:t>
            </a:r>
          </a:p>
          <a:p>
            <a:pPr lvl="0" algn="just">
              <a:buClr>
                <a:srgbClr val="2DA2BF"/>
              </a:buClr>
              <a:buNone/>
            </a:pPr>
            <a:endParaRPr lang="es-ES" altLang="en-US" sz="1600" b="1" dirty="0" smtClean="0">
              <a:solidFill>
                <a:prstClr val="black"/>
              </a:solidFill>
            </a:endParaRPr>
          </a:p>
          <a:p>
            <a:pPr lvl="0" algn="just">
              <a:buClr>
                <a:srgbClr val="2DA2BF"/>
              </a:buClr>
            </a:pPr>
            <a:r>
              <a:rPr lang="es-ES" altLang="en-US" sz="1600" dirty="0" smtClean="0">
                <a:solidFill>
                  <a:prstClr val="black"/>
                </a:solidFill>
              </a:rPr>
              <a:t>Las personas físicas que presten servicios personales y sus ingresos superen los 4.000.000 UI</a:t>
            </a:r>
            <a:r>
              <a:rPr lang="es-ES_tradnl" altLang="en-US" sz="1600" dirty="0" smtClean="0">
                <a:solidFill>
                  <a:prstClr val="black"/>
                </a:solidFill>
              </a:rPr>
              <a:t> </a:t>
            </a:r>
            <a:r>
              <a:rPr lang="es-ES" altLang="en-US" sz="1600" dirty="0" smtClean="0">
                <a:solidFill>
                  <a:prstClr val="black"/>
                </a:solidFill>
              </a:rPr>
              <a:t>deberán tributar obligatoriamente el IRAE, también podrán hacerlo aquellos que aún sin superar este monto opten por el IRAE en lugar de IRPF.</a:t>
            </a:r>
          </a:p>
          <a:p>
            <a:pPr lvl="0" algn="just">
              <a:buClr>
                <a:srgbClr val="2DA2BF"/>
              </a:buClr>
            </a:pPr>
            <a:endParaRPr lang="es-ES" altLang="en-US" sz="1600" dirty="0" smtClean="0">
              <a:solidFill>
                <a:prstClr val="black"/>
              </a:solidFill>
            </a:endParaRPr>
          </a:p>
          <a:p>
            <a:pPr lvl="0" algn="just">
              <a:buClr>
                <a:srgbClr val="2DA2BF"/>
              </a:buClr>
            </a:pPr>
            <a:r>
              <a:rPr lang="es-ES" altLang="en-US" sz="1600" kern="0" dirty="0" smtClean="0">
                <a:solidFill>
                  <a:srgbClr val="000000"/>
                </a:solidFill>
                <a:latin typeface="Arial"/>
              </a:rPr>
              <a:t>Es un impuesto de liquidación anual, debiendo realizar anticipos bimestrales a cuenta del impuesto anual</a:t>
            </a:r>
            <a:endParaRPr lang="es-ES" altLang="en-US" sz="1600" dirty="0" smtClean="0">
              <a:solidFill>
                <a:prstClr val="black"/>
              </a:solidFill>
            </a:endParaRPr>
          </a:p>
          <a:p>
            <a:endParaRPr lang="es-ES" dirty="0"/>
          </a:p>
        </p:txBody>
      </p:sp>
      <p:sp>
        <p:nvSpPr>
          <p:cNvPr id="3" name="2 Título"/>
          <p:cNvSpPr>
            <a:spLocks noGrp="1"/>
          </p:cNvSpPr>
          <p:nvPr>
            <p:ph type="title"/>
          </p:nvPr>
        </p:nvSpPr>
        <p:spPr/>
        <p:txBody>
          <a:bodyPr>
            <a:normAutofit/>
          </a:bodyPr>
          <a:lstStyle/>
          <a:p>
            <a:pPr algn="ctr"/>
            <a:r>
              <a:rPr lang="es-ES" altLang="en-US" sz="2800" dirty="0" smtClean="0">
                <a:solidFill>
                  <a:srgbClr val="464646"/>
                </a:solidFill>
              </a:rPr>
              <a:t>CATEGORÍA II  -  </a:t>
            </a:r>
            <a:r>
              <a:rPr lang="es-ES" altLang="en-US" sz="2800" u="sng" dirty="0" smtClean="0">
                <a:solidFill>
                  <a:srgbClr val="464646"/>
                </a:solidFill>
              </a:rPr>
              <a:t>Rentas de Trabajo fuera de la relación de dependencia</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00034" y="1571612"/>
            <a:ext cx="8286808" cy="4435679"/>
          </a:xfrm>
        </p:spPr>
        <p:txBody>
          <a:bodyPr>
            <a:normAutofit lnSpcReduction="10000"/>
          </a:bodyPr>
          <a:lstStyle/>
          <a:p>
            <a:pPr lvl="0">
              <a:buClr>
                <a:srgbClr val="2DA2BF"/>
              </a:buClr>
            </a:pPr>
            <a:endParaRPr lang="es-UY" sz="1600" dirty="0" smtClean="0">
              <a:solidFill>
                <a:prstClr val="black"/>
              </a:solidFill>
            </a:endParaRPr>
          </a:p>
          <a:p>
            <a:pPr lvl="0">
              <a:buClr>
                <a:srgbClr val="2DA2BF"/>
              </a:buClr>
            </a:pPr>
            <a:endParaRPr lang="es-UY" sz="1600" dirty="0" smtClean="0">
              <a:solidFill>
                <a:prstClr val="black"/>
              </a:solidFill>
            </a:endParaRPr>
          </a:p>
          <a:p>
            <a:pPr lvl="0">
              <a:buClr>
                <a:srgbClr val="2DA2BF"/>
              </a:buClr>
            </a:pPr>
            <a:r>
              <a:rPr lang="es-UY" sz="1600" dirty="0" smtClean="0">
                <a:solidFill>
                  <a:prstClr val="black"/>
                </a:solidFill>
              </a:rPr>
              <a:t>Serán rentas de esta naturaleza, las originadas en la prestación de servicios personales fuera de la relación de dependencia, en tanto tales rentas no se encuentren incluidas en el hecho generador del Impuesto a las Rentas de las Actividades Económicas, ya sea de pleno derecho, o por el ejercicio de la opción a que refiere el artículo 5º del Título 4 del Texto Ordenado de 1996.</a:t>
            </a:r>
          </a:p>
          <a:p>
            <a:pPr lvl="0">
              <a:buClr>
                <a:srgbClr val="2DA2BF"/>
              </a:buClr>
            </a:pPr>
            <a:endParaRPr lang="es-UY" sz="1600" dirty="0" smtClean="0">
              <a:solidFill>
                <a:prstClr val="black"/>
              </a:solidFill>
            </a:endParaRPr>
          </a:p>
          <a:p>
            <a:pPr lvl="0">
              <a:buClr>
                <a:srgbClr val="2DA2BF"/>
              </a:buClr>
            </a:pPr>
            <a:r>
              <a:rPr lang="es-UY" sz="1800" dirty="0" smtClean="0">
                <a:solidFill>
                  <a:prstClr val="black"/>
                </a:solidFill>
              </a:rPr>
              <a:t>Para determinar la renta computable, se deducirá del monto total de los ingresos un 30% (treinta por ciento) en concepto de gastos, más los créditos incobrables, en las condiciones que establezca la reglamentación.</a:t>
            </a:r>
          </a:p>
          <a:p>
            <a:pPr lvl="0">
              <a:buClr>
                <a:srgbClr val="2DA2BF"/>
              </a:buClr>
            </a:pPr>
            <a:endParaRPr lang="es-UY" sz="1800" dirty="0" smtClean="0">
              <a:solidFill>
                <a:prstClr val="black"/>
              </a:solidFill>
            </a:endParaRPr>
          </a:p>
          <a:p>
            <a:pPr lvl="0">
              <a:buClr>
                <a:srgbClr val="2DA2BF"/>
              </a:buClr>
            </a:pPr>
            <a:r>
              <a:rPr lang="es-UY" sz="1800" b="1" i="1" dirty="0" smtClean="0">
                <a:solidFill>
                  <a:prstClr val="black"/>
                </a:solidFill>
              </a:rPr>
              <a:t>A los solos efectos de la deducción a que refiere el inciso anterior, no se considerarán ingresos los importes facturados por los escribanos correspondientes a los aportes a la Caja Notarial de Seguridad Social.</a:t>
            </a:r>
            <a:endParaRPr lang="es-UY" sz="1800" dirty="0" smtClean="0">
              <a:solidFill>
                <a:prstClr val="black"/>
              </a:solidFill>
            </a:endParaRPr>
          </a:p>
          <a:p>
            <a:endParaRPr lang="es-ES" dirty="0"/>
          </a:p>
        </p:txBody>
      </p:sp>
      <p:sp>
        <p:nvSpPr>
          <p:cNvPr id="3" name="2 Título"/>
          <p:cNvSpPr>
            <a:spLocks noGrp="1"/>
          </p:cNvSpPr>
          <p:nvPr>
            <p:ph type="title"/>
          </p:nvPr>
        </p:nvSpPr>
        <p:spPr>
          <a:xfrm>
            <a:off x="457200" y="274638"/>
            <a:ext cx="8186766" cy="939784"/>
          </a:xfrm>
        </p:spPr>
        <p:txBody>
          <a:bodyPr>
            <a:noAutofit/>
          </a:bodyPr>
          <a:lstStyle/>
          <a:p>
            <a:pPr algn="ctr"/>
            <a:r>
              <a:rPr lang="es-UY" sz="2800" dirty="0" smtClean="0"/>
              <a:t>Rentas del trabajo fuera de la relación de dependencia </a:t>
            </a:r>
            <a:br>
              <a:rPr lang="es-UY" sz="2800" dirty="0" smtClean="0"/>
            </a:br>
            <a:r>
              <a:rPr lang="es-UY" sz="2000" dirty="0" smtClean="0"/>
              <a:t>(Art. 34 Título 7 Texto Ordenado)</a:t>
            </a:r>
            <a:endParaRPr lang="es-E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buClr>
                <a:srgbClr val="2DA2BF"/>
              </a:buClr>
            </a:pPr>
            <a:endParaRPr lang="es-ES" sz="1800" dirty="0" smtClean="0">
              <a:solidFill>
                <a:prstClr val="black"/>
              </a:solidFill>
            </a:endParaRPr>
          </a:p>
          <a:p>
            <a:pPr lvl="0">
              <a:buClr>
                <a:srgbClr val="2DA2BF"/>
              </a:buClr>
            </a:pPr>
            <a:r>
              <a:rPr lang="es-ES" sz="1800" dirty="0" smtClean="0">
                <a:solidFill>
                  <a:prstClr val="black"/>
                </a:solidFill>
              </a:rPr>
              <a:t>El monto imponible del IRPF profesional es el resultado de los ingresos brutos menos las deducciones admitidas y siempre y cuando ese resultado sea superior mensualmente a 7 BPC.</a:t>
            </a:r>
          </a:p>
          <a:p>
            <a:pPr lvl="0">
              <a:buClr>
                <a:srgbClr val="2DA2BF"/>
              </a:buClr>
            </a:pPr>
            <a:endParaRPr lang="es-ES" sz="1800" dirty="0" smtClean="0">
              <a:solidFill>
                <a:prstClr val="black"/>
              </a:solidFill>
            </a:endParaRPr>
          </a:p>
          <a:p>
            <a:pPr lvl="0">
              <a:buClr>
                <a:srgbClr val="2DA2BF"/>
              </a:buClr>
            </a:pPr>
            <a:r>
              <a:rPr lang="es-ES" sz="1800" dirty="0" smtClean="0">
                <a:solidFill>
                  <a:prstClr val="black"/>
                </a:solidFill>
              </a:rPr>
              <a:t>Los ingresos brutos del bimestre a los efectos de los cálculos deben estar discriminados mensualmente (sin IVA) y deben ser considerados los honorarios facturados en caso de no coincidir con los devengados de acuerdo con el Arancel Oficial de la AEU. </a:t>
            </a:r>
            <a:endParaRPr lang="es-UY" sz="1800" dirty="0" smtClean="0">
              <a:solidFill>
                <a:prstClr val="black"/>
              </a:solidFill>
            </a:endParaRPr>
          </a:p>
          <a:p>
            <a:endParaRPr lang="es-ES" dirty="0"/>
          </a:p>
        </p:txBody>
      </p:sp>
      <p:sp>
        <p:nvSpPr>
          <p:cNvPr id="3" name="2 Título"/>
          <p:cNvSpPr>
            <a:spLocks noGrp="1"/>
          </p:cNvSpPr>
          <p:nvPr>
            <p:ph type="title"/>
          </p:nvPr>
        </p:nvSpPr>
        <p:spPr/>
        <p:txBody>
          <a:bodyPr/>
          <a:lstStyle/>
          <a:p>
            <a:pPr algn="ctr"/>
            <a:r>
              <a:rPr lang="es-UY" dirty="0" smtClean="0"/>
              <a:t>MONTO IMPONIBLE</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42984"/>
            <a:ext cx="8229600" cy="4864307"/>
          </a:xfrm>
        </p:spPr>
        <p:txBody>
          <a:bodyPr>
            <a:normAutofit/>
          </a:bodyPr>
          <a:lstStyle/>
          <a:p>
            <a:pPr lvl="0">
              <a:buClr>
                <a:srgbClr val="2DA2BF"/>
              </a:buClr>
            </a:pPr>
            <a:r>
              <a:rPr lang="es-UY" sz="2000" dirty="0" smtClean="0">
                <a:solidFill>
                  <a:prstClr val="black"/>
                </a:solidFill>
              </a:rPr>
              <a:t>Se estableció que los gastos se computan únicamente de forma ficta (no se consideran los gastos reales incurridos por el contribuyente). </a:t>
            </a:r>
          </a:p>
          <a:p>
            <a:pPr lvl="0">
              <a:buClr>
                <a:srgbClr val="2DA2BF"/>
              </a:buClr>
              <a:buNone/>
            </a:pPr>
            <a:endParaRPr lang="es-UY" sz="2000" dirty="0" smtClean="0">
              <a:solidFill>
                <a:prstClr val="black"/>
              </a:solidFill>
            </a:endParaRPr>
          </a:p>
          <a:p>
            <a:pPr lvl="0">
              <a:buClr>
                <a:srgbClr val="2DA2BF"/>
              </a:buClr>
            </a:pPr>
            <a:r>
              <a:rPr lang="es-UY" sz="2000" dirty="0" smtClean="0">
                <a:solidFill>
                  <a:prstClr val="black"/>
                </a:solidFill>
              </a:rPr>
              <a:t>De esta forma se considera que para obtener la renta, los trabajadores independientes incurren en un gasto equivalente al 30% de sus ingresos brutos.</a:t>
            </a:r>
          </a:p>
          <a:p>
            <a:pPr lvl="0">
              <a:buClr>
                <a:srgbClr val="2DA2BF"/>
              </a:buClr>
              <a:buNone/>
            </a:pPr>
            <a:endParaRPr lang="es-UY" sz="2000" dirty="0" smtClean="0">
              <a:solidFill>
                <a:prstClr val="black"/>
              </a:solidFill>
            </a:endParaRPr>
          </a:p>
          <a:p>
            <a:pPr lvl="0">
              <a:buClr>
                <a:srgbClr val="2DA2BF"/>
              </a:buClr>
            </a:pPr>
            <a:r>
              <a:rPr lang="es-UY" sz="2000" dirty="0" smtClean="0">
                <a:solidFill>
                  <a:prstClr val="black"/>
                </a:solidFill>
              </a:rPr>
              <a:t> Estos gastos se deducen de los ingresos y así se determina la renta computable como independiente. </a:t>
            </a:r>
          </a:p>
          <a:p>
            <a:endParaRPr lang="es-ES" dirty="0"/>
          </a:p>
        </p:txBody>
      </p:sp>
      <p:sp>
        <p:nvSpPr>
          <p:cNvPr id="3" name="2 Título"/>
          <p:cNvSpPr>
            <a:spLocks noGrp="1"/>
          </p:cNvSpPr>
          <p:nvPr>
            <p:ph type="title"/>
          </p:nvPr>
        </p:nvSpPr>
        <p:spPr/>
        <p:txBody>
          <a:bodyPr/>
          <a:lstStyle/>
          <a:p>
            <a:pPr algn="ctr"/>
            <a:r>
              <a:rPr lang="es-UY" dirty="0" smtClean="0"/>
              <a:t>Gastos</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buClr>
                <a:srgbClr val="2DA2BF"/>
              </a:buClr>
            </a:pPr>
            <a:r>
              <a:rPr lang="es-UY" sz="1800" dirty="0" smtClean="0">
                <a:solidFill>
                  <a:prstClr val="black"/>
                </a:solidFill>
              </a:rPr>
              <a:t>a) Auto declaratorio de la quiebra, de la liquidación judicial o del concurso necesario.</a:t>
            </a:r>
          </a:p>
          <a:p>
            <a:pPr lvl="0">
              <a:buClr>
                <a:srgbClr val="2DA2BF"/>
              </a:buClr>
            </a:pPr>
            <a:r>
              <a:rPr lang="es-UY" sz="1800" dirty="0" smtClean="0">
                <a:solidFill>
                  <a:prstClr val="black"/>
                </a:solidFill>
              </a:rPr>
              <a:t> b) Concesión de la moratoria provisional en los concordatos preventivos, moratorios o concursos civiles voluntarios.</a:t>
            </a:r>
          </a:p>
          <a:p>
            <a:pPr lvl="0">
              <a:buClr>
                <a:srgbClr val="2DA2BF"/>
              </a:buClr>
            </a:pPr>
            <a:r>
              <a:rPr lang="es-UY" sz="1800" dirty="0" smtClean="0">
                <a:solidFill>
                  <a:prstClr val="black"/>
                </a:solidFill>
              </a:rPr>
              <a:t> c) Procesamiento del deudor por el delito de insolvencia fraudulenta.</a:t>
            </a:r>
          </a:p>
          <a:p>
            <a:pPr lvl="0">
              <a:buClr>
                <a:srgbClr val="2DA2BF"/>
              </a:buClr>
            </a:pPr>
            <a:r>
              <a:rPr lang="es-UY" sz="1900" dirty="0" smtClean="0">
                <a:solidFill>
                  <a:prstClr val="black"/>
                </a:solidFill>
              </a:rPr>
              <a:t>d) Pago con cheque librado por el deudor sin provisión suficiente de fondos, cuando se haya realizado la correspondiente denuncia penal y se haya trabado embargo por tal adeudo</a:t>
            </a:r>
          </a:p>
          <a:p>
            <a:pPr lvl="0">
              <a:buClr>
                <a:srgbClr val="2DA2BF"/>
              </a:buClr>
            </a:pPr>
            <a:endParaRPr lang="es-UY" sz="1900" dirty="0" smtClean="0">
              <a:solidFill>
                <a:prstClr val="black"/>
              </a:solidFill>
            </a:endParaRPr>
          </a:p>
          <a:p>
            <a:pPr lvl="0">
              <a:buClr>
                <a:srgbClr val="2DA2BF"/>
              </a:buClr>
            </a:pPr>
            <a:r>
              <a:rPr lang="es-UY" sz="1900" dirty="0" smtClean="0">
                <a:solidFill>
                  <a:prstClr val="black"/>
                </a:solidFill>
              </a:rPr>
              <a:t>. e) El transcurso de dieciocho meses contados a partir del vencimiento de la obligación de pagar el adeudo. Cuando se trate de trasmisión de créditos, el plazo referido se comenzará a computar desde la fecha de transferencia de los mismos. </a:t>
            </a:r>
          </a:p>
          <a:p>
            <a:endParaRPr lang="es-ES" dirty="0"/>
          </a:p>
        </p:txBody>
      </p:sp>
      <p:sp>
        <p:nvSpPr>
          <p:cNvPr id="3" name="2 Título"/>
          <p:cNvSpPr>
            <a:spLocks noGrp="1"/>
          </p:cNvSpPr>
          <p:nvPr>
            <p:ph type="title"/>
          </p:nvPr>
        </p:nvSpPr>
        <p:spPr/>
        <p:txBody>
          <a:bodyPr>
            <a:normAutofit/>
          </a:bodyPr>
          <a:lstStyle/>
          <a:p>
            <a:pPr algn="ctr"/>
            <a:r>
              <a:rPr lang="es-UY" sz="2800" dirty="0" smtClean="0">
                <a:solidFill>
                  <a:srgbClr val="464646"/>
                </a:solidFill>
              </a:rPr>
              <a:t>Incobrables art. 29 </a:t>
            </a:r>
            <a:r>
              <a:rPr lang="es-UY" sz="2800" dirty="0" err="1" smtClean="0">
                <a:solidFill>
                  <a:srgbClr val="464646"/>
                </a:solidFill>
              </a:rPr>
              <a:t>Dto</a:t>
            </a:r>
            <a:r>
              <a:rPr lang="es-UY" sz="2800" dirty="0" smtClean="0">
                <a:solidFill>
                  <a:srgbClr val="464646"/>
                </a:solidFill>
              </a:rPr>
              <a:t> 150/2007</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endParaRPr lang="es-UY" sz="2400" dirty="0" smtClean="0"/>
          </a:p>
          <a:p>
            <a:r>
              <a:rPr lang="es-UY" sz="2400" dirty="0" smtClean="0"/>
              <a:t>+ </a:t>
            </a:r>
            <a:r>
              <a:rPr lang="es-UY" sz="1800" dirty="0" smtClean="0"/>
              <a:t>INGRESOS como independiente sin IVA (Honorarios)</a:t>
            </a:r>
          </a:p>
          <a:p>
            <a:pPr>
              <a:buNone/>
            </a:pPr>
            <a:r>
              <a:rPr lang="es-UY" sz="1800" dirty="0" smtClean="0"/>
              <a:t>      - GASTO FICTO: 30% sobre ingresos como independiente sin IVA</a:t>
            </a:r>
          </a:p>
          <a:p>
            <a:pPr>
              <a:buNone/>
            </a:pPr>
            <a:r>
              <a:rPr lang="es-UY" sz="1800" dirty="0" smtClean="0"/>
              <a:t> </a:t>
            </a:r>
            <a:r>
              <a:rPr lang="es-UY" sz="1800" b="1" dirty="0" smtClean="0"/>
              <a:t>   RENTA COMPUTABLE como independiente</a:t>
            </a:r>
            <a:endParaRPr lang="es-UY" sz="1800" dirty="0" smtClean="0"/>
          </a:p>
          <a:p>
            <a:pPr>
              <a:buNone/>
            </a:pPr>
            <a:r>
              <a:rPr lang="es-UY" sz="1800" b="1" dirty="0" smtClean="0"/>
              <a:t> </a:t>
            </a:r>
            <a:r>
              <a:rPr lang="es-UY" sz="1800" dirty="0" smtClean="0"/>
              <a:t>  - INCOBRABLES (artículo 29 Decreto 150/007)</a:t>
            </a:r>
          </a:p>
          <a:p>
            <a:pPr>
              <a:buNone/>
            </a:pPr>
            <a:r>
              <a:rPr lang="es-UY" sz="1800" dirty="0" smtClean="0"/>
              <a:t> </a:t>
            </a:r>
          </a:p>
          <a:p>
            <a:pPr>
              <a:buNone/>
            </a:pPr>
            <a:r>
              <a:rPr lang="es-UY" sz="1800" dirty="0" smtClean="0"/>
              <a:t> </a:t>
            </a:r>
            <a:br>
              <a:rPr lang="es-UY" sz="1800" dirty="0" smtClean="0"/>
            </a:br>
            <a:r>
              <a:rPr lang="es-UY" sz="1800" dirty="0" smtClean="0"/>
              <a:t>                 </a:t>
            </a:r>
            <a:r>
              <a:rPr lang="es-UY" sz="1800" b="1" dirty="0" smtClean="0"/>
              <a:t>RENTA COMPUTABLE</a:t>
            </a:r>
            <a:endParaRPr lang="es-UY" sz="1800" dirty="0" smtClean="0"/>
          </a:p>
          <a:p>
            <a:pPr>
              <a:buNone/>
            </a:pPr>
            <a:r>
              <a:rPr lang="es-UY" sz="2400" b="1" dirty="0" smtClean="0"/>
              <a:t> </a:t>
            </a:r>
            <a:endParaRPr lang="es-UY" sz="2400" dirty="0" smtClean="0"/>
          </a:p>
          <a:p>
            <a:endParaRPr lang="es-UY" dirty="0"/>
          </a:p>
        </p:txBody>
      </p:sp>
      <p:sp>
        <p:nvSpPr>
          <p:cNvPr id="3" name="2 Título"/>
          <p:cNvSpPr>
            <a:spLocks noGrp="1"/>
          </p:cNvSpPr>
          <p:nvPr>
            <p:ph type="title"/>
          </p:nvPr>
        </p:nvSpPr>
        <p:spPr/>
        <p:txBody>
          <a:bodyPr>
            <a:normAutofit/>
          </a:bodyPr>
          <a:lstStyle/>
          <a:p>
            <a:pPr algn="ctr"/>
            <a:r>
              <a:rPr lang="es-UY" sz="2800" dirty="0" smtClean="0"/>
              <a:t>Cálculo renta computable independientes (excepto Escribanos)</a:t>
            </a:r>
            <a:endParaRPr lang="es-UY" sz="2800" dirty="0"/>
          </a:p>
        </p:txBody>
      </p:sp>
      <p:cxnSp>
        <p:nvCxnSpPr>
          <p:cNvPr id="5" name="4 Conector recto"/>
          <p:cNvCxnSpPr/>
          <p:nvPr/>
        </p:nvCxnSpPr>
        <p:spPr>
          <a:xfrm>
            <a:off x="642910" y="3500438"/>
            <a:ext cx="678661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s-UY" dirty="0" smtClean="0"/>
              <a:t>IRPF por rentas de trabajo</a:t>
            </a:r>
            <a:endParaRPr lang="es-UY" dirty="0"/>
          </a:p>
        </p:txBody>
      </p:sp>
      <p:graphicFrame>
        <p:nvGraphicFramePr>
          <p:cNvPr id="11" name="10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2800" dirty="0" smtClean="0"/>
              <a:t>    </a:t>
            </a:r>
            <a:r>
              <a:rPr lang="es-UY" sz="1800" dirty="0" smtClean="0"/>
              <a:t>INGRESOS como independiente sin IVA (honorarios)</a:t>
            </a:r>
          </a:p>
          <a:p>
            <a:r>
              <a:rPr lang="es-UY" sz="1800" b="1" dirty="0" smtClean="0"/>
              <a:t>   -</a:t>
            </a:r>
            <a:r>
              <a:rPr lang="es-UY" sz="1800" dirty="0" smtClean="0"/>
              <a:t> APORTES CAJA NOTARIAL</a:t>
            </a:r>
          </a:p>
          <a:p>
            <a:pPr>
              <a:buNone/>
            </a:pPr>
            <a:r>
              <a:rPr lang="es-UY" sz="1800" b="1" dirty="0" smtClean="0"/>
              <a:t>      -</a:t>
            </a:r>
            <a:r>
              <a:rPr lang="es-UY" sz="1800" dirty="0" smtClean="0"/>
              <a:t> GASTO FICTO: 30% sobre ingresos como independiente sin IVA</a:t>
            </a:r>
          </a:p>
          <a:p>
            <a:pPr>
              <a:buNone/>
            </a:pPr>
            <a:r>
              <a:rPr lang="es-UY" sz="1800" b="1" dirty="0" smtClean="0"/>
              <a:t>      +</a:t>
            </a:r>
            <a:r>
              <a:rPr lang="es-UY" sz="1800" dirty="0" smtClean="0"/>
              <a:t> APORTES CAJA NOTARIAL</a:t>
            </a:r>
          </a:p>
          <a:p>
            <a:pPr>
              <a:buNone/>
            </a:pPr>
            <a:r>
              <a:rPr lang="es-UY" sz="1800" dirty="0" smtClean="0"/>
              <a:t> </a:t>
            </a:r>
            <a:r>
              <a:rPr lang="es-UY" sz="1800" b="1" dirty="0" smtClean="0"/>
              <a:t>   RENTA COMPUTABLE como independiente</a:t>
            </a:r>
            <a:endParaRPr lang="es-UY" sz="1800" dirty="0" smtClean="0"/>
          </a:p>
          <a:p>
            <a:pPr>
              <a:buNone/>
            </a:pPr>
            <a:r>
              <a:rPr lang="es-UY" sz="1800" b="1" dirty="0" smtClean="0"/>
              <a:t> </a:t>
            </a:r>
            <a:endParaRPr lang="es-UY" sz="1800" dirty="0" smtClean="0"/>
          </a:p>
          <a:p>
            <a:pPr>
              <a:buNone/>
            </a:pPr>
            <a:r>
              <a:rPr lang="es-UY" sz="1800" dirty="0" smtClean="0"/>
              <a:t>  - INCOBRABLES (artículo 29 Decreto 150/007)</a:t>
            </a:r>
          </a:p>
          <a:p>
            <a:pPr>
              <a:buNone/>
            </a:pPr>
            <a:r>
              <a:rPr lang="es-UY" sz="1800" dirty="0" smtClean="0"/>
              <a:t> </a:t>
            </a:r>
          </a:p>
          <a:p>
            <a:pPr>
              <a:buNone/>
            </a:pPr>
            <a:r>
              <a:rPr lang="es-UY" sz="1800" dirty="0" smtClean="0"/>
              <a:t>                  </a:t>
            </a:r>
            <a:r>
              <a:rPr lang="es-UY" sz="1800" b="1" dirty="0" smtClean="0"/>
              <a:t>RENTA COMPUTABLE</a:t>
            </a:r>
            <a:endParaRPr lang="es-UY" sz="1800" dirty="0" smtClean="0"/>
          </a:p>
          <a:p>
            <a:pPr>
              <a:buNone/>
            </a:pPr>
            <a:r>
              <a:rPr lang="es-UY" sz="2200" b="1" dirty="0" smtClean="0"/>
              <a:t> </a:t>
            </a:r>
            <a:endParaRPr lang="es-UY" sz="2200" dirty="0" smtClean="0"/>
          </a:p>
          <a:p>
            <a:endParaRPr lang="es-UY" sz="2200" dirty="0"/>
          </a:p>
        </p:txBody>
      </p:sp>
      <p:sp>
        <p:nvSpPr>
          <p:cNvPr id="3" name="2 Título"/>
          <p:cNvSpPr>
            <a:spLocks noGrp="1"/>
          </p:cNvSpPr>
          <p:nvPr>
            <p:ph type="title"/>
          </p:nvPr>
        </p:nvSpPr>
        <p:spPr/>
        <p:txBody>
          <a:bodyPr>
            <a:normAutofit/>
          </a:bodyPr>
          <a:lstStyle/>
          <a:p>
            <a:r>
              <a:rPr lang="es-UY" sz="3200" dirty="0" smtClean="0"/>
              <a:t>Cálculo renta computable ESCRIBANOS</a:t>
            </a:r>
            <a:endParaRPr lang="es-UY" sz="3200" dirty="0"/>
          </a:p>
        </p:txBody>
      </p:sp>
      <p:cxnSp>
        <p:nvCxnSpPr>
          <p:cNvPr id="5" name="4 Conector recto"/>
          <p:cNvCxnSpPr/>
          <p:nvPr/>
        </p:nvCxnSpPr>
        <p:spPr>
          <a:xfrm>
            <a:off x="928662" y="4214818"/>
            <a:ext cx="692948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3337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s-UY" dirty="0" smtClean="0"/>
                        <a:t>ANUAL</a:t>
                      </a:r>
                      <a:endParaRPr lang="es-UY" dirty="0"/>
                    </a:p>
                  </a:txBody>
                  <a:tcPr/>
                </a:tc>
                <a:tc>
                  <a:txBody>
                    <a:bodyPr/>
                    <a:lstStyle/>
                    <a:p>
                      <a:r>
                        <a:rPr lang="es-UY" dirty="0" smtClean="0"/>
                        <a:t>TASA</a:t>
                      </a:r>
                      <a:endParaRPr lang="es-UY" dirty="0"/>
                    </a:p>
                  </a:txBody>
                  <a:tcPr/>
                </a:tc>
                <a:tc>
                  <a:txBody>
                    <a:bodyPr/>
                    <a:lstStyle/>
                    <a:p>
                      <a:r>
                        <a:rPr lang="es-UY" dirty="0" smtClean="0"/>
                        <a:t>MENSUAL</a:t>
                      </a:r>
                      <a:endParaRPr lang="es-UY" dirty="0"/>
                    </a:p>
                  </a:txBody>
                  <a:tcPr/>
                </a:tc>
                <a:tc>
                  <a:txBody>
                    <a:bodyPr/>
                    <a:lstStyle/>
                    <a:p>
                      <a:r>
                        <a:rPr lang="es-UY" dirty="0" smtClean="0"/>
                        <a:t>TASA</a:t>
                      </a:r>
                      <a:endParaRPr lang="es-UY" dirty="0"/>
                    </a:p>
                  </a:txBody>
                  <a:tcPr/>
                </a:tc>
              </a:tr>
              <a:tr h="370840">
                <a:tc>
                  <a:txBody>
                    <a:bodyPr/>
                    <a:lstStyle/>
                    <a:p>
                      <a:r>
                        <a:rPr kumimoji="0" lang="es-UY" sz="1200" kern="1200" dirty="0" smtClean="0">
                          <a:solidFill>
                            <a:schemeClr val="tx1"/>
                          </a:solidFill>
                          <a:latin typeface="+mn-lt"/>
                          <a:ea typeface="+mn-ea"/>
                          <a:cs typeface="+mn-cs"/>
                        </a:rPr>
                        <a:t>Hasta el MNI de 84 BPC</a:t>
                      </a:r>
                      <a:endParaRPr lang="es-UY" sz="1200" dirty="0">
                        <a:solidFill>
                          <a:schemeClr val="tx1"/>
                        </a:solidFill>
                      </a:endParaRPr>
                    </a:p>
                  </a:txBody>
                  <a:tcP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Exento</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Hasta el MNI </a:t>
                      </a:r>
                      <a:r>
                        <a:rPr lang="es-ES" sz="1050" dirty="0" smtClean="0">
                          <a:solidFill>
                            <a:schemeClr val="tx1"/>
                          </a:solidFill>
                          <a:latin typeface="Verdana"/>
                          <a:ea typeface="Times New Roman"/>
                          <a:cs typeface="Times New Roman"/>
                        </a:rPr>
                        <a:t>7 </a:t>
                      </a:r>
                      <a:r>
                        <a:rPr lang="es-ES" sz="1050" dirty="0">
                          <a:solidFill>
                            <a:schemeClr val="tx1"/>
                          </a:solidFill>
                          <a:latin typeface="Verdana"/>
                          <a:ea typeface="Times New Roman"/>
                          <a:cs typeface="Times New Roman"/>
                        </a:rPr>
                        <a:t>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Exento</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84 y hasta 120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10%</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7 y hasta 10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10%</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120 y hasta 180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15%</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10 y hasta 15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15%</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180 y hasta 360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24%</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15 y hasta 30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24%</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360 y hasta 600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25%</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30 y hasta 50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25%</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600 y hasta 900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27%</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50 y hasta 75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27%</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900 y hasta 1.380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a:solidFill>
                            <a:schemeClr val="tx1"/>
                          </a:solidFill>
                          <a:latin typeface="Verdana"/>
                          <a:ea typeface="Times New Roman"/>
                          <a:cs typeface="Times New Roman"/>
                        </a:rPr>
                        <a:t>31%</a:t>
                      </a:r>
                      <a:endParaRPr lang="es-UY" sz="105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75 y hasta 115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31%</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1.380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a:solidFill>
                            <a:schemeClr val="tx1"/>
                          </a:solidFill>
                          <a:latin typeface="Verdana"/>
                          <a:ea typeface="Times New Roman"/>
                          <a:cs typeface="Times New Roman"/>
                        </a:rPr>
                        <a:t>36%</a:t>
                      </a:r>
                      <a:endParaRPr lang="es-UY" sz="105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115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36%</a:t>
                      </a:r>
                      <a:endParaRPr lang="es-UY" sz="1050" dirty="0">
                        <a:solidFill>
                          <a:schemeClr val="tx1"/>
                        </a:solidFill>
                        <a:latin typeface="Calibri"/>
                        <a:ea typeface="Calibri"/>
                        <a:cs typeface="Times New Roman"/>
                      </a:endParaRPr>
                    </a:p>
                  </a:txBody>
                  <a:tcPr marL="68580" marR="68580" marT="0" marB="0" anchor="ctr"/>
                </a:tc>
              </a:tr>
            </a:tbl>
          </a:graphicData>
        </a:graphic>
      </p:graphicFrame>
      <p:sp>
        <p:nvSpPr>
          <p:cNvPr id="3" name="2 Título"/>
          <p:cNvSpPr>
            <a:spLocks noGrp="1"/>
          </p:cNvSpPr>
          <p:nvPr>
            <p:ph type="title"/>
          </p:nvPr>
        </p:nvSpPr>
        <p:spPr/>
        <p:txBody>
          <a:bodyPr>
            <a:normAutofit/>
          </a:bodyPr>
          <a:lstStyle/>
          <a:p>
            <a:pPr algn="ctr"/>
            <a:r>
              <a:rPr lang="es-UY" sz="3200" dirty="0" smtClean="0"/>
              <a:t>ESCALA DE RENTAS</a:t>
            </a:r>
            <a:endParaRPr lang="es-UY"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3343275"/>
        </p:xfrm>
        <a:graphic>
          <a:graphicData uri="http://schemas.openxmlformats.org/drawingml/2006/table">
            <a:tbl>
              <a:tblPr firstRow="1" bandRow="1">
                <a:tableStyleId>{E8B1032C-EA38-4F05-BA0D-38AFFFC7BED3}</a:tableStyleId>
              </a:tblPr>
              <a:tblGrid>
                <a:gridCol w="2057400"/>
                <a:gridCol w="2057400"/>
                <a:gridCol w="2057400"/>
                <a:gridCol w="2057400"/>
              </a:tblGrid>
              <a:tr h="370840">
                <a:tc>
                  <a:txBody>
                    <a:bodyPr/>
                    <a:lstStyle/>
                    <a:p>
                      <a:pPr algn="ctr">
                        <a:lnSpc>
                          <a:spcPts val="1500"/>
                        </a:lnSpc>
                        <a:spcAft>
                          <a:spcPts val="0"/>
                        </a:spcAft>
                      </a:pPr>
                      <a:r>
                        <a:rPr lang="es-UY" sz="1200" dirty="0"/>
                        <a:t>BPC</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DESDE</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750"/>
                        </a:spcAft>
                      </a:pPr>
                      <a:r>
                        <a:rPr lang="es-UY" sz="1350" dirty="0"/>
                        <a:t>HASTA</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TASA</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dirty="0"/>
                        <a:t>Hasta </a:t>
                      </a:r>
                      <a:r>
                        <a:rPr lang="es-UY" sz="1200" dirty="0" smtClean="0"/>
                        <a:t>7</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0 </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43.239</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    0%</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7 a 10</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43.240</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61.770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 10% </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10 a 15</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61.771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92.655</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15%</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15 a 30</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92.656</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185.310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24%</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30 a 50 </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185.311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308.850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25%</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50 a 75</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308.851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463.275</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27%</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75 a 115</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463.276</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710.355</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31%</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dirty="0"/>
                        <a:t>Más de 115</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710.356</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36%</a:t>
                      </a:r>
                      <a:endParaRPr lang="es-UY" sz="1100" dirty="0">
                        <a:latin typeface="Calibri"/>
                        <a:ea typeface="Calibri"/>
                        <a:cs typeface="Times New Roman"/>
                      </a:endParaRPr>
                    </a:p>
                  </a:txBody>
                  <a:tcPr marL="95250" marR="95250" marT="95250" marB="85725"/>
                </a:tc>
              </a:tr>
            </a:tbl>
          </a:graphicData>
        </a:graphic>
      </p:graphicFrame>
      <p:sp>
        <p:nvSpPr>
          <p:cNvPr id="3" name="2 Título"/>
          <p:cNvSpPr>
            <a:spLocks noGrp="1"/>
          </p:cNvSpPr>
          <p:nvPr>
            <p:ph type="title"/>
          </p:nvPr>
        </p:nvSpPr>
        <p:spPr/>
        <p:txBody>
          <a:bodyPr>
            <a:normAutofit/>
          </a:bodyPr>
          <a:lstStyle/>
          <a:p>
            <a:pPr algn="ctr"/>
            <a:r>
              <a:rPr lang="es-UY" sz="1800" dirty="0" smtClean="0"/>
              <a:t>ESCALAS MENSUALES DE IRPF VIGENTES A PARTIR DEL 1º DE ENERO de 2024</a:t>
            </a:r>
            <a:endParaRPr lang="es-UY"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3539744"/>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lnSpc>
                          <a:spcPct val="115000"/>
                        </a:lnSpc>
                        <a:spcBef>
                          <a:spcPts val="600"/>
                        </a:spcBef>
                        <a:spcAft>
                          <a:spcPts val="600"/>
                        </a:spcAft>
                      </a:pPr>
                      <a:r>
                        <a:rPr lang="es-UY" sz="1200" b="1" dirty="0">
                          <a:latin typeface="Verdana"/>
                          <a:ea typeface="Calibri"/>
                          <a:cs typeface="Arial"/>
                        </a:rPr>
                        <a:t>Rango </a:t>
                      </a:r>
                      <a:endParaRPr lang="es-UY" sz="1200" dirty="0">
                        <a:latin typeface="Calibri"/>
                        <a:ea typeface="Calibri"/>
                        <a:cs typeface="Times New Roman"/>
                      </a:endParaRPr>
                    </a:p>
                    <a:p>
                      <a:pPr algn="ctr">
                        <a:lnSpc>
                          <a:spcPct val="115000"/>
                        </a:lnSpc>
                        <a:spcBef>
                          <a:spcPts val="600"/>
                        </a:spcBef>
                        <a:spcAft>
                          <a:spcPts val="600"/>
                        </a:spcAft>
                      </a:pPr>
                      <a:r>
                        <a:rPr lang="es-UY" sz="1200" b="1" dirty="0" smtClean="0">
                          <a:latin typeface="Verdana"/>
                          <a:ea typeface="Calibri"/>
                          <a:cs typeface="Arial"/>
                        </a:rPr>
                        <a:t>BPC</a:t>
                      </a:r>
                      <a:endParaRPr lang="es-UY" sz="1200" dirty="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dirty="0">
                          <a:latin typeface="Verdana"/>
                          <a:ea typeface="Calibri"/>
                          <a:cs typeface="Arial"/>
                        </a:rPr>
                        <a:t>Desde</a:t>
                      </a:r>
                      <a:endParaRPr lang="es-UY" sz="1200" dirty="0">
                        <a:latin typeface="Calibri"/>
                        <a:ea typeface="Calibri"/>
                        <a:cs typeface="Times New Roman"/>
                      </a:endParaRPr>
                    </a:p>
                    <a:p>
                      <a:pPr algn="ctr">
                        <a:lnSpc>
                          <a:spcPct val="115000"/>
                        </a:lnSpc>
                        <a:spcBef>
                          <a:spcPts val="600"/>
                        </a:spcBef>
                        <a:spcAft>
                          <a:spcPts val="600"/>
                        </a:spcAft>
                      </a:pPr>
                      <a:r>
                        <a:rPr lang="es-UY" sz="1200" b="1" dirty="0">
                          <a:latin typeface="Verdana"/>
                          <a:ea typeface="Calibri"/>
                          <a:cs typeface="Arial"/>
                        </a:rPr>
                        <a:t>$</a:t>
                      </a:r>
                      <a:endParaRPr lang="es-UY" sz="1200" dirty="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a:latin typeface="Verdana"/>
                          <a:ea typeface="Calibri"/>
                          <a:cs typeface="Arial"/>
                        </a:rPr>
                        <a:t>Hasta</a:t>
                      </a:r>
                      <a:endParaRPr lang="es-UY" sz="1200">
                        <a:latin typeface="Calibri"/>
                        <a:ea typeface="Calibri"/>
                        <a:cs typeface="Times New Roman"/>
                      </a:endParaRPr>
                    </a:p>
                    <a:p>
                      <a:pPr algn="ctr">
                        <a:lnSpc>
                          <a:spcPct val="115000"/>
                        </a:lnSpc>
                        <a:spcBef>
                          <a:spcPts val="600"/>
                        </a:spcBef>
                        <a:spcAft>
                          <a:spcPts val="600"/>
                        </a:spcAft>
                      </a:pPr>
                      <a:r>
                        <a:rPr lang="es-UY" sz="1200" b="1">
                          <a:latin typeface="Verdana"/>
                          <a:ea typeface="Calibri"/>
                          <a:cs typeface="Arial"/>
                        </a:rPr>
                        <a:t>$</a:t>
                      </a:r>
                      <a:endParaRPr lang="es-UY" sz="120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a:latin typeface="Verdana"/>
                          <a:ea typeface="Calibri"/>
                          <a:cs typeface="Arial"/>
                        </a:rPr>
                        <a:t>Ingresos</a:t>
                      </a:r>
                      <a:endParaRPr lang="es-UY" sz="1200">
                        <a:latin typeface="Calibri"/>
                        <a:ea typeface="Calibri"/>
                        <a:cs typeface="Times New Roman"/>
                      </a:endParaRPr>
                    </a:p>
                    <a:p>
                      <a:pPr algn="ctr">
                        <a:lnSpc>
                          <a:spcPct val="115000"/>
                        </a:lnSpc>
                        <a:spcBef>
                          <a:spcPts val="600"/>
                        </a:spcBef>
                        <a:spcAft>
                          <a:spcPts val="600"/>
                        </a:spcAft>
                      </a:pPr>
                      <a:r>
                        <a:rPr lang="es-UY" sz="1200" b="1">
                          <a:latin typeface="Verdana"/>
                          <a:ea typeface="Calibri"/>
                          <a:cs typeface="Arial"/>
                        </a:rPr>
                        <a:t>$</a:t>
                      </a:r>
                      <a:endParaRPr lang="es-UY" sz="120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a:latin typeface="Verdana"/>
                          <a:ea typeface="Calibri"/>
                          <a:cs typeface="Arial"/>
                        </a:rPr>
                        <a:t>Tasa </a:t>
                      </a:r>
                      <a:endParaRPr lang="es-UY" sz="1200">
                        <a:latin typeface="Calibri"/>
                        <a:ea typeface="Calibri"/>
                        <a:cs typeface="Times New Roman"/>
                      </a:endParaRPr>
                    </a:p>
                    <a:p>
                      <a:pPr algn="ctr">
                        <a:lnSpc>
                          <a:spcPct val="115000"/>
                        </a:lnSpc>
                        <a:spcBef>
                          <a:spcPts val="600"/>
                        </a:spcBef>
                        <a:spcAft>
                          <a:spcPts val="600"/>
                        </a:spcAft>
                      </a:pPr>
                      <a:r>
                        <a:rPr lang="es-UY" sz="1200" b="1">
                          <a:latin typeface="Verdana"/>
                          <a:ea typeface="Calibri"/>
                          <a:cs typeface="Arial"/>
                        </a:rPr>
                        <a:t>(%)</a:t>
                      </a:r>
                      <a:endParaRPr lang="es-UY" sz="120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dirty="0">
                          <a:latin typeface="Verdana"/>
                          <a:ea typeface="Calibri"/>
                          <a:cs typeface="Arial"/>
                        </a:rPr>
                        <a:t>Impuesto</a:t>
                      </a:r>
                      <a:endParaRPr lang="es-UY" sz="1200" dirty="0">
                        <a:latin typeface="Calibri"/>
                        <a:ea typeface="Calibri"/>
                        <a:cs typeface="Times New Roman"/>
                      </a:endParaRPr>
                    </a:p>
                    <a:p>
                      <a:pPr algn="ctr">
                        <a:lnSpc>
                          <a:spcPct val="115000"/>
                        </a:lnSpc>
                        <a:spcBef>
                          <a:spcPts val="600"/>
                        </a:spcBef>
                        <a:spcAft>
                          <a:spcPts val="600"/>
                        </a:spcAft>
                      </a:pPr>
                      <a:r>
                        <a:rPr lang="es-UY" sz="1200" b="1" dirty="0">
                          <a:latin typeface="Verdana"/>
                          <a:ea typeface="Calibri"/>
                          <a:cs typeface="Arial"/>
                        </a:rPr>
                        <a:t>$</a:t>
                      </a:r>
                      <a:endParaRPr lang="es-UY" sz="1200" dirty="0">
                        <a:latin typeface="Calibri"/>
                        <a:ea typeface="Calibri"/>
                        <a:cs typeface="Times New Roman"/>
                      </a:endParaRPr>
                    </a:p>
                  </a:txBody>
                  <a:tcPr marL="44450" marR="44450" marT="0" marB="0"/>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0 a 7</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a:latin typeface="Verdana" pitchFamily="34" charset="0"/>
                          <a:ea typeface="Verdana" pitchFamily="34" charset="0"/>
                          <a:cs typeface="Times New Roman"/>
                        </a:rPr>
                        <a:t>0</a:t>
                      </a:r>
                    </a:p>
                  </a:txBody>
                  <a:tcPr marL="44450" marR="44450" marT="0" marB="0" anchor="ctr"/>
                </a:tc>
                <a:tc>
                  <a:txBody>
                    <a:bodyPr/>
                    <a:lstStyle/>
                    <a:p>
                      <a:pPr algn="r">
                        <a:lnSpc>
                          <a:spcPct val="115000"/>
                        </a:lnSpc>
                        <a:spcBef>
                          <a:spcPts val="600"/>
                        </a:spcBef>
                        <a:spcAft>
                          <a:spcPts val="600"/>
                        </a:spcAft>
                      </a:pPr>
                      <a:r>
                        <a:rPr lang="es-UY" sz="1200" baseline="0" dirty="0" smtClean="0">
                          <a:latin typeface="Verdana" pitchFamily="34" charset="0"/>
                          <a:ea typeface="Verdana" pitchFamily="34" charset="0"/>
                          <a:cs typeface="Times New Roman"/>
                        </a:rPr>
                        <a:t>43.239    </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43.239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a:latin typeface="Verdana" pitchFamily="34" charset="0"/>
                          <a:ea typeface="Verdana" pitchFamily="34" charset="0"/>
                          <a:cs typeface="Times New Roman"/>
                        </a:rPr>
                        <a:t>0</a:t>
                      </a: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7 a 10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43.240                          </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61.770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18.530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10%</a:t>
                      </a:r>
                      <a:endParaRPr lang="es-UY" sz="1200" dirty="0">
                        <a:latin typeface="Verdana" pitchFamily="34" charset="0"/>
                        <a:ea typeface="Verdana" pitchFamily="34" charset="0"/>
                        <a:cs typeface="Times New Roman"/>
                      </a:endParaRPr>
                    </a:p>
                  </a:txBody>
                  <a:tcPr marL="44450" marR="44450" marT="0" marB="0" anchor="ctr"/>
                </a:tc>
                <a:tc>
                  <a:txBody>
                    <a:bodyPr/>
                    <a:lstStyle/>
                    <a:p>
                      <a:pPr algn="ctr">
                        <a:lnSpc>
                          <a:spcPct val="115000"/>
                        </a:lnSpc>
                        <a:spcBef>
                          <a:spcPts val="600"/>
                        </a:spcBef>
                        <a:spcAft>
                          <a:spcPts val="600"/>
                        </a:spcAft>
                      </a:pPr>
                      <a:r>
                        <a:rPr lang="es-UY" sz="1200" dirty="0" smtClean="0">
                          <a:latin typeface="Verdana" pitchFamily="34" charset="0"/>
                          <a:ea typeface="Verdana" pitchFamily="34" charset="0"/>
                          <a:cs typeface="Times New Roman"/>
                        </a:rPr>
                        <a:t>              1.853                                       </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10 a 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61.771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92.655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30.884</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4.633     </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15 a 30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92.656</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185.610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92.954</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24%</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22.309</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30 a 50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185.611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308.850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123.239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30.810</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50 a 75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308.851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463.275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154.424</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27%</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41.694</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75 a 115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463.276</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710.355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247.079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smtClean="0">
                          <a:latin typeface="Verdana" pitchFamily="34" charset="0"/>
                          <a:ea typeface="Verdana" pitchFamily="34" charset="0"/>
                          <a:cs typeface="Times New Roman"/>
                        </a:rPr>
                        <a:t>76.594</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 de 115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710.356</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36%</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endParaRPr lang="es-UY" sz="1200" dirty="0">
                        <a:latin typeface="Verdana" pitchFamily="34" charset="0"/>
                        <a:ea typeface="Verdana" pitchFamily="34" charset="0"/>
                        <a:cs typeface="Times New Roman"/>
                      </a:endParaRPr>
                    </a:p>
                  </a:txBody>
                  <a:tcPr marL="44450" marR="44450" marT="0" marB="0" anchor="ctr"/>
                </a:tc>
              </a:tr>
            </a:tbl>
          </a:graphicData>
        </a:graphic>
      </p:graphicFrame>
      <p:sp>
        <p:nvSpPr>
          <p:cNvPr id="3" name="2 Título"/>
          <p:cNvSpPr>
            <a:spLocks noGrp="1"/>
          </p:cNvSpPr>
          <p:nvPr>
            <p:ph type="title"/>
          </p:nvPr>
        </p:nvSpPr>
        <p:spPr/>
        <p:txBody>
          <a:bodyPr>
            <a:normAutofit/>
          </a:bodyPr>
          <a:lstStyle/>
          <a:p>
            <a:r>
              <a:rPr lang="es-UY" sz="2400" dirty="0" smtClean="0"/>
              <a:t>TABLA DE INGRESO MENSUAL COMPUTABLE en $</a:t>
            </a:r>
            <a:br>
              <a:rPr lang="es-UY" sz="2400" dirty="0" smtClean="0"/>
            </a:br>
            <a:endParaRPr lang="es-UY"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buNone/>
            </a:pPr>
            <a:r>
              <a:rPr lang="es-UY" sz="1800" b="1" dirty="0" smtClean="0"/>
              <a:t>A)</a:t>
            </a:r>
            <a:r>
              <a:rPr lang="es-UY" b="1" dirty="0" smtClean="0"/>
              <a:t> </a:t>
            </a:r>
            <a:r>
              <a:rPr lang="es-UY" sz="1700" b="1" dirty="0" smtClean="0"/>
              <a:t>Los aportes jubilatorios al Banco de Previsión Social, a la Caja de Jubilaciones y Pensiones de Profesionales Universitarios, a la Caja Notarial de Seguridad Social</a:t>
            </a:r>
          </a:p>
          <a:p>
            <a:endParaRPr lang="es-UY" sz="1700" dirty="0" smtClean="0"/>
          </a:p>
          <a:p>
            <a:pPr>
              <a:buNone/>
            </a:pPr>
            <a:r>
              <a:rPr lang="es-UY" sz="1700" b="1" dirty="0" smtClean="0"/>
              <a:t>B) Los aportes al Fondo Nacional de Salud (FONASA)  y Fondo de Reconversión Laboral</a:t>
            </a:r>
          </a:p>
          <a:p>
            <a:endParaRPr lang="es-UY" sz="1700" dirty="0" smtClean="0"/>
          </a:p>
          <a:p>
            <a:pPr>
              <a:buNone/>
            </a:pPr>
            <a:r>
              <a:rPr lang="es-UY" sz="1700" b="1" dirty="0" smtClean="0"/>
              <a:t>C) Prestación destinada al Fondo de Solidaridad y su Adicional.</a:t>
            </a:r>
          </a:p>
          <a:p>
            <a:pPr>
              <a:buNone/>
            </a:pPr>
            <a:endParaRPr lang="es-UY" sz="1700" b="1" dirty="0" smtClean="0"/>
          </a:p>
          <a:p>
            <a:pPr>
              <a:buNone/>
            </a:pPr>
            <a:r>
              <a:rPr lang="es-UY" sz="1700" b="1" dirty="0" smtClean="0"/>
              <a:t>D) Por gastos de educación, alimentación, vivienda y salud no amparados por el FONASA, de hijos menores de edad a cargo del contribuyente </a:t>
            </a:r>
          </a:p>
          <a:p>
            <a:pPr lvl="1">
              <a:buFont typeface="Wingdings" pitchFamily="2" charset="2"/>
              <a:buChar char="§"/>
            </a:pPr>
            <a:r>
              <a:rPr lang="es-UY" sz="1400" b="1" dirty="0" smtClean="0">
                <a:solidFill>
                  <a:schemeClr val="accent1"/>
                </a:solidFill>
              </a:rPr>
              <a:t>(20 BPC anuales por cada hijo; 40 BPC anuales si tiene una discapacidad)</a:t>
            </a:r>
          </a:p>
          <a:p>
            <a:endParaRPr lang="es-UY" sz="1700" dirty="0" smtClean="0"/>
          </a:p>
          <a:p>
            <a:pPr>
              <a:buNone/>
            </a:pPr>
            <a:r>
              <a:rPr lang="es-UY" sz="1700" b="1" dirty="0" smtClean="0"/>
              <a:t>E) Montos pagados por cuotas de préstamos hipotecarios (vivienda única y permanente </a:t>
            </a:r>
            <a:r>
              <a:rPr lang="es-UY" sz="1400" b="1" dirty="0" smtClean="0">
                <a:solidFill>
                  <a:srgbClr val="FF0000"/>
                </a:solidFill>
              </a:rPr>
              <a:t>(NO SE DEDUCE MENSUALMENTE).</a:t>
            </a:r>
            <a:endParaRPr lang="es-UY" sz="1400" dirty="0">
              <a:solidFill>
                <a:srgbClr val="FF0000"/>
              </a:solidFill>
            </a:endParaRPr>
          </a:p>
        </p:txBody>
      </p:sp>
      <p:sp>
        <p:nvSpPr>
          <p:cNvPr id="3" name="2 Título"/>
          <p:cNvSpPr>
            <a:spLocks noGrp="1"/>
          </p:cNvSpPr>
          <p:nvPr>
            <p:ph type="title"/>
          </p:nvPr>
        </p:nvSpPr>
        <p:spPr/>
        <p:txBody>
          <a:bodyPr>
            <a:normAutofit/>
          </a:bodyPr>
          <a:lstStyle/>
          <a:p>
            <a:pPr algn="ctr"/>
            <a:r>
              <a:rPr lang="es-UY" sz="3600" i="1" dirty="0" smtClean="0"/>
              <a:t>Deducciones admitidas</a:t>
            </a:r>
            <a:br>
              <a:rPr lang="es-UY" sz="3600" i="1" dirty="0" smtClean="0"/>
            </a:br>
            <a:r>
              <a:rPr lang="es-UY" sz="2000" i="1" dirty="0" smtClean="0"/>
              <a:t>Art. 38 Título 7 Texto Ordenado </a:t>
            </a:r>
            <a:endParaRPr lang="es-UY"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UY" sz="1400" b="1" dirty="0" smtClean="0"/>
              <a:t>MENSUALES:</a:t>
            </a:r>
          </a:p>
          <a:p>
            <a:r>
              <a:rPr lang="es-UY" sz="1400" dirty="0" smtClean="0"/>
              <a:t> </a:t>
            </a:r>
            <a:r>
              <a:rPr lang="es-UY" sz="1400" b="1" i="1" dirty="0" smtClean="0"/>
              <a:t>Ingresos menores o iguales a 15 BPC  mensuales ($ </a:t>
            </a:r>
            <a:r>
              <a:rPr lang="es-UY" sz="1400" b="1" i="1" dirty="0" smtClean="0"/>
              <a:t>92.655</a:t>
            </a:r>
            <a:r>
              <a:rPr lang="es-UY" sz="1400" b="1" i="1" dirty="0" smtClean="0"/>
              <a:t> </a:t>
            </a:r>
            <a:r>
              <a:rPr lang="es-UY" sz="1400" b="1" i="1" dirty="0" smtClean="0"/>
              <a:t>año </a:t>
            </a:r>
            <a:r>
              <a:rPr lang="es-UY" sz="1400" b="1" i="1" dirty="0" smtClean="0"/>
              <a:t>2024 </a:t>
            </a:r>
            <a:r>
              <a:rPr lang="es-UY" sz="1400" b="1" i="1" dirty="0" smtClean="0"/>
              <a:t>,se le aplicará al total de deducciones la alícuota del 14%.</a:t>
            </a:r>
          </a:p>
          <a:p>
            <a:pPr>
              <a:buNone/>
            </a:pPr>
            <a:endParaRPr lang="es-UY" sz="1400" b="1" i="1" dirty="0" smtClean="0"/>
          </a:p>
          <a:p>
            <a:r>
              <a:rPr lang="es-UY" sz="1400" b="1" i="1" dirty="0" smtClean="0"/>
              <a:t> Ingresos mayores a 15BPC mensuales, se aplicará al total de deducciones la alícuota del 8%.</a:t>
            </a:r>
          </a:p>
          <a:p>
            <a:endParaRPr lang="es-UY" sz="1400" b="1" i="1" dirty="0" smtClean="0"/>
          </a:p>
          <a:p>
            <a:endParaRPr lang="es-UY" sz="1400" b="1" i="1" dirty="0" smtClean="0"/>
          </a:p>
          <a:p>
            <a:endParaRPr lang="es-UY" sz="1400" b="1" i="1" dirty="0" smtClean="0"/>
          </a:p>
          <a:p>
            <a:pPr algn="r"/>
            <a:endParaRPr lang="es-UY" dirty="0"/>
          </a:p>
        </p:txBody>
      </p:sp>
      <p:sp>
        <p:nvSpPr>
          <p:cNvPr id="3" name="2 Título"/>
          <p:cNvSpPr>
            <a:spLocks noGrp="1"/>
          </p:cNvSpPr>
          <p:nvPr>
            <p:ph type="title"/>
          </p:nvPr>
        </p:nvSpPr>
        <p:spPr/>
        <p:txBody>
          <a:bodyPr>
            <a:normAutofit fontScale="90000"/>
          </a:bodyPr>
          <a:lstStyle/>
          <a:p>
            <a:pPr algn="ctr"/>
            <a:r>
              <a:rPr lang="es-UY" dirty="0" smtClean="0"/>
              <a:t>DEDUCCIONES</a:t>
            </a:r>
            <a:br>
              <a:rPr lang="es-UY" dirty="0" smtClean="0"/>
            </a:br>
            <a:r>
              <a:rPr lang="es-UY" sz="2000" i="1" dirty="0" smtClean="0"/>
              <a:t>Ley 19.438 de 14 de octubre de 2016, art.169º (D. Of. 26.10.016).</a:t>
            </a:r>
            <a:endParaRPr lang="es-UY" sz="2000" dirty="0"/>
          </a:p>
        </p:txBody>
      </p:sp>
      <p:graphicFrame>
        <p:nvGraphicFramePr>
          <p:cNvPr id="4" name="3 Tabla"/>
          <p:cNvGraphicFramePr>
            <a:graphicFrameLocks noGrp="1"/>
          </p:cNvGraphicFramePr>
          <p:nvPr/>
        </p:nvGraphicFramePr>
        <p:xfrm>
          <a:off x="1403648" y="3573016"/>
          <a:ext cx="6096000" cy="1613151"/>
        </p:xfrm>
        <a:graphic>
          <a:graphicData uri="http://schemas.openxmlformats.org/drawingml/2006/table">
            <a:tbl>
              <a:tblPr firstRow="1" bandRow="1">
                <a:tableStyleId>{C4B1156A-380E-4F78-BDF5-A606A8083BF9}</a:tableStyleId>
              </a:tblPr>
              <a:tblGrid>
                <a:gridCol w="3048000"/>
                <a:gridCol w="3048000"/>
              </a:tblGrid>
              <a:tr h="427488">
                <a:tc>
                  <a:txBody>
                    <a:bodyPr/>
                    <a:lstStyle/>
                    <a:p>
                      <a:pPr algn="ctr">
                        <a:spcBef>
                          <a:spcPts val="600"/>
                        </a:spcBef>
                        <a:spcAft>
                          <a:spcPts val="600"/>
                        </a:spcAft>
                      </a:pPr>
                      <a:r>
                        <a:rPr lang="es-ES" sz="1000" b="1" dirty="0"/>
                        <a:t>MENSUAL</a:t>
                      </a:r>
                      <a:endParaRPr lang="es-UY" sz="1000" b="1" dirty="0">
                        <a:solidFill>
                          <a:schemeClr val="tx1"/>
                        </a:solidFill>
                        <a:latin typeface="Times New Roman"/>
                        <a:ea typeface="Times New Roman"/>
                      </a:endParaRPr>
                    </a:p>
                  </a:txBody>
                  <a:tcPr marL="68580" marR="68580" marT="0" marB="0" anchor="ctr"/>
                </a:tc>
                <a:tc>
                  <a:txBody>
                    <a:bodyPr/>
                    <a:lstStyle/>
                    <a:p>
                      <a:pPr algn="ctr">
                        <a:spcBef>
                          <a:spcPts val="600"/>
                        </a:spcBef>
                        <a:spcAft>
                          <a:spcPts val="600"/>
                        </a:spcAft>
                      </a:pPr>
                      <a:r>
                        <a:rPr lang="es-ES" sz="1000" b="1" dirty="0"/>
                        <a:t>Tasa</a:t>
                      </a:r>
                      <a:endParaRPr lang="es-UY" sz="1000" b="1" dirty="0">
                        <a:solidFill>
                          <a:schemeClr val="tx1"/>
                        </a:solidFill>
                        <a:latin typeface="Times New Roman"/>
                        <a:ea typeface="Times New Roman"/>
                      </a:endParaRPr>
                    </a:p>
                  </a:txBody>
                  <a:tcPr marL="68580" marR="68580" marT="0" marB="0" anchor="ctr"/>
                </a:tc>
              </a:tr>
              <a:tr h="571504">
                <a:tc>
                  <a:txBody>
                    <a:bodyPr/>
                    <a:lstStyle/>
                    <a:p>
                      <a:pPr algn="ctr">
                        <a:spcBef>
                          <a:spcPts val="600"/>
                        </a:spcBef>
                        <a:spcAft>
                          <a:spcPts val="600"/>
                        </a:spcAft>
                      </a:pPr>
                      <a:endParaRPr lang="es-ES" sz="1000" b="1" dirty="0" smtClean="0"/>
                    </a:p>
                    <a:p>
                      <a:pPr algn="ctr">
                        <a:spcBef>
                          <a:spcPts val="600"/>
                        </a:spcBef>
                        <a:spcAft>
                          <a:spcPts val="600"/>
                        </a:spcAft>
                      </a:pPr>
                      <a:r>
                        <a:rPr lang="es-ES" sz="1000" b="1" dirty="0" smtClean="0"/>
                        <a:t>INGRESO </a:t>
                      </a:r>
                      <a:r>
                        <a:rPr lang="es-ES" sz="1000" b="1" dirty="0"/>
                        <a:t>NOMINAL IGUAL O INFERIOR A 15 BPC</a:t>
                      </a:r>
                      <a:endParaRPr lang="es-UY" sz="1000" b="1" dirty="0">
                        <a:solidFill>
                          <a:schemeClr val="tx1"/>
                        </a:solidFill>
                        <a:latin typeface="Times New Roman"/>
                        <a:ea typeface="Times New Roman"/>
                      </a:endParaRPr>
                    </a:p>
                  </a:txBody>
                  <a:tcPr marL="68580" marR="68580" marT="0" marB="0"/>
                </a:tc>
                <a:tc>
                  <a:txBody>
                    <a:bodyPr/>
                    <a:lstStyle/>
                    <a:p>
                      <a:pPr algn="ctr">
                        <a:spcBef>
                          <a:spcPts val="600"/>
                        </a:spcBef>
                        <a:spcAft>
                          <a:spcPts val="600"/>
                        </a:spcAft>
                      </a:pPr>
                      <a:endParaRPr lang="es-ES" sz="1100" b="1" dirty="0" smtClean="0"/>
                    </a:p>
                    <a:p>
                      <a:pPr algn="ctr">
                        <a:spcBef>
                          <a:spcPts val="600"/>
                        </a:spcBef>
                        <a:spcAft>
                          <a:spcPts val="600"/>
                        </a:spcAft>
                      </a:pPr>
                      <a:r>
                        <a:rPr lang="es-ES" sz="1100" b="1" dirty="0" smtClean="0"/>
                        <a:t>14</a:t>
                      </a:r>
                      <a:r>
                        <a:rPr lang="es-ES" sz="1100" b="1" baseline="0" dirty="0" smtClean="0"/>
                        <a:t> </a:t>
                      </a:r>
                      <a:r>
                        <a:rPr lang="es-ES" sz="1100" b="1" dirty="0" smtClean="0"/>
                        <a:t>%</a:t>
                      </a:r>
                      <a:endParaRPr lang="es-UY" sz="1100" b="1" dirty="0">
                        <a:solidFill>
                          <a:schemeClr val="tx1"/>
                        </a:solidFill>
                        <a:latin typeface="Times New Roman"/>
                        <a:ea typeface="Times New Roman"/>
                      </a:endParaRPr>
                    </a:p>
                  </a:txBody>
                  <a:tcPr marL="68580" marR="68580" marT="0" marB="0"/>
                </a:tc>
              </a:tr>
              <a:tr h="576063">
                <a:tc>
                  <a:txBody>
                    <a:bodyPr/>
                    <a:lstStyle/>
                    <a:p>
                      <a:pPr algn="ctr">
                        <a:spcBef>
                          <a:spcPts val="600"/>
                        </a:spcBef>
                        <a:spcAft>
                          <a:spcPts val="600"/>
                        </a:spcAft>
                      </a:pPr>
                      <a:endParaRPr lang="es-ES" sz="1000" b="1" dirty="0" smtClean="0"/>
                    </a:p>
                    <a:p>
                      <a:pPr algn="ctr">
                        <a:spcBef>
                          <a:spcPts val="600"/>
                        </a:spcBef>
                        <a:spcAft>
                          <a:spcPts val="600"/>
                        </a:spcAft>
                      </a:pPr>
                      <a:r>
                        <a:rPr lang="es-ES" sz="1000" b="1" dirty="0" smtClean="0"/>
                        <a:t>RESTANTES </a:t>
                      </a:r>
                      <a:r>
                        <a:rPr lang="es-ES" sz="1000" b="1" dirty="0"/>
                        <a:t>CASOS</a:t>
                      </a:r>
                      <a:endParaRPr lang="es-UY" sz="1000" b="1" dirty="0">
                        <a:solidFill>
                          <a:schemeClr val="tx1"/>
                        </a:solidFill>
                        <a:latin typeface="Times New Roman"/>
                        <a:ea typeface="Times New Roman"/>
                      </a:endParaRPr>
                    </a:p>
                  </a:txBody>
                  <a:tcPr marL="68580" marR="68580" marT="0" marB="0"/>
                </a:tc>
                <a:tc>
                  <a:txBody>
                    <a:bodyPr/>
                    <a:lstStyle/>
                    <a:p>
                      <a:pPr algn="ctr">
                        <a:spcBef>
                          <a:spcPts val="600"/>
                        </a:spcBef>
                        <a:spcAft>
                          <a:spcPts val="600"/>
                        </a:spcAft>
                      </a:pPr>
                      <a:endParaRPr lang="es-ES" sz="1100" b="1" dirty="0" smtClean="0"/>
                    </a:p>
                    <a:p>
                      <a:pPr algn="ctr">
                        <a:spcBef>
                          <a:spcPts val="600"/>
                        </a:spcBef>
                        <a:spcAft>
                          <a:spcPts val="600"/>
                        </a:spcAft>
                      </a:pPr>
                      <a:r>
                        <a:rPr lang="es-ES" sz="1100" b="1" dirty="0" smtClean="0"/>
                        <a:t>8</a:t>
                      </a:r>
                      <a:r>
                        <a:rPr lang="es-ES" sz="1100" b="1" dirty="0"/>
                        <a:t>%</a:t>
                      </a:r>
                      <a:endParaRPr lang="es-UY" sz="1100" b="1" dirty="0">
                        <a:solidFill>
                          <a:schemeClr val="tx1"/>
                        </a:solidFill>
                        <a:latin typeface="Times New Roman"/>
                        <a:ea typeface="Times New Roman"/>
                      </a:endParaRPr>
                    </a:p>
                  </a:txBody>
                  <a:tcPr marL="68580" marR="68580" marT="0" marB="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186766" cy="4721431"/>
          </a:xfrm>
        </p:spPr>
        <p:txBody>
          <a:bodyPr>
            <a:normAutofit lnSpcReduction="10000"/>
          </a:bodyPr>
          <a:lstStyle/>
          <a:p>
            <a:pPr lvl="0">
              <a:buClr>
                <a:srgbClr val="2DA2BF"/>
              </a:buClr>
            </a:pPr>
            <a:r>
              <a:rPr lang="es-UY" sz="1600" dirty="0" smtClean="0">
                <a:solidFill>
                  <a:prstClr val="black"/>
                </a:solidFill>
              </a:rPr>
              <a:t>Se aplica a las liquidaciones de IRPF desde 2011 en adelante.</a:t>
            </a:r>
          </a:p>
          <a:p>
            <a:pPr lvl="0">
              <a:buClr>
                <a:srgbClr val="2DA2BF"/>
              </a:buClr>
            </a:pPr>
            <a:r>
              <a:rPr lang="es-UY" sz="1600" dirty="0" smtClean="0">
                <a:solidFill>
                  <a:prstClr val="black"/>
                </a:solidFill>
              </a:rPr>
              <a:t> Para computar el crédito fiscal es necesario haber generado IRPF (por rentas de trabajo)  durante el ejercicio.</a:t>
            </a:r>
          </a:p>
          <a:p>
            <a:pPr lvl="0">
              <a:buClr>
                <a:srgbClr val="2DA2BF"/>
              </a:buClr>
            </a:pPr>
            <a:endParaRPr lang="es-UY" sz="1600" dirty="0" smtClean="0">
              <a:solidFill>
                <a:prstClr val="black"/>
              </a:solidFill>
            </a:endParaRPr>
          </a:p>
          <a:p>
            <a:pPr lvl="0">
              <a:buClr>
                <a:srgbClr val="2DA2BF"/>
              </a:buClr>
            </a:pPr>
            <a:r>
              <a:rPr lang="es-UY" sz="1600" dirty="0" smtClean="0">
                <a:solidFill>
                  <a:prstClr val="black"/>
                </a:solidFill>
              </a:rPr>
              <a:t>Por lo tanto aquellas personas que no hayan generado los mencionados impuestos, no podrán hacer uso del crédito fiscal por arrendamientos.</a:t>
            </a:r>
          </a:p>
          <a:p>
            <a:pPr lvl="0">
              <a:buClr>
                <a:srgbClr val="2DA2BF"/>
              </a:buClr>
            </a:pPr>
            <a:endParaRPr lang="es-UY" sz="1600" dirty="0" smtClean="0">
              <a:solidFill>
                <a:prstClr val="black"/>
              </a:solidFill>
            </a:endParaRPr>
          </a:p>
          <a:p>
            <a:pPr lvl="0">
              <a:buClr>
                <a:srgbClr val="2DA2BF"/>
              </a:buClr>
            </a:pPr>
            <a:r>
              <a:rPr lang="es-UY" sz="1600" dirty="0" smtClean="0">
                <a:solidFill>
                  <a:prstClr val="black"/>
                </a:solidFill>
              </a:rPr>
              <a:t>Tendrán acceso entonces los contribuyentes del IRPF (por rentas de trabajo) que fueran arrendatarios de inmuebles con destino a vivienda permanente, cuyos contratos hayan sido celebrados por escrito y tengan un plazo mayor a un año, en tanto puedan identificar al arrendador.</a:t>
            </a:r>
          </a:p>
          <a:p>
            <a:pPr lvl="0">
              <a:buClr>
                <a:srgbClr val="2DA2BF"/>
              </a:buClr>
            </a:pPr>
            <a:endParaRPr lang="es-UY" sz="1600" b="1" dirty="0" smtClean="0">
              <a:solidFill>
                <a:prstClr val="black"/>
              </a:solidFill>
            </a:endParaRPr>
          </a:p>
          <a:p>
            <a:pPr lvl="0">
              <a:buClr>
                <a:srgbClr val="2DA2BF"/>
              </a:buClr>
            </a:pPr>
            <a:r>
              <a:rPr lang="es-UY" sz="1600" dirty="0" smtClean="0">
                <a:solidFill>
                  <a:prstClr val="black"/>
                </a:solidFill>
              </a:rPr>
              <a:t>Se podrá descontar como crédito fiscal, el equivalente al 8 % del precio del arrendamiento efectivamente pagado correspondiente al ejercicio, sin perjuicio que el contrato correspondiente no abarque la totalidad del mismo. (Con el tope de los aportes realizados durante el ejercicio).</a:t>
            </a:r>
          </a:p>
          <a:p>
            <a:pPr lvl="0">
              <a:buClr>
                <a:srgbClr val="2DA2BF"/>
              </a:buClr>
            </a:pPr>
            <a:r>
              <a:rPr lang="es-UY" sz="1600" dirty="0" smtClean="0">
                <a:solidFill>
                  <a:prstClr val="black"/>
                </a:solidFill>
              </a:rPr>
              <a:t>Debe presentar la declaración jurada correspondiente, formulario 1102 o 1103.</a:t>
            </a:r>
          </a:p>
          <a:p>
            <a:endParaRPr lang="es-ES" dirty="0"/>
          </a:p>
        </p:txBody>
      </p:sp>
      <p:sp>
        <p:nvSpPr>
          <p:cNvPr id="3" name="2 Título"/>
          <p:cNvSpPr>
            <a:spLocks noGrp="1"/>
          </p:cNvSpPr>
          <p:nvPr>
            <p:ph type="title"/>
          </p:nvPr>
        </p:nvSpPr>
        <p:spPr/>
        <p:txBody>
          <a:bodyPr>
            <a:normAutofit/>
          </a:bodyPr>
          <a:lstStyle/>
          <a:p>
            <a:pPr algn="ctr"/>
            <a:r>
              <a:rPr lang="es-UY" sz="2800" dirty="0" smtClean="0">
                <a:solidFill>
                  <a:schemeClr val="bg2">
                    <a:lumMod val="50000"/>
                  </a:schemeClr>
                </a:solidFill>
              </a:rPr>
              <a:t>CRÉDITO FISCAL POR ARRENDAMIENTO DE INMUEBLES</a:t>
            </a:r>
            <a:endParaRPr lang="es-ES" sz="2800" dirty="0">
              <a:solidFill>
                <a:schemeClr val="bg2">
                  <a:lumMod val="50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186766" cy="4721431"/>
          </a:xfrm>
        </p:spPr>
        <p:txBody>
          <a:bodyPr/>
          <a:lstStyle/>
          <a:p>
            <a:r>
              <a:rPr lang="es-UY" b="1" dirty="0" smtClean="0"/>
              <a:t>IRPF definitivo:</a:t>
            </a:r>
          </a:p>
          <a:p>
            <a:pPr>
              <a:buNone/>
            </a:pPr>
            <a:r>
              <a:rPr lang="es-UY" b="1" dirty="0" smtClean="0"/>
              <a:t> 			</a:t>
            </a:r>
          </a:p>
          <a:p>
            <a:pPr lvl="8">
              <a:buNone/>
            </a:pPr>
            <a:r>
              <a:rPr lang="es-UY" sz="2400" b="1" dirty="0" smtClean="0"/>
              <a:t>    IRPF de ingresos</a:t>
            </a:r>
          </a:p>
          <a:p>
            <a:r>
              <a:rPr lang="es-UY" sz="2400" b="1" dirty="0" smtClean="0"/>
              <a:t>      Menos     IRPF de deducciones</a:t>
            </a:r>
          </a:p>
          <a:p>
            <a:pPr lvl="7"/>
            <a:endParaRPr lang="es-UY" sz="2400" b="1" dirty="0" smtClean="0"/>
          </a:p>
          <a:p>
            <a:pPr lvl="7">
              <a:buNone/>
            </a:pPr>
            <a:r>
              <a:rPr lang="es-UY" sz="2400" b="1" dirty="0" smtClean="0"/>
              <a:t>       IRPF A PAGAR</a:t>
            </a:r>
          </a:p>
          <a:p>
            <a:endParaRPr lang="es-ES" dirty="0"/>
          </a:p>
        </p:txBody>
      </p:sp>
      <p:sp>
        <p:nvSpPr>
          <p:cNvPr id="3" name="2 Título"/>
          <p:cNvSpPr>
            <a:spLocks noGrp="1"/>
          </p:cNvSpPr>
          <p:nvPr>
            <p:ph type="title"/>
          </p:nvPr>
        </p:nvSpPr>
        <p:spPr/>
        <p:txBody>
          <a:bodyPr>
            <a:normAutofit/>
          </a:bodyPr>
          <a:lstStyle/>
          <a:p>
            <a:pPr algn="ctr"/>
            <a:r>
              <a:rPr lang="es-UY" sz="3600" dirty="0" smtClean="0">
                <a:solidFill>
                  <a:schemeClr val="bg2">
                    <a:lumMod val="50000"/>
                  </a:schemeClr>
                </a:solidFill>
              </a:rPr>
              <a:t>FORMA DE CALCULO</a:t>
            </a:r>
            <a:endParaRPr lang="es-ES" sz="3600" dirty="0">
              <a:solidFill>
                <a:schemeClr val="bg2">
                  <a:lumMod val="50000"/>
                </a:schemeClr>
              </a:solidFill>
            </a:endParaRPr>
          </a:p>
        </p:txBody>
      </p:sp>
      <p:cxnSp>
        <p:nvCxnSpPr>
          <p:cNvPr id="5" name="4 Conector recto"/>
          <p:cNvCxnSpPr/>
          <p:nvPr/>
        </p:nvCxnSpPr>
        <p:spPr>
          <a:xfrm>
            <a:off x="1357290" y="3286124"/>
            <a:ext cx="521497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14422"/>
            <a:ext cx="8229600" cy="4792869"/>
          </a:xfrm>
        </p:spPr>
        <p:txBody>
          <a:bodyPr>
            <a:normAutofit/>
          </a:bodyPr>
          <a:lstStyle/>
          <a:p>
            <a:pPr lvl="0">
              <a:buClr>
                <a:srgbClr val="2DA2BF"/>
              </a:buClr>
            </a:pPr>
            <a:r>
              <a:rPr lang="es-UY" sz="1600" dirty="0" smtClean="0">
                <a:solidFill>
                  <a:prstClr val="black"/>
                </a:solidFill>
              </a:rPr>
              <a:t>El régimen de anticipos del impuesto está establecido en el artículo 77 del Decreto 148/007, donde se dispone que sólo tienen la obligación de anticipar los contribuyentes que obtienen rentas por servicios fuera de la relación de dependencia.</a:t>
            </a:r>
          </a:p>
          <a:p>
            <a:pPr lvl="0">
              <a:buClr>
                <a:srgbClr val="2DA2BF"/>
              </a:buClr>
              <a:buNone/>
            </a:pPr>
            <a:endParaRPr lang="es-UY" sz="1600" dirty="0" smtClean="0">
              <a:solidFill>
                <a:prstClr val="black"/>
              </a:solidFill>
            </a:endParaRPr>
          </a:p>
          <a:p>
            <a:pPr lvl="0">
              <a:buClr>
                <a:srgbClr val="2DA2BF"/>
              </a:buClr>
            </a:pPr>
            <a:r>
              <a:rPr lang="es-UY" sz="1600" dirty="0" smtClean="0">
                <a:solidFill>
                  <a:prstClr val="black"/>
                </a:solidFill>
              </a:rPr>
              <a:t> El anticipo debe realizarse de forma bimestral aplicando las escalas mensuales a cada mes por separado.</a:t>
            </a:r>
          </a:p>
          <a:p>
            <a:pPr lvl="0">
              <a:buClr>
                <a:srgbClr val="2DA2BF"/>
              </a:buClr>
            </a:pPr>
            <a:r>
              <a:rPr lang="es-UY" sz="1600" b="1" dirty="0" smtClean="0">
                <a:solidFill>
                  <a:prstClr val="black"/>
                </a:solidFill>
              </a:rPr>
              <a:t>El cálculo del anticipo se realiza para cada uno de los meses en forma independiente, determinándose el anticipo bimestral como la suma de ambos.</a:t>
            </a:r>
          </a:p>
          <a:p>
            <a:pPr lvl="0">
              <a:buClr>
                <a:srgbClr val="2DA2BF"/>
              </a:buClr>
            </a:pPr>
            <a:endParaRPr lang="es-UY" sz="1600" dirty="0" smtClean="0">
              <a:solidFill>
                <a:prstClr val="black"/>
              </a:solidFill>
            </a:endParaRPr>
          </a:p>
          <a:p>
            <a:pPr lvl="0">
              <a:buClr>
                <a:srgbClr val="2DA2BF"/>
              </a:buClr>
            </a:pPr>
            <a:r>
              <a:rPr lang="es-UY" sz="1600" b="1" dirty="0" smtClean="0">
                <a:solidFill>
                  <a:prstClr val="black"/>
                </a:solidFill>
              </a:rPr>
              <a:t>Importes facturados correspondientes a los aportes a la caja notarial: </a:t>
            </a:r>
            <a:r>
              <a:rPr lang="es-UY" sz="1600" dirty="0" smtClean="0">
                <a:solidFill>
                  <a:prstClr val="black"/>
                </a:solidFill>
              </a:rPr>
              <a:t>en caso que correspondan deberán sumarse a los ingresos obtenidos fuera de relación de dependencia. Aclaración: a estos ingresos no les corresponde la deducción del 30% ficto de gastos. </a:t>
            </a:r>
          </a:p>
          <a:p>
            <a:endParaRPr lang="es-ES" dirty="0"/>
          </a:p>
        </p:txBody>
      </p:sp>
      <p:sp>
        <p:nvSpPr>
          <p:cNvPr id="3" name="2 Título"/>
          <p:cNvSpPr>
            <a:spLocks noGrp="1"/>
          </p:cNvSpPr>
          <p:nvPr>
            <p:ph type="title"/>
          </p:nvPr>
        </p:nvSpPr>
        <p:spPr/>
        <p:txBody>
          <a:bodyPr/>
          <a:lstStyle/>
          <a:p>
            <a:pPr algn="ctr"/>
            <a:r>
              <a:rPr lang="es-UY" i="1" dirty="0" smtClean="0">
                <a:solidFill>
                  <a:schemeClr val="bg2">
                    <a:lumMod val="50000"/>
                  </a:schemeClr>
                </a:solidFill>
              </a:rPr>
              <a:t>Anticipos</a:t>
            </a:r>
            <a:endParaRPr lang="es-ES" dirty="0">
              <a:solidFill>
                <a:schemeClr val="bg2">
                  <a:lumMod val="5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28670"/>
            <a:ext cx="8186766" cy="5078621"/>
          </a:xfrm>
        </p:spPr>
        <p:txBody>
          <a:bodyPr>
            <a:normAutofit/>
          </a:bodyPr>
          <a:lstStyle/>
          <a:p>
            <a:pPr lvl="0">
              <a:buClr>
                <a:srgbClr val="2DA2BF"/>
              </a:buClr>
            </a:pPr>
            <a:r>
              <a:rPr lang="es-UY" sz="1600" dirty="0" smtClean="0">
                <a:solidFill>
                  <a:prstClr val="black"/>
                </a:solidFill>
              </a:rPr>
              <a:t>A la suma de los ingresos obtenidos fuera de relación de dependencia (excluido el IVA) se le restan los aportes a la CNSS.</a:t>
            </a:r>
          </a:p>
          <a:p>
            <a:pPr lvl="0">
              <a:buClr>
                <a:srgbClr val="2DA2BF"/>
              </a:buClr>
            </a:pPr>
            <a:r>
              <a:rPr lang="es-UY" sz="1600" dirty="0" smtClean="0">
                <a:solidFill>
                  <a:prstClr val="black"/>
                </a:solidFill>
              </a:rPr>
              <a:t> Luego se le resta un 30 % en concepto de gastos.</a:t>
            </a:r>
          </a:p>
          <a:p>
            <a:pPr lvl="0">
              <a:buClr>
                <a:srgbClr val="2DA2BF"/>
              </a:buClr>
            </a:pPr>
            <a:r>
              <a:rPr lang="es-UY" sz="1600" dirty="0" smtClean="0">
                <a:solidFill>
                  <a:prstClr val="black"/>
                </a:solidFill>
              </a:rPr>
              <a:t> Al importe resultante se deben sumar los importes facturados por los escribanos correspondientes a aportes a la Caja Notarial</a:t>
            </a:r>
            <a:r>
              <a:rPr lang="es-UY" sz="1600" b="1" dirty="0" smtClean="0">
                <a:solidFill>
                  <a:prstClr val="black"/>
                </a:solidFill>
              </a:rPr>
              <a:t> </a:t>
            </a:r>
            <a:r>
              <a:rPr lang="es-UY" sz="1600" dirty="0" smtClean="0">
                <a:solidFill>
                  <a:prstClr val="black"/>
                </a:solidFill>
              </a:rPr>
              <a:t>en caso que correspondan. </a:t>
            </a:r>
          </a:p>
          <a:p>
            <a:pPr lvl="0">
              <a:buClr>
                <a:srgbClr val="2DA2BF"/>
              </a:buClr>
            </a:pPr>
            <a:r>
              <a:rPr lang="es-UY" sz="1600" dirty="0" smtClean="0">
                <a:solidFill>
                  <a:prstClr val="black"/>
                </a:solidFill>
              </a:rPr>
              <a:t>Sobre el importe así calculado se aplica la escala progresiva mensual de los ingresos</a:t>
            </a:r>
          </a:p>
          <a:p>
            <a:pPr lvl="0">
              <a:buClr>
                <a:srgbClr val="2DA2BF"/>
              </a:buClr>
            </a:pPr>
            <a:r>
              <a:rPr lang="es-UY" sz="1600" dirty="0" smtClean="0">
                <a:solidFill>
                  <a:prstClr val="black"/>
                </a:solidFill>
              </a:rPr>
              <a:t>Se suman las</a:t>
            </a:r>
            <a:r>
              <a:rPr lang="es-UY" sz="1600" b="1" dirty="0" smtClean="0">
                <a:solidFill>
                  <a:prstClr val="black"/>
                </a:solidFill>
              </a:rPr>
              <a:t> </a:t>
            </a:r>
            <a:r>
              <a:rPr lang="es-UY" sz="1600" b="1" i="1" u="sng" dirty="0" smtClean="0">
                <a:solidFill>
                  <a:prstClr val="black"/>
                </a:solidFill>
              </a:rPr>
              <a:t>deducciones admitidas  </a:t>
            </a:r>
            <a:r>
              <a:rPr lang="es-UY" sz="1600" dirty="0" smtClean="0">
                <a:solidFill>
                  <a:prstClr val="black"/>
                </a:solidFill>
              </a:rPr>
              <a:t>y </a:t>
            </a:r>
            <a:r>
              <a:rPr lang="es-AR" sz="1600" dirty="0" smtClean="0">
                <a:solidFill>
                  <a:prstClr val="black"/>
                </a:solidFill>
              </a:rPr>
              <a:t>se le aplica el porcentaje del 14 % si los ingresos nominales mensuales son iguales o inferiores a 15 BPC, y el 8% en los restantes casos.</a:t>
            </a:r>
          </a:p>
          <a:p>
            <a:pPr lvl="0">
              <a:buClr>
                <a:srgbClr val="2DA2BF"/>
              </a:buClr>
            </a:pPr>
            <a:endParaRPr lang="es-AR" sz="1600" dirty="0" smtClean="0">
              <a:solidFill>
                <a:prstClr val="black"/>
              </a:solidFill>
            </a:endParaRPr>
          </a:p>
          <a:p>
            <a:r>
              <a:rPr lang="es-ES" sz="1600" dirty="0" smtClean="0"/>
              <a:t>La diferencia entre el IRPF calculado sobre los ingresos y el IRPF calculado sobre las deducciones será el IRPF a pagar en el mes si el resultado es positivo. </a:t>
            </a:r>
          </a:p>
          <a:p>
            <a:endParaRPr lang="es-ES" sz="1600" dirty="0" smtClean="0"/>
          </a:p>
          <a:p>
            <a:r>
              <a:rPr lang="es-ES" sz="1600" dirty="0" smtClean="0"/>
              <a:t>En caso de dar saldo negativo, será un crédito a favor del contribuyente que se materializará en la declaración jurada.</a:t>
            </a:r>
          </a:p>
          <a:p>
            <a:endParaRPr lang="es-ES" dirty="0"/>
          </a:p>
        </p:txBody>
      </p:sp>
      <p:sp>
        <p:nvSpPr>
          <p:cNvPr id="3" name="2 Título"/>
          <p:cNvSpPr>
            <a:spLocks noGrp="1"/>
          </p:cNvSpPr>
          <p:nvPr>
            <p:ph type="title"/>
          </p:nvPr>
        </p:nvSpPr>
        <p:spPr>
          <a:xfrm>
            <a:off x="457200" y="274638"/>
            <a:ext cx="8329642" cy="654032"/>
          </a:xfrm>
        </p:spPr>
        <p:txBody>
          <a:bodyPr>
            <a:normAutofit fontScale="90000"/>
          </a:bodyPr>
          <a:lstStyle/>
          <a:p>
            <a:pPr algn="ctr"/>
            <a:r>
              <a:rPr lang="es-UY" sz="3100" dirty="0" smtClean="0">
                <a:solidFill>
                  <a:srgbClr val="464646"/>
                </a:solidFill>
              </a:rPr>
              <a:t>Cómo se calculan los anticipos bimensuales</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342900" lvl="0" indent="-342900" fontAlgn="base">
              <a:lnSpc>
                <a:spcPct val="80000"/>
              </a:lnSpc>
              <a:spcBef>
                <a:spcPct val="20000"/>
              </a:spcBef>
              <a:spcAft>
                <a:spcPct val="0"/>
              </a:spcAft>
              <a:buClr>
                <a:srgbClr val="B2B2B2"/>
              </a:buClr>
              <a:buSzPct val="90000"/>
              <a:buNone/>
            </a:pPr>
            <a:r>
              <a:rPr lang="es-ES_tradnl" altLang="en-US" sz="2400" b="1" kern="0" dirty="0" smtClean="0">
                <a:solidFill>
                  <a:srgbClr val="000000"/>
                </a:solidFill>
                <a:latin typeface="Arial"/>
              </a:rPr>
              <a:t>C</a:t>
            </a:r>
            <a:r>
              <a:rPr lang="es-ES" altLang="en-US" sz="2400" b="1" kern="0" dirty="0" err="1" smtClean="0">
                <a:solidFill>
                  <a:srgbClr val="000000"/>
                </a:solidFill>
                <a:latin typeface="Arial"/>
              </a:rPr>
              <a:t>ategoría</a:t>
            </a:r>
            <a:r>
              <a:rPr lang="es-ES" altLang="en-US" sz="2400" b="1" kern="0" dirty="0" smtClean="0">
                <a:solidFill>
                  <a:srgbClr val="000000"/>
                </a:solidFill>
                <a:latin typeface="Arial"/>
              </a:rPr>
              <a:t> II</a:t>
            </a:r>
            <a:r>
              <a:rPr lang="es-ES_tradnl" altLang="en-US" sz="2400" b="1" kern="0" dirty="0" smtClean="0">
                <a:solidFill>
                  <a:srgbClr val="000000"/>
                </a:solidFill>
                <a:latin typeface="Arial"/>
              </a:rPr>
              <a:t> – Rentas de Trabajo (art. 30 T. 7)</a:t>
            </a:r>
          </a:p>
          <a:p>
            <a:pPr marL="342900" lvl="0" indent="-342900" fontAlgn="base">
              <a:lnSpc>
                <a:spcPct val="80000"/>
              </a:lnSpc>
              <a:spcBef>
                <a:spcPct val="20000"/>
              </a:spcBef>
              <a:spcAft>
                <a:spcPct val="0"/>
              </a:spcAft>
              <a:buClr>
                <a:srgbClr val="B2B2B2"/>
              </a:buClr>
              <a:buSzPct val="90000"/>
              <a:buNone/>
            </a:pPr>
            <a:endParaRPr lang="es-ES_tradnl" altLang="en-US" sz="1700" u="sng"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None/>
            </a:pPr>
            <a:r>
              <a:rPr lang="es-ES_tradnl" altLang="en-US" sz="1800" u="sng" kern="0" dirty="0" smtClean="0">
                <a:solidFill>
                  <a:srgbClr val="000000"/>
                </a:solidFill>
                <a:latin typeface="Arial"/>
              </a:rPr>
              <a:t>Rentas Comprendidas:</a:t>
            </a:r>
          </a:p>
          <a:p>
            <a:pPr marL="342900" lvl="0" indent="-342900" algn="just" fontAlgn="base">
              <a:lnSpc>
                <a:spcPct val="80000"/>
              </a:lnSpc>
              <a:spcBef>
                <a:spcPct val="20000"/>
              </a:spcBef>
              <a:spcAft>
                <a:spcPct val="0"/>
              </a:spcAft>
              <a:buClr>
                <a:srgbClr val="B2B2B2"/>
              </a:buClr>
              <a:buSzPct val="90000"/>
              <a:buNone/>
            </a:pPr>
            <a:endParaRPr lang="es-ES" altLang="en-US" sz="1800" u="sng"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Rentas del Trabajo en relación de dependencia (ej. sueldos)</a:t>
            </a:r>
          </a:p>
          <a:p>
            <a:pPr marL="342900" lvl="0" indent="-342900" fontAlgn="base">
              <a:lnSpc>
                <a:spcPct val="12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Rentas del Trabajo fuera de la relación de dependencia (servicios personales)</a:t>
            </a:r>
          </a:p>
          <a:p>
            <a:pPr marL="342900" lvl="0" indent="-342900" fontAlgn="base">
              <a:lnSpc>
                <a:spcPct val="12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Rentas por subsidios de inactividad compensad</a:t>
            </a:r>
            <a:r>
              <a:rPr lang="es-ES_tradnl" altLang="en-US" sz="1800" kern="0" dirty="0" smtClean="0">
                <a:solidFill>
                  <a:srgbClr val="000000"/>
                </a:solidFill>
                <a:latin typeface="Arial"/>
              </a:rPr>
              <a:t>a.</a:t>
            </a:r>
            <a:endParaRPr lang="es-ES" dirty="0"/>
          </a:p>
        </p:txBody>
      </p:sp>
      <p:sp>
        <p:nvSpPr>
          <p:cNvPr id="3" name="2 Título"/>
          <p:cNvSpPr>
            <a:spLocks noGrp="1"/>
          </p:cNvSpPr>
          <p:nvPr>
            <p:ph type="title"/>
          </p:nvPr>
        </p:nvSpPr>
        <p:spPr/>
        <p:txBody>
          <a:bodyPr>
            <a:noAutofit/>
          </a:bodyPr>
          <a:lstStyle/>
          <a:p>
            <a:pPr algn="ctr"/>
            <a:r>
              <a:rPr lang="es-ES" altLang="en-US" sz="3600" dirty="0" smtClean="0"/>
              <a:t>Impuesto a las Rentas de las Personas Físicas – IRPF</a:t>
            </a:r>
            <a:endParaRPr lang="es-E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29600" cy="4721431"/>
          </a:xfrm>
        </p:spPr>
        <p:txBody>
          <a:bodyPr>
            <a:normAutofit fontScale="77500" lnSpcReduction="20000"/>
          </a:bodyPr>
          <a:lstStyle/>
          <a:p>
            <a:pPr>
              <a:lnSpc>
                <a:spcPct val="170000"/>
              </a:lnSpc>
            </a:pPr>
            <a:r>
              <a:rPr lang="es-ES" sz="2100" b="1" i="1" dirty="0" smtClean="0"/>
              <a:t>Para que los empleadores puedan determinar el IRPF a retener, los empleados </a:t>
            </a:r>
            <a:r>
              <a:rPr lang="es-ES" sz="2100" b="1" i="1" u="sng" dirty="0" smtClean="0"/>
              <a:t>deben</a:t>
            </a:r>
            <a:r>
              <a:rPr lang="es-ES" sz="2100" b="1" i="1" dirty="0" smtClean="0"/>
              <a:t> presentar el Formulario 3100  de DGI “Impuesto a la Renta de las Personas Físicas -Información para cálculo de retenciones de rentas de trabajo dependiente”.</a:t>
            </a:r>
          </a:p>
          <a:p>
            <a:pPr>
              <a:lnSpc>
                <a:spcPct val="170000"/>
              </a:lnSpc>
            </a:pPr>
            <a:r>
              <a:rPr lang="es-ES" sz="2100" b="1" i="1" dirty="0" smtClean="0"/>
              <a:t>El mismo contiene información a los efectos del cálculo de las deducciones sobre:</a:t>
            </a:r>
          </a:p>
          <a:p>
            <a:endParaRPr lang="es-ES" dirty="0" smtClean="0"/>
          </a:p>
          <a:p>
            <a:pPr lvl="2"/>
            <a:r>
              <a:rPr lang="es-ES" dirty="0" smtClean="0"/>
              <a:t>Personas a cargo que se deducen.</a:t>
            </a:r>
          </a:p>
          <a:p>
            <a:pPr lvl="2">
              <a:buNone/>
            </a:pPr>
            <a:r>
              <a:rPr lang="es-ES" dirty="0" smtClean="0"/>
              <a:t> </a:t>
            </a:r>
          </a:p>
          <a:p>
            <a:pPr lvl="2"/>
            <a:r>
              <a:rPr lang="es-ES" dirty="0" smtClean="0"/>
              <a:t>Aportes jubilatorios a la Caja de Jubilaciones y Pensiones de Profesionales Universitarios.</a:t>
            </a:r>
          </a:p>
          <a:p>
            <a:pPr lvl="2">
              <a:buNone/>
            </a:pPr>
            <a:r>
              <a:rPr lang="es-ES" dirty="0" smtClean="0"/>
              <a:t> </a:t>
            </a:r>
          </a:p>
          <a:p>
            <a:pPr lvl="2"/>
            <a:r>
              <a:rPr lang="es-ES" dirty="0" smtClean="0"/>
              <a:t>Fondo de Solidaridad y adicional.</a:t>
            </a:r>
          </a:p>
          <a:p>
            <a:pPr lvl="2">
              <a:buNone/>
            </a:pPr>
            <a:r>
              <a:rPr lang="es-ES" dirty="0" smtClean="0"/>
              <a:t> </a:t>
            </a:r>
          </a:p>
          <a:p>
            <a:pPr lvl="2"/>
            <a:r>
              <a:rPr lang="es-ES" dirty="0" smtClean="0"/>
              <a:t>No Aplicación del Mínimo no imponible para el caso de </a:t>
            </a:r>
            <a:r>
              <a:rPr lang="es-ES" dirty="0" err="1" smtClean="0"/>
              <a:t>multi</a:t>
            </a:r>
            <a:r>
              <a:rPr lang="es-ES" dirty="0" smtClean="0"/>
              <a:t>-ingreso.</a:t>
            </a:r>
          </a:p>
          <a:p>
            <a:endParaRPr lang="es-ES" dirty="0"/>
          </a:p>
        </p:txBody>
      </p:sp>
      <p:sp>
        <p:nvSpPr>
          <p:cNvPr id="3" name="2 Título"/>
          <p:cNvSpPr>
            <a:spLocks noGrp="1"/>
          </p:cNvSpPr>
          <p:nvPr>
            <p:ph type="title"/>
          </p:nvPr>
        </p:nvSpPr>
        <p:spPr>
          <a:xfrm>
            <a:off x="457200" y="274638"/>
            <a:ext cx="8229600" cy="939784"/>
          </a:xfrm>
        </p:spPr>
        <p:txBody>
          <a:bodyPr/>
          <a:lstStyle/>
          <a:p>
            <a:pPr algn="ctr"/>
            <a:r>
              <a:rPr lang="es-UY" dirty="0" smtClean="0"/>
              <a:t>Formulario 3100</a:t>
            </a: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357298"/>
            <a:ext cx="8229600" cy="4649993"/>
          </a:xfrm>
          <a:ln>
            <a:noFill/>
          </a:ln>
        </p:spPr>
        <p:txBody>
          <a:bodyPr>
            <a:normAutofit fontScale="92500" lnSpcReduction="10000"/>
          </a:bodyPr>
          <a:lstStyle/>
          <a:p>
            <a:r>
              <a:rPr lang="es-UY" sz="1700" b="1" dirty="0" smtClean="0"/>
              <a:t>Cálculo IRPF para trabajadores independientes (Escribanos)</a:t>
            </a:r>
            <a:r>
              <a:rPr lang="es-UY" sz="1700" dirty="0" smtClean="0"/>
              <a:t>:</a:t>
            </a:r>
          </a:p>
          <a:p>
            <a:pPr>
              <a:buNone/>
            </a:pPr>
            <a:endParaRPr lang="es-UY" sz="1400" dirty="0" smtClean="0"/>
          </a:p>
          <a:p>
            <a:endParaRPr lang="es-UY" sz="1400" dirty="0" smtClean="0"/>
          </a:p>
          <a:p>
            <a:endParaRPr lang="es-UY" sz="1400" dirty="0" smtClean="0"/>
          </a:p>
          <a:p>
            <a:pPr>
              <a:buNone/>
            </a:pPr>
            <a:r>
              <a:rPr lang="es-UY" sz="1400" dirty="0" smtClean="0"/>
              <a:t>				</a:t>
            </a:r>
            <a:r>
              <a:rPr lang="es-UY" sz="1500" b="1" dirty="0" smtClean="0"/>
              <a:t>Honorarios facturados (excluido IVA) -  Aportes Caja Notarial   </a:t>
            </a:r>
          </a:p>
          <a:p>
            <a:pPr>
              <a:buNone/>
            </a:pPr>
            <a:r>
              <a:rPr lang="es-UY" sz="1200" b="1" dirty="0" smtClean="0"/>
              <a:t>			                      </a:t>
            </a:r>
            <a:r>
              <a:rPr lang="es-UY" sz="2800" b="1" dirty="0" smtClean="0">
                <a:solidFill>
                  <a:srgbClr val="0070C0"/>
                </a:solidFill>
                <a:latin typeface="Gill Sans Ultra Bold" pitchFamily="34" charset="0"/>
              </a:rPr>
              <a:t> - </a:t>
            </a:r>
            <a:r>
              <a:rPr lang="es-UY" sz="1500" b="1" dirty="0" smtClean="0"/>
              <a:t>Gasto ficto (30%)</a:t>
            </a:r>
          </a:p>
          <a:p>
            <a:pPr>
              <a:buNone/>
            </a:pPr>
            <a:r>
              <a:rPr lang="es-UY" sz="1200" b="1" dirty="0" smtClean="0"/>
              <a:t>                                                             </a:t>
            </a:r>
            <a:r>
              <a:rPr lang="es-UY" sz="2800" b="1" dirty="0" smtClean="0">
                <a:solidFill>
                  <a:schemeClr val="accent2"/>
                </a:solidFill>
                <a:latin typeface="Gill Sans Ultra Bold" pitchFamily="34" charset="0"/>
              </a:rPr>
              <a:t>+</a:t>
            </a:r>
            <a:r>
              <a:rPr lang="es-UY" sz="2800" b="1" dirty="0" smtClean="0">
                <a:latin typeface="Gill Sans Ultra Bold" pitchFamily="34" charset="0"/>
              </a:rPr>
              <a:t> </a:t>
            </a:r>
            <a:r>
              <a:rPr lang="es-UY" sz="1500" b="1" dirty="0" smtClean="0"/>
              <a:t>Aportes Caja Notarial</a:t>
            </a:r>
          </a:p>
          <a:p>
            <a:pPr>
              <a:buNone/>
            </a:pPr>
            <a:r>
              <a:rPr lang="es-UY" sz="1200" b="1" dirty="0" smtClean="0"/>
              <a:t>		</a:t>
            </a:r>
          </a:p>
          <a:p>
            <a:pPr>
              <a:buNone/>
            </a:pPr>
            <a:r>
              <a:rPr lang="es-UY" sz="1200" b="1" dirty="0" smtClean="0"/>
              <a:t>			</a:t>
            </a:r>
          </a:p>
          <a:p>
            <a:pPr>
              <a:buNone/>
            </a:pPr>
            <a:r>
              <a:rPr lang="es-UY" sz="1200" dirty="0" smtClean="0"/>
              <a:t>                                                    </a:t>
            </a:r>
            <a:r>
              <a:rPr lang="es-UY" sz="2800" dirty="0" smtClean="0">
                <a:latin typeface="Gill Sans Ultra Bold" pitchFamily="34" charset="0"/>
              </a:rPr>
              <a:t> = </a:t>
            </a:r>
            <a:r>
              <a:rPr lang="es-UY" sz="1500" b="1" dirty="0" smtClean="0"/>
              <a:t>Total ingresos </a:t>
            </a:r>
          </a:p>
          <a:p>
            <a:pPr>
              <a:buNone/>
            </a:pPr>
            <a:r>
              <a:rPr lang="es-UY" sz="1200" dirty="0" smtClean="0"/>
              <a:t>                                                                    </a:t>
            </a:r>
            <a:r>
              <a:rPr lang="es-UY" sz="2800" b="1" dirty="0" smtClean="0">
                <a:solidFill>
                  <a:srgbClr val="92D050"/>
                </a:solidFill>
                <a:latin typeface="Arial Black" pitchFamily="34" charset="0"/>
              </a:rPr>
              <a:t>x</a:t>
            </a:r>
            <a:r>
              <a:rPr lang="es-UY" sz="2800" b="1" dirty="0" smtClean="0">
                <a:solidFill>
                  <a:srgbClr val="92D050"/>
                </a:solidFill>
                <a:latin typeface="Gill Sans Ultra Bold" pitchFamily="34" charset="0"/>
              </a:rPr>
              <a:t> </a:t>
            </a:r>
            <a:r>
              <a:rPr lang="es-UY" sz="1500" b="1" dirty="0" smtClean="0"/>
              <a:t>Tasas </a:t>
            </a:r>
            <a:r>
              <a:rPr lang="es-UY" sz="1500" b="1" dirty="0" err="1" smtClean="0"/>
              <a:t>progresionales</a:t>
            </a:r>
            <a:endParaRPr lang="es-UY" sz="1500" dirty="0" smtClean="0"/>
          </a:p>
          <a:p>
            <a:pPr>
              <a:buNone/>
            </a:pPr>
            <a:r>
              <a:rPr lang="es-UY" sz="1200" dirty="0" smtClean="0"/>
              <a:t>			</a:t>
            </a:r>
            <a:endParaRPr lang="es-UY" sz="1200" b="1" dirty="0" smtClean="0"/>
          </a:p>
          <a:p>
            <a:pPr>
              <a:buNone/>
            </a:pPr>
            <a:r>
              <a:rPr lang="es-UY" sz="1200" b="1" dirty="0" smtClean="0"/>
              <a:t>			</a:t>
            </a:r>
          </a:p>
          <a:p>
            <a:pPr>
              <a:buNone/>
            </a:pPr>
            <a:endParaRPr lang="es-UY" sz="1200" b="1" dirty="0" smtClean="0"/>
          </a:p>
          <a:p>
            <a:pPr>
              <a:buNone/>
            </a:pPr>
            <a:r>
              <a:rPr lang="es-UY" sz="1200" b="1" dirty="0" smtClean="0"/>
              <a:t> 			               </a:t>
            </a:r>
            <a:r>
              <a:rPr lang="es-UY" sz="2800" dirty="0" smtClean="0">
                <a:latin typeface="Gill Sans Ultra Bold" pitchFamily="34" charset="0"/>
              </a:rPr>
              <a:t>=</a:t>
            </a:r>
            <a:r>
              <a:rPr lang="es-UY" sz="1200" b="1" dirty="0" smtClean="0">
                <a:latin typeface="Gill Sans Ultra Bold" pitchFamily="34" charset="0"/>
              </a:rPr>
              <a:t>     </a:t>
            </a:r>
            <a:r>
              <a:rPr lang="es-UY" sz="1700" b="1" dirty="0" smtClean="0"/>
              <a:t>IRPF sobre ingresos</a:t>
            </a:r>
          </a:p>
          <a:p>
            <a:pPr>
              <a:buNone/>
            </a:pPr>
            <a:r>
              <a:rPr lang="es-UY" sz="1200" b="1" dirty="0" smtClean="0"/>
              <a:t>				</a:t>
            </a:r>
            <a:endParaRPr lang="es-UY" sz="1200" b="1" dirty="0"/>
          </a:p>
        </p:txBody>
      </p:sp>
      <p:sp>
        <p:nvSpPr>
          <p:cNvPr id="3" name="2 Título"/>
          <p:cNvSpPr>
            <a:spLocks noGrp="1"/>
          </p:cNvSpPr>
          <p:nvPr>
            <p:ph type="title"/>
          </p:nvPr>
        </p:nvSpPr>
        <p:spPr/>
        <p:txBody>
          <a:bodyPr/>
          <a:lstStyle/>
          <a:p>
            <a:r>
              <a:rPr lang="es-UY" u="sng" dirty="0" smtClean="0"/>
              <a:t>Procedimiento en pasos:</a:t>
            </a:r>
            <a:endParaRPr lang="es-UY" dirty="0"/>
          </a:p>
        </p:txBody>
      </p:sp>
      <p:cxnSp>
        <p:nvCxnSpPr>
          <p:cNvPr id="19" name="18 Conector recto"/>
          <p:cNvCxnSpPr/>
          <p:nvPr/>
        </p:nvCxnSpPr>
        <p:spPr>
          <a:xfrm>
            <a:off x="2643174" y="3857628"/>
            <a:ext cx="371477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2786050" y="5072074"/>
            <a:ext cx="371477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23 Pentágono"/>
          <p:cNvSpPr/>
          <p:nvPr/>
        </p:nvSpPr>
        <p:spPr>
          <a:xfrm>
            <a:off x="1043608" y="2714620"/>
            <a:ext cx="1368152" cy="1506468"/>
          </a:xfrm>
          <a:prstGeom prst="homePlat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sz="1200" b="1" dirty="0" smtClean="0">
                <a:solidFill>
                  <a:schemeClr val="tx1"/>
                </a:solidFill>
              </a:rPr>
              <a:t>Paso 1   Ingresos</a:t>
            </a:r>
            <a:endParaRPr lang="es-UY" sz="1200" b="1"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lvl="0">
              <a:buClr>
                <a:srgbClr val="2DA2BF"/>
              </a:buClr>
            </a:pPr>
            <a:r>
              <a:rPr lang="es-UY" sz="1700" b="1" dirty="0" smtClean="0">
                <a:solidFill>
                  <a:prstClr val="black"/>
                </a:solidFill>
              </a:rPr>
              <a:t>Cálculo IRPF para trabajadores independientes (Escribanos)</a:t>
            </a:r>
            <a:r>
              <a:rPr lang="es-UY" sz="1700" dirty="0" smtClean="0">
                <a:solidFill>
                  <a:prstClr val="black"/>
                </a:solidFill>
              </a:rPr>
              <a:t>:</a:t>
            </a:r>
          </a:p>
          <a:p>
            <a:pPr>
              <a:buNone/>
            </a:pPr>
            <a:r>
              <a:rPr lang="es-UY" dirty="0" smtClean="0"/>
              <a:t>             </a:t>
            </a:r>
          </a:p>
          <a:p>
            <a:pPr>
              <a:buNone/>
            </a:pPr>
            <a:r>
              <a:rPr lang="es-UY" dirty="0" smtClean="0"/>
              <a:t>   			</a:t>
            </a:r>
            <a:r>
              <a:rPr lang="es-UY" b="1" dirty="0" smtClean="0"/>
              <a:t>  </a:t>
            </a:r>
            <a:r>
              <a:rPr lang="es-UY" sz="1700" b="1" dirty="0" smtClean="0"/>
              <a:t>Aportes a la Caja Notarial</a:t>
            </a:r>
          </a:p>
          <a:p>
            <a:pPr>
              <a:buNone/>
            </a:pPr>
            <a:r>
              <a:rPr lang="es-UY" sz="1400" b="1" dirty="0" smtClean="0"/>
              <a:t>			</a:t>
            </a:r>
            <a:r>
              <a:rPr lang="es-UY" sz="1400" b="1" dirty="0" smtClean="0">
                <a:solidFill>
                  <a:schemeClr val="bg2">
                    <a:lumMod val="50000"/>
                  </a:schemeClr>
                </a:solidFill>
              </a:rPr>
              <a:t>  </a:t>
            </a:r>
            <a:r>
              <a:rPr lang="es-UY" sz="2800" b="1" dirty="0" smtClean="0">
                <a:solidFill>
                  <a:schemeClr val="bg2">
                    <a:lumMod val="50000"/>
                  </a:schemeClr>
                </a:solidFill>
              </a:rPr>
              <a:t> </a:t>
            </a:r>
            <a:r>
              <a:rPr lang="es-UY" sz="2600" b="1" dirty="0" smtClean="0">
                <a:solidFill>
                  <a:schemeClr val="bg2">
                    <a:lumMod val="50000"/>
                  </a:schemeClr>
                </a:solidFill>
                <a:latin typeface="Gill Sans Ultra Bold" pitchFamily="34" charset="0"/>
              </a:rPr>
              <a:t>+</a:t>
            </a:r>
            <a:r>
              <a:rPr lang="es-UY" sz="2800" b="1" dirty="0" smtClean="0">
                <a:latin typeface="Gill Sans Ultra Bold" pitchFamily="34" charset="0"/>
              </a:rPr>
              <a:t> </a:t>
            </a:r>
            <a:r>
              <a:rPr lang="es-UY" sz="2800" b="1" dirty="0" smtClean="0"/>
              <a:t> </a:t>
            </a:r>
            <a:r>
              <a:rPr lang="es-UY" sz="1700" b="1" dirty="0" smtClean="0"/>
              <a:t>Aportes a FONASA y FRL</a:t>
            </a:r>
          </a:p>
          <a:p>
            <a:pPr>
              <a:buNone/>
            </a:pPr>
            <a:r>
              <a:rPr lang="es-UY" sz="1400" b="1" dirty="0" smtClean="0"/>
              <a:t>			</a:t>
            </a:r>
            <a:r>
              <a:rPr lang="es-UY" sz="2800" b="1" dirty="0" smtClean="0">
                <a:solidFill>
                  <a:schemeClr val="bg2">
                    <a:lumMod val="50000"/>
                  </a:schemeClr>
                </a:solidFill>
                <a:latin typeface="Gill Sans Ultra Bold" pitchFamily="34" charset="0"/>
              </a:rPr>
              <a:t> </a:t>
            </a:r>
            <a:r>
              <a:rPr lang="es-UY" sz="2600" b="1" dirty="0" smtClean="0">
                <a:solidFill>
                  <a:schemeClr val="bg2">
                    <a:lumMod val="50000"/>
                  </a:schemeClr>
                </a:solidFill>
                <a:latin typeface="Gill Sans Ultra Bold" pitchFamily="34" charset="0"/>
              </a:rPr>
              <a:t> +</a:t>
            </a:r>
            <a:r>
              <a:rPr lang="es-UY" sz="2600" b="1" dirty="0" smtClean="0"/>
              <a:t>  </a:t>
            </a:r>
            <a:r>
              <a:rPr lang="es-UY" sz="1700" b="1" dirty="0" smtClean="0"/>
              <a:t>Prestación destinada al Fondo de solidaridad y adicional</a:t>
            </a:r>
          </a:p>
          <a:p>
            <a:pPr>
              <a:buNone/>
            </a:pPr>
            <a:r>
              <a:rPr lang="es-UY" sz="1400" b="1" dirty="0" smtClean="0"/>
              <a:t>			</a:t>
            </a:r>
            <a:r>
              <a:rPr lang="es-UY" sz="1400" b="1" dirty="0" smtClean="0">
                <a:solidFill>
                  <a:schemeClr val="bg2">
                    <a:lumMod val="50000"/>
                  </a:schemeClr>
                </a:solidFill>
              </a:rPr>
              <a:t>  </a:t>
            </a:r>
            <a:r>
              <a:rPr lang="es-UY" sz="2800" b="1" dirty="0" smtClean="0">
                <a:solidFill>
                  <a:schemeClr val="bg2">
                    <a:lumMod val="50000"/>
                  </a:schemeClr>
                </a:solidFill>
                <a:latin typeface="Gill Sans Ultra Bold" pitchFamily="34" charset="0"/>
              </a:rPr>
              <a:t> </a:t>
            </a:r>
            <a:r>
              <a:rPr lang="es-UY" sz="2600" b="1" dirty="0" smtClean="0">
                <a:solidFill>
                  <a:schemeClr val="bg2">
                    <a:lumMod val="50000"/>
                  </a:schemeClr>
                </a:solidFill>
                <a:latin typeface="Gill Sans Ultra Bold" pitchFamily="34" charset="0"/>
              </a:rPr>
              <a:t>+</a:t>
            </a:r>
            <a:r>
              <a:rPr lang="es-UY" sz="2800" b="1" dirty="0" smtClean="0">
                <a:latin typeface="Gill Sans Ultra Bold" pitchFamily="34" charset="0"/>
              </a:rPr>
              <a:t>  </a:t>
            </a:r>
            <a:r>
              <a:rPr lang="es-UY" sz="1700" b="1" dirty="0" smtClean="0"/>
              <a:t>Gastos de educación, salud, vivienda por hijos a cargo</a:t>
            </a:r>
          </a:p>
          <a:p>
            <a:pPr>
              <a:buNone/>
            </a:pPr>
            <a:r>
              <a:rPr lang="es-UY" sz="1400" b="1" dirty="0" smtClean="0"/>
              <a:t>			</a:t>
            </a:r>
          </a:p>
          <a:p>
            <a:pPr>
              <a:buNone/>
            </a:pPr>
            <a:r>
              <a:rPr lang="es-UY" sz="1400" b="1" dirty="0" smtClean="0">
                <a:latin typeface="Gill Sans Ultra Bold" pitchFamily="34" charset="0"/>
              </a:rPr>
              <a:t>                                </a:t>
            </a:r>
            <a:r>
              <a:rPr lang="es-UY" sz="2800" b="1" dirty="0" smtClean="0">
                <a:latin typeface="Gill Sans Ultra Bold" pitchFamily="34" charset="0"/>
              </a:rPr>
              <a:t> </a:t>
            </a:r>
            <a:r>
              <a:rPr lang="es-UY" sz="2600" b="1" dirty="0" smtClean="0">
                <a:latin typeface="Gill Sans Ultra Bold" pitchFamily="34" charset="0"/>
              </a:rPr>
              <a:t>= </a:t>
            </a:r>
            <a:r>
              <a:rPr lang="es-UY" sz="2800" b="1" dirty="0" smtClean="0">
                <a:latin typeface="Gill Sans Ultra Bold" pitchFamily="34" charset="0"/>
              </a:rPr>
              <a:t> </a:t>
            </a:r>
            <a:r>
              <a:rPr lang="es-UY" sz="2300" b="1" dirty="0" smtClean="0"/>
              <a:t>Total deducciones</a:t>
            </a:r>
          </a:p>
          <a:p>
            <a:pPr>
              <a:buNone/>
            </a:pPr>
            <a:r>
              <a:rPr lang="es-UY" sz="1400" b="1" dirty="0" smtClean="0"/>
              <a:t>			</a:t>
            </a:r>
            <a:r>
              <a:rPr lang="es-UY" sz="1400" b="1" dirty="0" smtClean="0">
                <a:solidFill>
                  <a:schemeClr val="accent2"/>
                </a:solidFill>
              </a:rPr>
              <a:t>     </a:t>
            </a:r>
            <a:r>
              <a:rPr lang="es-UY" sz="3000" b="1" dirty="0" smtClean="0">
                <a:solidFill>
                  <a:schemeClr val="accent2"/>
                </a:solidFill>
                <a:latin typeface="Gill Sans Ultra Bold" pitchFamily="34" charset="0"/>
              </a:rPr>
              <a:t> </a:t>
            </a:r>
            <a:r>
              <a:rPr lang="es-UY" sz="2600" b="1" dirty="0" smtClean="0">
                <a:solidFill>
                  <a:schemeClr val="accent2"/>
                </a:solidFill>
                <a:latin typeface="Gill Sans Ultra Bold" pitchFamily="34" charset="0"/>
              </a:rPr>
              <a:t>x</a:t>
            </a:r>
            <a:r>
              <a:rPr lang="es-UY" sz="1400" b="1" dirty="0" smtClean="0"/>
              <a:t>	</a:t>
            </a:r>
            <a:r>
              <a:rPr lang="es-UY" sz="2000" b="1" dirty="0" smtClean="0"/>
              <a:t>Tasa proporcional (8% o 14%)</a:t>
            </a:r>
          </a:p>
          <a:p>
            <a:pPr>
              <a:buNone/>
            </a:pPr>
            <a:endParaRPr lang="es-UY" sz="1400" b="1" dirty="0" smtClean="0"/>
          </a:p>
          <a:p>
            <a:pPr>
              <a:buNone/>
            </a:pPr>
            <a:endParaRPr lang="es-UY" sz="1400" b="1" dirty="0" smtClean="0"/>
          </a:p>
          <a:p>
            <a:pPr>
              <a:buNone/>
            </a:pPr>
            <a:r>
              <a:rPr lang="es-UY" sz="1400" b="1" dirty="0" smtClean="0"/>
              <a:t>			 </a:t>
            </a:r>
            <a:r>
              <a:rPr lang="es-UY" sz="3000" b="1" dirty="0" smtClean="0">
                <a:latin typeface="Gill Sans Ultra Bold" pitchFamily="34" charset="0"/>
              </a:rPr>
              <a:t> </a:t>
            </a:r>
            <a:r>
              <a:rPr lang="es-UY" sz="2600" b="1" dirty="0" smtClean="0">
                <a:latin typeface="Gill Sans Ultra Bold" pitchFamily="34" charset="0"/>
              </a:rPr>
              <a:t>=</a:t>
            </a:r>
            <a:r>
              <a:rPr lang="es-UY" sz="1400" b="1" dirty="0" smtClean="0">
                <a:latin typeface="Gill Sans Ultra Bold" pitchFamily="34" charset="0"/>
              </a:rPr>
              <a:t>    </a:t>
            </a:r>
            <a:r>
              <a:rPr lang="es-UY" sz="2300" b="1" dirty="0" smtClean="0"/>
              <a:t>IRPF sobre deducciones</a:t>
            </a:r>
          </a:p>
          <a:p>
            <a:pPr>
              <a:buNone/>
            </a:pPr>
            <a:r>
              <a:rPr lang="es-UY" sz="2300" b="1" dirty="0" smtClean="0"/>
              <a:t>      </a:t>
            </a:r>
          </a:p>
          <a:p>
            <a:pPr>
              <a:buNone/>
            </a:pPr>
            <a:r>
              <a:rPr lang="es-UY" sz="1400" dirty="0" smtClean="0"/>
              <a:t>			    </a:t>
            </a:r>
          </a:p>
          <a:p>
            <a:pPr>
              <a:buNone/>
            </a:pPr>
            <a:r>
              <a:rPr lang="es-UY" sz="1400" dirty="0" smtClean="0"/>
              <a:t>			    </a:t>
            </a:r>
          </a:p>
          <a:p>
            <a:pPr>
              <a:buNone/>
            </a:pPr>
            <a:r>
              <a:rPr lang="es-UY" sz="1400" dirty="0" smtClean="0"/>
              <a:t>			    </a:t>
            </a:r>
          </a:p>
          <a:p>
            <a:pPr>
              <a:buNone/>
            </a:pPr>
            <a:r>
              <a:rPr lang="es-UY" sz="1400" dirty="0" smtClean="0"/>
              <a:t>		                     </a:t>
            </a:r>
            <a:endParaRPr lang="es-UY" sz="1400" dirty="0"/>
          </a:p>
        </p:txBody>
      </p:sp>
      <p:sp>
        <p:nvSpPr>
          <p:cNvPr id="3" name="2 Título"/>
          <p:cNvSpPr>
            <a:spLocks noGrp="1"/>
          </p:cNvSpPr>
          <p:nvPr>
            <p:ph type="title"/>
          </p:nvPr>
        </p:nvSpPr>
        <p:spPr/>
        <p:txBody>
          <a:bodyPr/>
          <a:lstStyle/>
          <a:p>
            <a:r>
              <a:rPr lang="es-UY" u="sng" dirty="0" smtClean="0"/>
              <a:t>Procedimiento en pasos</a:t>
            </a:r>
            <a:endParaRPr lang="es-UY" dirty="0"/>
          </a:p>
        </p:txBody>
      </p:sp>
      <p:cxnSp>
        <p:nvCxnSpPr>
          <p:cNvPr id="5" name="4 Conector recto"/>
          <p:cNvCxnSpPr/>
          <p:nvPr/>
        </p:nvCxnSpPr>
        <p:spPr>
          <a:xfrm>
            <a:off x="2071670" y="3500438"/>
            <a:ext cx="592935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071670" y="4500570"/>
            <a:ext cx="564360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Pentágono"/>
          <p:cNvSpPr/>
          <p:nvPr/>
        </p:nvSpPr>
        <p:spPr>
          <a:xfrm>
            <a:off x="467544" y="2285992"/>
            <a:ext cx="1584176" cy="1503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sz="1200" b="1" dirty="0" smtClean="0">
                <a:solidFill>
                  <a:schemeClr val="tx1"/>
                </a:solidFill>
              </a:rPr>
              <a:t>Paso 2      Deducciones</a:t>
            </a:r>
            <a:endParaRPr lang="es-UY" sz="1200" b="1"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1400" b="1" dirty="0" smtClean="0">
                <a:solidFill>
                  <a:prstClr val="black"/>
                </a:solidFill>
              </a:rPr>
              <a:t>Cálculo IRPF para trabajadores independientes (Escribanos)</a:t>
            </a:r>
          </a:p>
          <a:p>
            <a:endParaRPr lang="es-UY" sz="1400" b="1" dirty="0" smtClean="0">
              <a:solidFill>
                <a:prstClr val="black"/>
              </a:solidFill>
            </a:endParaRPr>
          </a:p>
          <a:p>
            <a:pPr>
              <a:lnSpc>
                <a:spcPct val="200000"/>
              </a:lnSpc>
              <a:buNone/>
            </a:pPr>
            <a:r>
              <a:rPr lang="es-UY" sz="1400" b="1" dirty="0" smtClean="0">
                <a:solidFill>
                  <a:prstClr val="black"/>
                </a:solidFill>
              </a:rPr>
              <a:t>			       IRPF sobre ingresos</a:t>
            </a:r>
          </a:p>
          <a:p>
            <a:pPr>
              <a:lnSpc>
                <a:spcPct val="200000"/>
              </a:lnSpc>
              <a:buNone/>
            </a:pPr>
            <a:r>
              <a:rPr lang="es-UY" sz="1400" b="1" dirty="0" smtClean="0">
                <a:solidFill>
                  <a:prstClr val="black"/>
                </a:solidFill>
                <a:latin typeface="Britannic Bold" pitchFamily="34" charset="0"/>
              </a:rPr>
              <a:t>                         	 </a:t>
            </a:r>
            <a:r>
              <a:rPr lang="es-UY" sz="1600" b="1" dirty="0" smtClean="0">
                <a:solidFill>
                  <a:schemeClr val="accent2"/>
                </a:solidFill>
                <a:latin typeface="Britannic Bold" pitchFamily="34" charset="0"/>
              </a:rPr>
              <a:t>    -</a:t>
            </a:r>
            <a:r>
              <a:rPr lang="es-UY" sz="1600" b="1" dirty="0" smtClean="0">
                <a:solidFill>
                  <a:schemeClr val="accent2"/>
                </a:solidFill>
              </a:rPr>
              <a:t> </a:t>
            </a:r>
            <a:r>
              <a:rPr lang="es-UY" sz="1400" b="1" dirty="0" smtClean="0">
                <a:solidFill>
                  <a:prstClr val="black"/>
                </a:solidFill>
              </a:rPr>
              <a:t>IRPF sobre deducciones</a:t>
            </a:r>
          </a:p>
          <a:p>
            <a:pPr>
              <a:lnSpc>
                <a:spcPct val="200000"/>
              </a:lnSpc>
              <a:buNone/>
            </a:pPr>
            <a:r>
              <a:rPr lang="es-UY" sz="1400" b="1" dirty="0" smtClean="0">
                <a:solidFill>
                  <a:prstClr val="black"/>
                </a:solidFill>
              </a:rPr>
              <a:t>		                    = IRPF a pagar</a:t>
            </a:r>
          </a:p>
          <a:p>
            <a:pPr>
              <a:lnSpc>
                <a:spcPct val="200000"/>
              </a:lnSpc>
              <a:buNone/>
            </a:pPr>
            <a:r>
              <a:rPr lang="es-UY" sz="1400" b="1" dirty="0" smtClean="0">
                <a:solidFill>
                  <a:prstClr val="black"/>
                </a:solidFill>
              </a:rPr>
              <a:t>						</a:t>
            </a:r>
          </a:p>
          <a:p>
            <a:pPr>
              <a:buNone/>
            </a:pPr>
            <a:endParaRPr lang="es-UY" sz="1400" b="1" dirty="0" smtClean="0">
              <a:solidFill>
                <a:prstClr val="black"/>
              </a:solidFill>
            </a:endParaRPr>
          </a:p>
          <a:p>
            <a:pPr>
              <a:buNone/>
            </a:pPr>
            <a:endParaRPr lang="es-UY" sz="1400" dirty="0"/>
          </a:p>
        </p:txBody>
      </p:sp>
      <p:sp>
        <p:nvSpPr>
          <p:cNvPr id="3" name="2 Título"/>
          <p:cNvSpPr>
            <a:spLocks noGrp="1"/>
          </p:cNvSpPr>
          <p:nvPr>
            <p:ph type="title"/>
          </p:nvPr>
        </p:nvSpPr>
        <p:spPr/>
        <p:txBody>
          <a:bodyPr/>
          <a:lstStyle/>
          <a:p>
            <a:r>
              <a:rPr lang="es-UY" u="sng" dirty="0" smtClean="0"/>
              <a:t>Procedimiento en pasos</a:t>
            </a:r>
            <a:endParaRPr lang="es-UY" dirty="0"/>
          </a:p>
        </p:txBody>
      </p:sp>
      <p:cxnSp>
        <p:nvCxnSpPr>
          <p:cNvPr id="5" name="4 Conector recto"/>
          <p:cNvCxnSpPr/>
          <p:nvPr/>
        </p:nvCxnSpPr>
        <p:spPr>
          <a:xfrm>
            <a:off x="1428728" y="3143248"/>
            <a:ext cx="42862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Pentágono"/>
          <p:cNvSpPr/>
          <p:nvPr/>
        </p:nvSpPr>
        <p:spPr>
          <a:xfrm>
            <a:off x="467544" y="2071678"/>
            <a:ext cx="1656184" cy="11412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sz="1200" b="1" dirty="0" smtClean="0">
                <a:solidFill>
                  <a:schemeClr val="tx1"/>
                </a:solidFill>
              </a:rPr>
              <a:t>Paso 3     Determinación</a:t>
            </a:r>
            <a:endParaRPr lang="es-UY" sz="1200" b="1"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UY" dirty="0" smtClean="0"/>
              <a:t>Formularios aplicación JAVA: </a:t>
            </a:r>
          </a:p>
          <a:p>
            <a:pPr lvl="3"/>
            <a:r>
              <a:rPr lang="es-UY" dirty="0" smtClean="0"/>
              <a:t>1102  =&gt;  Persona física</a:t>
            </a:r>
          </a:p>
          <a:p>
            <a:pPr lvl="3"/>
            <a:r>
              <a:rPr lang="es-UY" dirty="0" smtClean="0"/>
              <a:t>1103  =&gt;  Núcleo familiar</a:t>
            </a:r>
          </a:p>
          <a:p>
            <a:pPr>
              <a:buNone/>
            </a:pPr>
            <a:endParaRPr lang="es-UY" dirty="0" smtClean="0"/>
          </a:p>
          <a:p>
            <a:endParaRPr lang="es-UY" dirty="0" smtClean="0"/>
          </a:p>
          <a:p>
            <a:r>
              <a:rPr lang="es-UY" dirty="0" smtClean="0"/>
              <a:t>Formulario online: 1102</a:t>
            </a:r>
          </a:p>
          <a:p>
            <a:endParaRPr lang="es-ES" dirty="0"/>
          </a:p>
        </p:txBody>
      </p:sp>
      <p:sp>
        <p:nvSpPr>
          <p:cNvPr id="3" name="2 Título"/>
          <p:cNvSpPr>
            <a:spLocks noGrp="1"/>
          </p:cNvSpPr>
          <p:nvPr>
            <p:ph type="title"/>
          </p:nvPr>
        </p:nvSpPr>
        <p:spPr/>
        <p:txBody>
          <a:bodyPr>
            <a:normAutofit fontScale="90000"/>
          </a:bodyPr>
          <a:lstStyle/>
          <a:p>
            <a:r>
              <a:rPr lang="es-UY" sz="3600" dirty="0" smtClean="0"/>
              <a:t>CONFECCION DE DECLARACION JURADA</a:t>
            </a:r>
            <a:endParaRPr lang="es-ES" sz="3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2200" dirty="0" smtClean="0">
                <a:latin typeface="ArialMT"/>
              </a:rPr>
              <a:t>A modo de resumen, el esquema final de liquidación del IRPF Categoría II que se ve reflejado en la declaración jurada sería el siguiente:</a:t>
            </a:r>
          </a:p>
          <a:p>
            <a:endParaRPr lang="es-UY" sz="2200" dirty="0" smtClean="0">
              <a:latin typeface="ArialMT"/>
            </a:endParaRPr>
          </a:p>
          <a:p>
            <a:pPr>
              <a:buNone/>
            </a:pPr>
            <a:r>
              <a:rPr lang="es-UY" sz="2200" b="1" dirty="0" smtClean="0"/>
              <a:t>TOTAL DE IRPF Categoría II</a:t>
            </a:r>
          </a:p>
          <a:p>
            <a:pPr>
              <a:buNone/>
            </a:pPr>
            <a:r>
              <a:rPr lang="es-UY" sz="2200" dirty="0" smtClean="0"/>
              <a:t>- Crédito Fiscal por arrendamientos</a:t>
            </a:r>
          </a:p>
          <a:p>
            <a:pPr>
              <a:buNone/>
            </a:pPr>
            <a:r>
              <a:rPr lang="es-UY" sz="2200" b="1" dirty="0" smtClean="0"/>
              <a:t>      Subtotal</a:t>
            </a:r>
            <a:endParaRPr lang="es-UY" sz="2200" dirty="0" smtClean="0"/>
          </a:p>
          <a:p>
            <a:pPr>
              <a:buNone/>
            </a:pPr>
            <a:r>
              <a:rPr lang="es-UY" sz="2200" dirty="0" smtClean="0"/>
              <a:t>  - Anticipos/ Retenciones</a:t>
            </a:r>
          </a:p>
          <a:p>
            <a:pPr>
              <a:buNone/>
            </a:pPr>
            <a:endParaRPr lang="es-UY" sz="2200" dirty="0" smtClean="0"/>
          </a:p>
          <a:p>
            <a:pPr>
              <a:buNone/>
            </a:pPr>
            <a:r>
              <a:rPr lang="es-UY" sz="2200" b="1" dirty="0" smtClean="0"/>
              <a:t>    Saldo a pagar/ Crédito</a:t>
            </a:r>
            <a:endParaRPr lang="es-UY" sz="2200" dirty="0" smtClean="0"/>
          </a:p>
          <a:p>
            <a:endParaRPr lang="es-ES" dirty="0"/>
          </a:p>
        </p:txBody>
      </p:sp>
      <p:sp>
        <p:nvSpPr>
          <p:cNvPr id="3" name="2 Título"/>
          <p:cNvSpPr>
            <a:spLocks noGrp="1"/>
          </p:cNvSpPr>
          <p:nvPr>
            <p:ph type="title"/>
          </p:nvPr>
        </p:nvSpPr>
        <p:spPr/>
        <p:txBody>
          <a:bodyPr>
            <a:normAutofit/>
          </a:bodyPr>
          <a:lstStyle/>
          <a:p>
            <a:pPr algn="ctr"/>
            <a:r>
              <a:rPr lang="es-UY" sz="3600" dirty="0" smtClean="0"/>
              <a:t>Declaración jurada</a:t>
            </a:r>
            <a:endParaRPr lang="es-ES" sz="3600" dirty="0"/>
          </a:p>
        </p:txBody>
      </p:sp>
      <p:cxnSp>
        <p:nvCxnSpPr>
          <p:cNvPr id="5" name="4 Conector recto"/>
          <p:cNvCxnSpPr/>
          <p:nvPr/>
        </p:nvCxnSpPr>
        <p:spPr>
          <a:xfrm>
            <a:off x="785786" y="4572008"/>
            <a:ext cx="43577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2000" b="1" dirty="0" smtClean="0"/>
              <a:t>IRPF - Persona física: Formulario 1102:</a:t>
            </a:r>
            <a:endParaRPr lang="es-UY" sz="2000" dirty="0" smtClean="0"/>
          </a:p>
          <a:p>
            <a:pPr lvl="0"/>
            <a:r>
              <a:rPr lang="es-UY" sz="2000" b="1" dirty="0" smtClean="0"/>
              <a:t>Descargar y completar la </a:t>
            </a:r>
            <a:r>
              <a:rPr lang="es-UY" sz="2000" i="1" dirty="0" smtClean="0"/>
              <a:t>Declaración Jurada de IRPF – Formulario 1102</a:t>
            </a:r>
            <a:r>
              <a:rPr lang="es-UY" sz="2000" dirty="0" smtClean="0"/>
              <a:t>.</a:t>
            </a:r>
          </a:p>
          <a:p>
            <a:pPr lvl="0"/>
            <a:r>
              <a:rPr lang="es-UY" sz="2000" b="1" dirty="0" smtClean="0"/>
              <a:t>Presentar la Declaración:</a:t>
            </a:r>
            <a:r>
              <a:rPr lang="es-UY" sz="2000" dirty="0" smtClean="0"/>
              <a:t>  </a:t>
            </a:r>
          </a:p>
          <a:p>
            <a:pPr lvl="0"/>
            <a:r>
              <a:rPr lang="es-UY" sz="2000" dirty="0" smtClean="0"/>
              <a:t>Personalmente en </a:t>
            </a:r>
            <a:r>
              <a:rPr lang="es-UY" sz="2000" dirty="0" err="1" smtClean="0"/>
              <a:t>Abitab</a:t>
            </a:r>
            <a:r>
              <a:rPr lang="es-UY" sz="2000" dirty="0" smtClean="0"/>
              <a:t> o Red Pagos (en un CD o </a:t>
            </a:r>
            <a:r>
              <a:rPr lang="es-UY" sz="2000" dirty="0" err="1" smtClean="0"/>
              <a:t>Pendrive</a:t>
            </a:r>
            <a:r>
              <a:rPr lang="es-UY" sz="2000" dirty="0" smtClean="0"/>
              <a:t>), o enviarlo a través del sitio Web, para lo que es necesario obtener previamente una clave personal de acceso  personalmente en DGI o en locales </a:t>
            </a:r>
            <a:r>
              <a:rPr lang="es-UY" sz="2000" dirty="0" err="1" smtClean="0"/>
              <a:t>Abitab</a:t>
            </a:r>
            <a:r>
              <a:rPr lang="es-UY" sz="2000" dirty="0" smtClean="0"/>
              <a:t>. </a:t>
            </a:r>
          </a:p>
          <a:p>
            <a:pPr lvl="0"/>
            <a:endParaRPr lang="es-UY" sz="2000" dirty="0" smtClean="0"/>
          </a:p>
          <a:p>
            <a:r>
              <a:rPr lang="es-UY" sz="2000" dirty="0" smtClean="0"/>
              <a:t>La declaración jurada deberá presentarla de acuerdo al </a:t>
            </a:r>
            <a:r>
              <a:rPr lang="es-UY" sz="2000" i="1" dirty="0" smtClean="0"/>
              <a:t>Calendario de vencimientos</a:t>
            </a:r>
            <a:endParaRPr lang="es-UY" sz="2000" dirty="0" smtClean="0"/>
          </a:p>
          <a:p>
            <a:endParaRPr lang="es-ES" dirty="0"/>
          </a:p>
        </p:txBody>
      </p:sp>
      <p:sp>
        <p:nvSpPr>
          <p:cNvPr id="3" name="2 Título"/>
          <p:cNvSpPr>
            <a:spLocks noGrp="1"/>
          </p:cNvSpPr>
          <p:nvPr>
            <p:ph type="title"/>
          </p:nvPr>
        </p:nvSpPr>
        <p:spPr/>
        <p:txBody>
          <a:bodyPr>
            <a:normAutofit/>
          </a:bodyPr>
          <a:lstStyle/>
          <a:p>
            <a:pPr algn="ctr"/>
            <a:r>
              <a:rPr lang="es-UY" sz="3200" dirty="0" smtClean="0"/>
              <a:t>Cómo y cuándo se presenta declaración jurada</a:t>
            </a:r>
            <a:endParaRPr lang="es-E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endParaRPr lang="es-UY" sz="2400" dirty="0" smtClean="0"/>
          </a:p>
          <a:p>
            <a:endParaRPr lang="es-UY" sz="2400" dirty="0" smtClean="0">
              <a:latin typeface="Arial" pitchFamily="34" charset="0"/>
              <a:cs typeface="Arial" pitchFamily="34" charset="0"/>
            </a:endParaRPr>
          </a:p>
          <a:p>
            <a:r>
              <a:rPr lang="es-UY" sz="2400" dirty="0" smtClean="0">
                <a:latin typeface="Arial" pitchFamily="34" charset="0"/>
                <a:cs typeface="Arial" pitchFamily="34" charset="0"/>
              </a:rPr>
              <a:t>TRABAJO DEPENDIENTE               </a:t>
            </a:r>
            <a:r>
              <a:rPr lang="es-UY" sz="2400" i="1" dirty="0" smtClean="0">
                <a:latin typeface="Arial" pitchFamily="34" charset="0"/>
                <a:cs typeface="Arial" pitchFamily="34" charset="0"/>
              </a:rPr>
              <a:t>RETENCIONES</a:t>
            </a:r>
          </a:p>
          <a:p>
            <a:endParaRPr lang="es-UY" sz="2400" dirty="0" smtClean="0">
              <a:latin typeface="Arial" pitchFamily="34" charset="0"/>
              <a:cs typeface="Arial" pitchFamily="34" charset="0"/>
            </a:endParaRPr>
          </a:p>
          <a:p>
            <a:endParaRPr lang="es-UY" sz="2400" dirty="0" smtClean="0">
              <a:latin typeface="Arial" pitchFamily="34" charset="0"/>
              <a:cs typeface="Arial" pitchFamily="34" charset="0"/>
            </a:endParaRPr>
          </a:p>
          <a:p>
            <a:r>
              <a:rPr lang="es-UY" sz="2400" dirty="0" smtClean="0">
                <a:latin typeface="Arial" pitchFamily="34" charset="0"/>
                <a:cs typeface="Arial" pitchFamily="34" charset="0"/>
              </a:rPr>
              <a:t>TRABAJO INDEPENDIENTE             </a:t>
            </a:r>
            <a:r>
              <a:rPr lang="es-UY" sz="2400" i="1" dirty="0" smtClean="0">
                <a:latin typeface="Arial" pitchFamily="34" charset="0"/>
                <a:cs typeface="Arial" pitchFamily="34" charset="0"/>
              </a:rPr>
              <a:t>ANTICIPOS</a:t>
            </a:r>
            <a:endParaRPr lang="es-ES" sz="2400" i="1" dirty="0">
              <a:latin typeface="Arial" pitchFamily="34" charset="0"/>
              <a:cs typeface="Arial" pitchFamily="34" charset="0"/>
            </a:endParaRPr>
          </a:p>
        </p:txBody>
      </p:sp>
      <p:sp>
        <p:nvSpPr>
          <p:cNvPr id="3" name="2 Título"/>
          <p:cNvSpPr>
            <a:spLocks noGrp="1"/>
          </p:cNvSpPr>
          <p:nvPr>
            <p:ph type="title"/>
          </p:nvPr>
        </p:nvSpPr>
        <p:spPr/>
        <p:txBody>
          <a:bodyPr>
            <a:normAutofit/>
          </a:bodyPr>
          <a:lstStyle/>
          <a:p>
            <a:pPr algn="ctr"/>
            <a:r>
              <a:rPr lang="es-UY" sz="3600" dirty="0" smtClean="0"/>
              <a:t>IRPF por rentas de trabajo</a:t>
            </a:r>
            <a:endParaRPr lang="es-ES" sz="3600" dirty="0"/>
          </a:p>
        </p:txBody>
      </p:sp>
      <p:sp>
        <p:nvSpPr>
          <p:cNvPr id="4" name="3 Flecha derecha"/>
          <p:cNvSpPr/>
          <p:nvPr/>
        </p:nvSpPr>
        <p:spPr>
          <a:xfrm>
            <a:off x="4786314" y="2357430"/>
            <a:ext cx="78581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Flecha derecha"/>
          <p:cNvSpPr/>
          <p:nvPr/>
        </p:nvSpPr>
        <p:spPr>
          <a:xfrm>
            <a:off x="5072066" y="3643314"/>
            <a:ext cx="78581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ES" altLang="en-US" sz="1900" kern="0" dirty="0" smtClean="0">
              <a:solidFill>
                <a:srgbClr val="000000"/>
              </a:solidFill>
              <a:latin typeface="Arial"/>
            </a:endParaRPr>
          </a:p>
          <a:p>
            <a:r>
              <a:rPr lang="es-ES" altLang="en-US" sz="1900" kern="0" dirty="0" smtClean="0">
                <a:solidFill>
                  <a:srgbClr val="000000"/>
                </a:solidFill>
                <a:latin typeface="Arial"/>
              </a:rPr>
              <a:t>CATEGORÍA II</a:t>
            </a:r>
            <a:r>
              <a:rPr lang="es-ES" altLang="en-US" sz="1900" b="1" kern="0" dirty="0" smtClean="0">
                <a:solidFill>
                  <a:srgbClr val="000000"/>
                </a:solidFill>
                <a:latin typeface="Arial"/>
              </a:rPr>
              <a:t>  -  </a:t>
            </a:r>
            <a:r>
              <a:rPr lang="es-ES" altLang="en-US" sz="1900" b="1" u="sng" kern="0" dirty="0" smtClean="0">
                <a:solidFill>
                  <a:srgbClr val="000000"/>
                </a:solidFill>
                <a:latin typeface="Arial"/>
              </a:rPr>
              <a:t>Rentas de Trabajo en relación de dependencia</a:t>
            </a:r>
          </a:p>
          <a:p>
            <a:pPr marL="342900" lvl="0" indent="-342900" fontAlgn="base">
              <a:lnSpc>
                <a:spcPct val="120000"/>
              </a:lnSpc>
              <a:spcBef>
                <a:spcPct val="20000"/>
              </a:spcBef>
              <a:spcAft>
                <a:spcPct val="0"/>
              </a:spcAft>
              <a:buClr>
                <a:srgbClr val="B2B2B2"/>
              </a:buClr>
              <a:buSzPct val="90000"/>
              <a:buFont typeface="Wingdings" pitchFamily="2" charset="2"/>
              <a:buChar char="n"/>
            </a:pPr>
            <a:endParaRPr lang="es-ES_tradnl" altLang="en-US" sz="1800"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None/>
            </a:pPr>
            <a:r>
              <a:rPr lang="es-ES" altLang="en-US" sz="1800" u="sng" kern="0" dirty="0" smtClean="0">
                <a:solidFill>
                  <a:srgbClr val="000000"/>
                </a:solidFill>
                <a:latin typeface="Arial"/>
              </a:rPr>
              <a:t>Están comprendidos</a:t>
            </a:r>
            <a:r>
              <a:rPr lang="es-ES" altLang="en-US" sz="1800" kern="0" dirty="0" smtClean="0">
                <a:solidFill>
                  <a:srgbClr val="000000"/>
                </a:solidFill>
                <a:latin typeface="Arial"/>
              </a:rPr>
              <a:t>:</a:t>
            </a:r>
          </a:p>
          <a:p>
            <a:pPr marL="342900" lvl="0" indent="-342900" algn="just" fontAlgn="base">
              <a:lnSpc>
                <a:spcPct val="80000"/>
              </a:lnSpc>
              <a:spcBef>
                <a:spcPct val="20000"/>
              </a:spcBef>
              <a:spcAft>
                <a:spcPct val="0"/>
              </a:spcAft>
              <a:buClr>
                <a:srgbClr val="B2B2B2"/>
              </a:buClr>
              <a:buSzPct val="90000"/>
              <a:buNone/>
            </a:pPr>
            <a:endParaRPr lang="es-ES" altLang="en-US" sz="1800"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“Ingresos regulares o extraordinarios, en dinero o en especie que generen los contribuyentes por su actividad personal en relación de dependencia” (Artículo 8 Ley N°18.083).</a:t>
            </a:r>
          </a:p>
          <a:p>
            <a:endParaRPr lang="es-ES" dirty="0"/>
          </a:p>
        </p:txBody>
      </p:sp>
      <p:sp>
        <p:nvSpPr>
          <p:cNvPr id="3" name="2 Título"/>
          <p:cNvSpPr>
            <a:spLocks noGrp="1"/>
          </p:cNvSpPr>
          <p:nvPr>
            <p:ph type="title"/>
          </p:nvPr>
        </p:nvSpPr>
        <p:spPr/>
        <p:txBody>
          <a:bodyPr>
            <a:normAutofit fontScale="90000"/>
          </a:bodyPr>
          <a:lstStyle/>
          <a:p>
            <a:pPr algn="ctr"/>
            <a:r>
              <a:rPr lang="es-ES" altLang="en-US" sz="3800" b="0" kern="0" dirty="0" smtClean="0">
                <a:solidFill>
                  <a:srgbClr val="330033"/>
                </a:solidFill>
                <a:effectLst/>
                <a:latin typeface="Times New Roman"/>
              </a:rPr>
              <a:t>Impuesto a las Rentas de las Personas Físicas  IRPF</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342900" lvl="0" indent="-342900" fontAlgn="base">
              <a:spcBef>
                <a:spcPct val="20000"/>
              </a:spcBef>
              <a:spcAft>
                <a:spcPct val="0"/>
              </a:spcAft>
              <a:buClr>
                <a:srgbClr val="B2B2B2"/>
              </a:buClr>
              <a:buSzPct val="90000"/>
              <a:buNone/>
            </a:pPr>
            <a:r>
              <a:rPr lang="es-ES" altLang="en-US" sz="1800" u="sng" kern="0" dirty="0" smtClean="0">
                <a:solidFill>
                  <a:srgbClr val="000000"/>
                </a:solidFill>
                <a:latin typeface="Arial"/>
              </a:rPr>
              <a:t>Rentas Gravadas</a:t>
            </a:r>
            <a:r>
              <a:rPr lang="es-ES_tradnl" altLang="en-US" sz="1800" u="sng" kern="0" dirty="0" smtClean="0">
                <a:solidFill>
                  <a:srgbClr val="000000"/>
                </a:solidFill>
                <a:latin typeface="Arial"/>
              </a:rPr>
              <a:t>:</a:t>
            </a:r>
            <a:endParaRPr lang="es-ES" altLang="en-US" sz="1800" u="sng" kern="0" dirty="0" smtClean="0">
              <a:solidFill>
                <a:srgbClr val="000000"/>
              </a:solidFill>
              <a:latin typeface="Arial"/>
            </a:endParaRPr>
          </a:p>
          <a:p>
            <a:pPr marL="342900" lvl="0" indent="-342900" fontAlgn="base">
              <a:spcBef>
                <a:spcPct val="20000"/>
              </a:spcBef>
              <a:spcAft>
                <a:spcPct val="0"/>
              </a:spcAft>
              <a:buClr>
                <a:srgbClr val="B2B2B2"/>
              </a:buClr>
              <a:buSzPct val="90000"/>
              <a:buNone/>
            </a:pPr>
            <a:r>
              <a:rPr lang="es-ES" altLang="en-US" sz="1900" kern="0" dirty="0" smtClean="0">
                <a:solidFill>
                  <a:srgbClr val="000000"/>
                </a:solidFill>
                <a:latin typeface="Arial"/>
              </a:rPr>
              <a:t>	</a:t>
            </a:r>
            <a:r>
              <a:rPr lang="es-ES" altLang="en-US" sz="1800" u="sng" kern="0" dirty="0" smtClean="0">
                <a:solidFill>
                  <a:srgbClr val="000000"/>
                </a:solidFill>
                <a:latin typeface="Arial"/>
              </a:rPr>
              <a:t>Algunas partidas gravadas por el IRPF:</a:t>
            </a:r>
          </a:p>
          <a:p>
            <a:pPr marL="342900" lvl="0" indent="-342900" fontAlgn="base">
              <a:spcBef>
                <a:spcPct val="20000"/>
              </a:spcBef>
              <a:spcAft>
                <a:spcPct val="0"/>
              </a:spcAft>
              <a:buClr>
                <a:srgbClr val="B2B2B2"/>
              </a:buClr>
              <a:buSzPct val="90000"/>
              <a:buNone/>
            </a:pPr>
            <a:endParaRPr lang="es-ES" altLang="en-US" sz="1800" u="sng" kern="0" dirty="0" smtClean="0">
              <a:solidFill>
                <a:srgbClr val="000000"/>
              </a:solidFill>
              <a:latin typeface="Arial"/>
            </a:endParaRP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Sueldos, comisiones, horas extras</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Aguinaldo</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Salario Vacacional</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Tickets de alimentación</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Bonos o Premios</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Viáticos sin rendición de cuentas </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Cobertura médica u odontológica</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Cualquier otra partida con carácter remuneratorio</a:t>
            </a:r>
          </a:p>
          <a:p>
            <a:endParaRPr lang="es-ES" dirty="0"/>
          </a:p>
        </p:txBody>
      </p:sp>
      <p:sp>
        <p:nvSpPr>
          <p:cNvPr id="3" name="2 Título"/>
          <p:cNvSpPr>
            <a:spLocks noGrp="1"/>
          </p:cNvSpPr>
          <p:nvPr>
            <p:ph type="title"/>
          </p:nvPr>
        </p:nvSpPr>
        <p:spPr/>
        <p:txBody>
          <a:bodyPr>
            <a:normAutofit/>
          </a:bodyPr>
          <a:lstStyle/>
          <a:p>
            <a:pPr algn="ctr"/>
            <a:r>
              <a:rPr lang="es-ES" altLang="en-US" sz="2400" kern="0" dirty="0" smtClean="0">
                <a:solidFill>
                  <a:schemeClr val="bg2">
                    <a:lumMod val="50000"/>
                  </a:schemeClr>
                </a:solidFill>
                <a:effectLst/>
                <a:latin typeface="Arial"/>
                <a:ea typeface="+mn-ea"/>
                <a:cs typeface="+mn-cs"/>
              </a:rPr>
              <a:t>IRPF CATEGORÍA II  -  RENTAS DE TRABAJO EN RELACIÓN DE DEPENDENCIA</a:t>
            </a:r>
            <a:endParaRPr lang="es-ES" sz="2400" dirty="0">
              <a:solidFill>
                <a:schemeClr val="bg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342900" lvl="0" indent="-342900" fontAlgn="base">
              <a:lnSpc>
                <a:spcPct val="90000"/>
              </a:lnSpc>
              <a:spcBef>
                <a:spcPct val="20000"/>
              </a:spcBef>
              <a:spcAft>
                <a:spcPct val="0"/>
              </a:spcAft>
              <a:buClr>
                <a:srgbClr val="B2B2B2"/>
              </a:buClr>
              <a:buSzPct val="90000"/>
              <a:buNone/>
            </a:pPr>
            <a:r>
              <a:rPr lang="es-ES" altLang="en-US" sz="1800" u="sng" kern="0" dirty="0" smtClean="0">
                <a:solidFill>
                  <a:srgbClr val="000000"/>
                </a:solidFill>
                <a:latin typeface="Arial"/>
              </a:rPr>
              <a:t>Rentas Gravadas por IRPF</a:t>
            </a:r>
          </a:p>
          <a:p>
            <a:pPr marL="342900" lvl="0" indent="-342900" fontAlgn="base">
              <a:lnSpc>
                <a:spcPct val="90000"/>
              </a:lnSpc>
              <a:spcBef>
                <a:spcPct val="20000"/>
              </a:spcBef>
              <a:spcAft>
                <a:spcPct val="0"/>
              </a:spcAft>
              <a:buClr>
                <a:srgbClr val="B2B2B2"/>
              </a:buClr>
              <a:buSzPct val="90000"/>
              <a:buNone/>
            </a:pPr>
            <a:endParaRPr lang="es-ES" altLang="en-US" sz="1800" u="sng" kern="0" dirty="0" smtClean="0">
              <a:solidFill>
                <a:srgbClr val="000000"/>
              </a:solidFill>
              <a:latin typeface="Arial"/>
            </a:endParaRP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Asimismo los sueldos</a:t>
            </a:r>
            <a:r>
              <a:rPr lang="es-ES_tradnl" altLang="en-US" sz="1800" i="1" kern="0" dirty="0" smtClean="0">
                <a:solidFill>
                  <a:srgbClr val="000000"/>
                </a:solidFill>
                <a:latin typeface="Arial"/>
              </a:rPr>
              <a:t> reales de s</a:t>
            </a:r>
            <a:r>
              <a:rPr lang="es-ES" altLang="en-US" sz="1800" i="1" kern="0" dirty="0" smtClean="0">
                <a:solidFill>
                  <a:srgbClr val="000000"/>
                </a:solidFill>
                <a:latin typeface="Arial"/>
              </a:rPr>
              <a:t>ocios,</a:t>
            </a:r>
            <a:r>
              <a:rPr lang="es-ES_tradnl" altLang="en-US" sz="1800" i="1" kern="0" dirty="0" smtClean="0">
                <a:solidFill>
                  <a:srgbClr val="000000"/>
                </a:solidFill>
                <a:latin typeface="Arial"/>
              </a:rPr>
              <a:t> </a:t>
            </a:r>
            <a:r>
              <a:rPr lang="es-ES" altLang="en-US" sz="1800" i="1" kern="0" dirty="0" smtClean="0">
                <a:solidFill>
                  <a:srgbClr val="000000"/>
                </a:solidFill>
                <a:latin typeface="Arial"/>
              </a:rPr>
              <a:t>que constituyan gastos deducible para el IRAE</a:t>
            </a:r>
            <a:endParaRPr lang="es-ES" altLang="en-US" sz="1800" b="1" i="1" kern="0" dirty="0" smtClean="0">
              <a:solidFill>
                <a:srgbClr val="000000"/>
              </a:solidFill>
              <a:latin typeface="Arial"/>
            </a:endParaRP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Las indemnizaciones por despido estarán gravadas en la medida que superen el mínimo legal correspondiente.</a:t>
            </a: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Rentas puras de trabajo, de sociedades no comerciales, atribuidas a sus titulares.</a:t>
            </a: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Valuación: las rentas en especie, propinas viáticos y similares se valuarán de igual manera que lo dispuesto para las CESS</a:t>
            </a:r>
            <a:r>
              <a:rPr lang="es-ES_tradnl" altLang="en-US" sz="1800" i="1" kern="0" dirty="0" smtClean="0">
                <a:solidFill>
                  <a:srgbClr val="000000"/>
                </a:solidFill>
                <a:latin typeface="Arial"/>
              </a:rPr>
              <a:t>. En caso que no tuvieran normas de valuación según las CESS, se computarán por las normas de rentas en especie de IRAE.</a:t>
            </a:r>
            <a:endParaRPr lang="es-ES" altLang="en-US" sz="1900" i="1" kern="0" dirty="0" smtClean="0">
              <a:solidFill>
                <a:srgbClr val="000000"/>
              </a:solidFill>
              <a:latin typeface="Arial"/>
            </a:endParaRPr>
          </a:p>
          <a:p>
            <a:endParaRPr lang="es-ES" dirty="0"/>
          </a:p>
        </p:txBody>
      </p:sp>
      <p:sp>
        <p:nvSpPr>
          <p:cNvPr id="3" name="2 Título"/>
          <p:cNvSpPr>
            <a:spLocks noGrp="1"/>
          </p:cNvSpPr>
          <p:nvPr>
            <p:ph type="title"/>
          </p:nvPr>
        </p:nvSpPr>
        <p:spPr/>
        <p:txBody>
          <a:bodyPr>
            <a:normAutofit/>
          </a:bodyPr>
          <a:lstStyle/>
          <a:p>
            <a:pPr marL="342900" indent="-342900" algn="ctr" fontAlgn="base">
              <a:lnSpc>
                <a:spcPct val="90000"/>
              </a:lnSpc>
              <a:spcBef>
                <a:spcPct val="20000"/>
              </a:spcBef>
              <a:spcAft>
                <a:spcPct val="0"/>
              </a:spcAft>
            </a:pPr>
            <a:r>
              <a:rPr lang="es-ES" altLang="en-US" sz="1900" b="0" kern="0" dirty="0" smtClean="0">
                <a:solidFill>
                  <a:srgbClr val="000000"/>
                </a:solidFill>
                <a:effectLst/>
                <a:latin typeface="Arial"/>
                <a:ea typeface="+mn-ea"/>
                <a:cs typeface="+mn-cs"/>
              </a:rPr>
              <a:t>	</a:t>
            </a:r>
            <a:r>
              <a:rPr lang="es-ES_tradnl" altLang="en-US" sz="1900" u="sng" kern="0" dirty="0" smtClean="0">
                <a:solidFill>
                  <a:srgbClr val="000000"/>
                </a:solidFill>
                <a:effectLst/>
                <a:latin typeface="Arial"/>
                <a:ea typeface="+mn-ea"/>
                <a:cs typeface="+mn-cs"/>
              </a:rPr>
              <a:t/>
            </a:r>
            <a:br>
              <a:rPr lang="es-ES_tradnl" altLang="en-US" sz="1900" u="sng" kern="0" dirty="0" smtClean="0">
                <a:solidFill>
                  <a:srgbClr val="000000"/>
                </a:solidFill>
                <a:effectLst/>
                <a:latin typeface="Arial"/>
                <a:ea typeface="+mn-ea"/>
                <a:cs typeface="+mn-cs"/>
              </a:rPr>
            </a:br>
            <a:r>
              <a:rPr lang="es-ES" altLang="en-US" sz="2400" kern="0" dirty="0" smtClean="0">
                <a:solidFill>
                  <a:srgbClr val="DEF5FA">
                    <a:lumMod val="50000"/>
                  </a:srgbClr>
                </a:solidFill>
                <a:effectLst/>
                <a:latin typeface="Arial"/>
              </a:rPr>
              <a:t>IRPF CATEGORÍA II  -  RENTAS DE TRABAJO EN RELACIÓN DE DEPENDENCIA</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342900" lvl="0" indent="-342900" fontAlgn="base">
              <a:spcBef>
                <a:spcPct val="20000"/>
              </a:spcBef>
              <a:spcAft>
                <a:spcPct val="0"/>
              </a:spcAft>
              <a:buClr>
                <a:srgbClr val="B2B2B2"/>
              </a:buClr>
              <a:buSzPct val="90000"/>
              <a:buNone/>
            </a:pPr>
            <a:r>
              <a:rPr lang="es-ES" altLang="en-US" sz="1800" b="1" u="sng" kern="0" dirty="0" smtClean="0">
                <a:solidFill>
                  <a:srgbClr val="000000"/>
                </a:solidFill>
                <a:latin typeface="Arial"/>
              </a:rPr>
              <a:t>No serán rentas gravadas:</a:t>
            </a:r>
            <a:r>
              <a:rPr lang="es-ES" altLang="en-US" sz="1800" b="1" kern="0" dirty="0" smtClean="0">
                <a:solidFill>
                  <a:srgbClr val="000000"/>
                </a:solidFill>
                <a:latin typeface="Arial"/>
              </a:rPr>
              <a:t> </a:t>
            </a:r>
          </a:p>
          <a:p>
            <a:pPr marL="342900" lvl="0" indent="-342900" fontAlgn="base">
              <a:spcBef>
                <a:spcPct val="20000"/>
              </a:spcBef>
              <a:spcAft>
                <a:spcPct val="0"/>
              </a:spcAft>
              <a:buClr>
                <a:srgbClr val="B2B2B2"/>
              </a:buClr>
              <a:buSzPct val="90000"/>
              <a:buNone/>
            </a:pPr>
            <a:endParaRPr lang="es-ES" altLang="en-US" sz="1800" kern="0" dirty="0" smtClean="0">
              <a:solidFill>
                <a:srgbClr val="000000"/>
              </a:solidFill>
              <a:latin typeface="Arial"/>
            </a:endParaRP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Los ingresos por el cobro de asignaciones familiares</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Las retribuciones por seguro de enfermedad</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Seguros de desempleo </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Subsidios por maternidad, </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Indemnizaciones temporales por accidentes de trabajo </a:t>
            </a:r>
          </a:p>
          <a:p>
            <a:pPr marL="342900" lvl="0" indent="-342900" fontAlgn="base">
              <a:spcBef>
                <a:spcPct val="20000"/>
              </a:spcBef>
              <a:spcAft>
                <a:spcPct val="0"/>
              </a:spcAft>
              <a:buClr>
                <a:srgbClr val="B2B2B2"/>
              </a:buClr>
              <a:buSzTx/>
              <a:buFont typeface="Wingdings" pitchFamily="2" charset="2"/>
              <a:buChar char="§"/>
            </a:pPr>
            <a:endParaRPr lang="es-ES" altLang="en-US" sz="1800" kern="0" dirty="0" smtClean="0">
              <a:solidFill>
                <a:srgbClr val="000000"/>
              </a:solidFill>
              <a:latin typeface="Arial"/>
            </a:endParaRPr>
          </a:p>
          <a:p>
            <a:pPr marL="342900" lvl="0" indent="-342900" fontAlgn="base">
              <a:spcBef>
                <a:spcPct val="20000"/>
              </a:spcBef>
              <a:spcAft>
                <a:spcPct val="0"/>
              </a:spcAft>
              <a:buClr>
                <a:srgbClr val="B2B2B2"/>
              </a:buClr>
              <a:buSzPct val="90000"/>
              <a:buNone/>
            </a:pPr>
            <a:r>
              <a:rPr lang="es-ES" altLang="en-US" sz="1800" kern="0" dirty="0" smtClean="0">
                <a:solidFill>
                  <a:srgbClr val="000000"/>
                </a:solidFill>
                <a:latin typeface="Arial"/>
              </a:rPr>
              <a:t>	</a:t>
            </a:r>
          </a:p>
          <a:p>
            <a:endParaRPr lang="es-ES" dirty="0"/>
          </a:p>
        </p:txBody>
      </p:sp>
      <p:sp>
        <p:nvSpPr>
          <p:cNvPr id="3" name="2 Título"/>
          <p:cNvSpPr>
            <a:spLocks noGrp="1"/>
          </p:cNvSpPr>
          <p:nvPr>
            <p:ph type="title"/>
          </p:nvPr>
        </p:nvSpPr>
        <p:spPr/>
        <p:txBody>
          <a:bodyPr>
            <a:normAutofit/>
          </a:bodyPr>
          <a:lstStyle/>
          <a:p>
            <a:pPr algn="ctr"/>
            <a:r>
              <a:rPr lang="es-ES" altLang="en-US" sz="2400" kern="0" dirty="0" smtClean="0">
                <a:solidFill>
                  <a:srgbClr val="DEF5FA">
                    <a:lumMod val="50000"/>
                  </a:srgbClr>
                </a:solidFill>
                <a:effectLst/>
                <a:latin typeface="Arial"/>
              </a:rPr>
              <a:t>IRPF CATEGORÍA II  -  RENTAS DE TRABAJO EN RELACIÓN DE DEPENDENCIA</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642910" y="2143116"/>
            <a:ext cx="7929618" cy="250033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Marcador de contenido"/>
          <p:cNvSpPr>
            <a:spLocks noGrp="1"/>
          </p:cNvSpPr>
          <p:nvPr>
            <p:ph idx="1"/>
          </p:nvPr>
        </p:nvSpPr>
        <p:spPr/>
        <p:txBody>
          <a:bodyPr>
            <a:normAutofit/>
          </a:bodyPr>
          <a:lstStyle/>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b="1" kern="0" dirty="0" smtClean="0">
                <a:solidFill>
                  <a:srgbClr val="000000"/>
                </a:solidFill>
                <a:latin typeface="Arial"/>
              </a:rPr>
              <a:t>MATERIA GRAVADA DEPENDIENTES: </a:t>
            </a:r>
          </a:p>
          <a:p>
            <a:pPr marL="342900" lvl="0" indent="-342900" eaLnBrk="0" fontAlgn="base" hangingPunct="0">
              <a:spcBef>
                <a:spcPct val="20000"/>
              </a:spcBef>
              <a:spcAft>
                <a:spcPct val="0"/>
              </a:spcAft>
              <a:buClr>
                <a:srgbClr val="B2B2B2"/>
              </a:buClr>
              <a:buSzPct val="90000"/>
              <a:buFont typeface="Wingdings" pitchFamily="2" charset="2"/>
              <a:buChar char="n"/>
            </a:pPr>
            <a:endParaRPr lang="es-UY" altLang="es-UY" sz="1800" b="1"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b="1"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Son trabajadores dependientes, los empleados que desarrollan una actividad subordinada, cumpliendo las mismas a la orden de uno o más empleadores. La materia gravada para las CESS, la constituye “todo ingreso que, en forma regular y permanente, sea en dinero o en especie, perciban los trabajadores en concepto de retribución y con motivo de su actividad personal” (Artículo 153 Ley N°16.713).</a:t>
            </a:r>
          </a:p>
          <a:p>
            <a:endParaRPr lang="es-UY" dirty="0" smtClean="0"/>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b="1" kern="0" dirty="0" smtClean="0">
                <a:solidFill>
                  <a:srgbClr val="000000"/>
                </a:solidFill>
                <a:latin typeface="Arial"/>
              </a:rPr>
              <a:t>CESS = Contribuciones especiales a la Seguridad Social </a:t>
            </a:r>
            <a:endParaRPr lang="en-US" altLang="es-UY" sz="1800" b="1" kern="0" dirty="0" smtClean="0">
              <a:solidFill>
                <a:srgbClr val="000000"/>
              </a:solidFill>
              <a:latin typeface="Arial"/>
            </a:endParaRPr>
          </a:p>
          <a:p>
            <a:endParaRPr lang="es-ES" dirty="0"/>
          </a:p>
        </p:txBody>
      </p:sp>
      <p:sp>
        <p:nvSpPr>
          <p:cNvPr id="3" name="2 Título"/>
          <p:cNvSpPr>
            <a:spLocks noGrp="1"/>
          </p:cNvSpPr>
          <p:nvPr>
            <p:ph type="title"/>
          </p:nvPr>
        </p:nvSpPr>
        <p:spPr>
          <a:xfrm>
            <a:off x="457200" y="274638"/>
            <a:ext cx="8229600" cy="1011222"/>
          </a:xfrm>
        </p:spPr>
        <p:txBody>
          <a:bodyPr>
            <a:normAutofit/>
          </a:bodyPr>
          <a:lstStyle/>
          <a:p>
            <a:pPr algn="ctr"/>
            <a:r>
              <a:rPr lang="es-ES" altLang="es-UY" sz="3600" kern="0" dirty="0" smtClean="0">
                <a:solidFill>
                  <a:schemeClr val="bg2">
                    <a:lumMod val="50000"/>
                  </a:schemeClr>
                </a:solidFill>
                <a:effectLst/>
                <a:latin typeface="Times New Roman"/>
              </a:rPr>
              <a:t>MATERIA GRAVADA DE CESS</a:t>
            </a:r>
            <a:endParaRPr lang="es-ES" sz="3600" dirty="0">
              <a:solidFill>
                <a:schemeClr val="bg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3143</TotalTime>
  <Words>2170</Words>
  <Application>Microsoft Office PowerPoint</Application>
  <PresentationFormat>Presentación en pantalla (4:3)</PresentationFormat>
  <Paragraphs>433</Paragraphs>
  <Slides>36</Slides>
  <Notes>0</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Concurrencia</vt:lpstr>
      <vt:lpstr>IRPF</vt:lpstr>
      <vt:lpstr>IRPF por rentas de trabajo</vt:lpstr>
      <vt:lpstr>Impuesto a las Rentas de las Personas Físicas – IRPF</vt:lpstr>
      <vt:lpstr>IRPF por rentas de trabajo</vt:lpstr>
      <vt:lpstr>Impuesto a las Rentas de las Personas Físicas  IRPF</vt:lpstr>
      <vt:lpstr>IRPF CATEGORÍA II  -  RENTAS DE TRABAJO EN RELACIÓN DE DEPENDENCIA</vt:lpstr>
      <vt:lpstr>  IRPF CATEGORÍA II  -  RENTAS DE TRABAJO EN RELACIÓN DE DEPENDENCIA</vt:lpstr>
      <vt:lpstr>IRPF CATEGORÍA II  -  RENTAS DE TRABAJO EN RELACIÓN DE DEPENDENCIA</vt:lpstr>
      <vt:lpstr>MATERIA GRAVADA DE CESS</vt:lpstr>
      <vt:lpstr>MATERIA GRAVADA DE CESS</vt:lpstr>
      <vt:lpstr>MATERIA GRAVADA DE CESS</vt:lpstr>
      <vt:lpstr>IRPF CATEGORÍA II  -  RENTAS DE TRABAJO EN RELACIÓN DE DEPENDENCIA</vt:lpstr>
      <vt:lpstr>Renta computable trabajadores dependientes</vt:lpstr>
      <vt:lpstr>CATEGORÍA II  -  Rentas de Trabajo fuera de la relación de dependencia</vt:lpstr>
      <vt:lpstr>Rentas del trabajo fuera de la relación de dependencia  (Art. 34 Título 7 Texto Ordenado)</vt:lpstr>
      <vt:lpstr>MONTO IMPONIBLE</vt:lpstr>
      <vt:lpstr>Gastos</vt:lpstr>
      <vt:lpstr>Incobrables art. 29 Dto 150/2007</vt:lpstr>
      <vt:lpstr>Cálculo renta computable independientes (excepto Escribanos)</vt:lpstr>
      <vt:lpstr>Cálculo renta computable ESCRIBANOS</vt:lpstr>
      <vt:lpstr>ESCALA DE RENTAS</vt:lpstr>
      <vt:lpstr>ESCALAS MENSUALES DE IRPF VIGENTES A PARTIR DEL 1º DE ENERO de 2024</vt:lpstr>
      <vt:lpstr>TABLA DE INGRESO MENSUAL COMPUTABLE en $ </vt:lpstr>
      <vt:lpstr>Deducciones admitidas Art. 38 Título 7 Texto Ordenado </vt:lpstr>
      <vt:lpstr>DEDUCCIONES Ley 19.438 de 14 de octubre de 2016, art.169º (D. Of. 26.10.016).</vt:lpstr>
      <vt:lpstr>CRÉDITO FISCAL POR ARRENDAMIENTO DE INMUEBLES</vt:lpstr>
      <vt:lpstr>FORMA DE CALCULO</vt:lpstr>
      <vt:lpstr>Anticipos</vt:lpstr>
      <vt:lpstr>Cómo se calculan los anticipos bimensuales</vt:lpstr>
      <vt:lpstr>Formulario 3100</vt:lpstr>
      <vt:lpstr>Procedimiento en pasos:</vt:lpstr>
      <vt:lpstr>Procedimiento en pasos</vt:lpstr>
      <vt:lpstr>Procedimiento en pasos</vt:lpstr>
      <vt:lpstr>CONFECCION DE DECLARACION JURADA</vt:lpstr>
      <vt:lpstr>Declaración jurada</vt:lpstr>
      <vt:lpstr>Cómo y cuándo se presenta declaración jurada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IRPF</dc:title>
  <dc:creator>Ana</dc:creator>
  <cp:lastModifiedBy>anacampana32@gmail.com</cp:lastModifiedBy>
  <cp:revision>211</cp:revision>
  <dcterms:created xsi:type="dcterms:W3CDTF">2020-06-21T21:35:20Z</dcterms:created>
  <dcterms:modified xsi:type="dcterms:W3CDTF">2024-05-09T04:07:23Z</dcterms:modified>
</cp:coreProperties>
</file>