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4"/>
  </p:notesMasterIdLst>
  <p:sldIdLst>
    <p:sldId id="257" r:id="rId2"/>
    <p:sldId id="335" r:id="rId3"/>
    <p:sldId id="323" r:id="rId4"/>
    <p:sldId id="324" r:id="rId5"/>
    <p:sldId id="325" r:id="rId6"/>
    <p:sldId id="326" r:id="rId7"/>
    <p:sldId id="303" r:id="rId8"/>
    <p:sldId id="286" r:id="rId9"/>
    <p:sldId id="308" r:id="rId10"/>
    <p:sldId id="309" r:id="rId11"/>
    <p:sldId id="336" r:id="rId12"/>
    <p:sldId id="338" r:id="rId13"/>
    <p:sldId id="339" r:id="rId14"/>
    <p:sldId id="340" r:id="rId15"/>
    <p:sldId id="315" r:id="rId16"/>
    <p:sldId id="317" r:id="rId17"/>
    <p:sldId id="327" r:id="rId18"/>
    <p:sldId id="319" r:id="rId19"/>
    <p:sldId id="328" r:id="rId20"/>
    <p:sldId id="334" r:id="rId21"/>
    <p:sldId id="304" r:id="rId22"/>
    <p:sldId id="322" r:id="rId23"/>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38" autoAdjust="0"/>
  </p:normalViewPr>
  <p:slideViewPr>
    <p:cSldViewPr>
      <p:cViewPr>
        <p:scale>
          <a:sx n="86" d="100"/>
          <a:sy n="86" d="100"/>
        </p:scale>
        <p:origin x="-906"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F0EA6D-CD69-438C-B5BA-A3A82DDDD8CE}" type="datetimeFigureOut">
              <a:rPr lang="es-UY" smtClean="0"/>
              <a:pPr/>
              <a:t>7/5/2024</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0121CB-FAE5-4F93-9870-658618D09B21}" type="slidenum">
              <a:rPr lang="es-UY" smtClean="0"/>
              <a:pPr/>
              <a:t>‹Nº›</a:t>
            </a:fld>
            <a:endParaRPr lang="es-U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00C08AF-CC06-4D0D-949E-2B82BF475F45}" type="datetimeFigureOut">
              <a:rPr lang="es-UY" smtClean="0"/>
              <a:pPr/>
              <a:t>7/5/2024</a:t>
            </a:fld>
            <a:endParaRPr lang="es-UY"/>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UY"/>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894A3C8-AF3D-496E-B6AA-2B631D4526CD}" type="slidenum">
              <a:rPr lang="es-UY" smtClean="0"/>
              <a:pPr/>
              <a:t>‹Nº›</a:t>
            </a:fld>
            <a:endParaRPr lang="es-UY"/>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0C08AF-CC06-4D0D-949E-2B82BF475F45}" type="datetimeFigureOut">
              <a:rPr lang="es-UY" smtClean="0"/>
              <a:pPr/>
              <a:t>7/5/2024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B00C08AF-CC06-4D0D-949E-2B82BF475F45}" type="datetimeFigureOut">
              <a:rPr lang="es-UY" smtClean="0"/>
              <a:pPr/>
              <a:t>7/5/2024</a:t>
            </a:fld>
            <a:endParaRPr lang="es-UY"/>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UY"/>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894A3C8-AF3D-496E-B6AA-2B631D4526CD}"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0C08AF-CC06-4D0D-949E-2B82BF475F45}" type="datetimeFigureOut">
              <a:rPr lang="es-UY" smtClean="0"/>
              <a:pPr/>
              <a:t>7/5/2024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00C08AF-CC06-4D0D-949E-2B82BF475F45}" type="datetimeFigureOut">
              <a:rPr lang="es-UY" smtClean="0"/>
              <a:pPr/>
              <a:t>7/5/2024</a:t>
            </a:fld>
            <a:endParaRPr lang="es-UY"/>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UY"/>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4894A3C8-AF3D-496E-B6AA-2B631D4526CD}" type="slidenum">
              <a:rPr lang="es-UY" smtClean="0"/>
              <a:pPr/>
              <a:t>‹Nº›</a:t>
            </a:fld>
            <a:endParaRPr lang="es-UY"/>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00C08AF-CC06-4D0D-949E-2B82BF475F45}" type="datetimeFigureOut">
              <a:rPr lang="es-UY" smtClean="0"/>
              <a:pPr/>
              <a:t>7/5/2024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00C08AF-CC06-4D0D-949E-2B82BF475F45}" type="datetimeFigureOut">
              <a:rPr lang="es-UY" smtClean="0"/>
              <a:pPr/>
              <a:t>7/5/2024</a:t>
            </a:fld>
            <a:endParaRPr lang="es-UY"/>
          </a:p>
        </p:txBody>
      </p:sp>
      <p:sp>
        <p:nvSpPr>
          <p:cNvPr id="8" name="7 Marcador de pie de página"/>
          <p:cNvSpPr>
            <a:spLocks noGrp="1"/>
          </p:cNvSpPr>
          <p:nvPr>
            <p:ph type="ftr" sz="quarter" idx="11"/>
          </p:nvPr>
        </p:nvSpPr>
        <p:spPr/>
        <p:txBody>
          <a:bodyPr/>
          <a:lstStyle>
            <a:extLst/>
          </a:lstStyle>
          <a:p>
            <a:endParaRPr lang="es-UY"/>
          </a:p>
        </p:txBody>
      </p:sp>
      <p:sp>
        <p:nvSpPr>
          <p:cNvPr id="9" name="8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00C08AF-CC06-4D0D-949E-2B82BF475F45}" type="datetimeFigureOut">
              <a:rPr lang="es-UY" smtClean="0"/>
              <a:pPr/>
              <a:t>7/5/2024</a:t>
            </a:fld>
            <a:endParaRPr lang="es-UY"/>
          </a:p>
        </p:txBody>
      </p:sp>
      <p:sp>
        <p:nvSpPr>
          <p:cNvPr id="4" name="3 Marcador de pie de página"/>
          <p:cNvSpPr>
            <a:spLocks noGrp="1"/>
          </p:cNvSpPr>
          <p:nvPr>
            <p:ph type="ftr" sz="quarter" idx="11"/>
          </p:nvPr>
        </p:nvSpPr>
        <p:spPr/>
        <p:txBody>
          <a:bodyPr/>
          <a:lstStyle>
            <a:extLst/>
          </a:lstStyle>
          <a:p>
            <a:endParaRPr lang="es-UY"/>
          </a:p>
        </p:txBody>
      </p:sp>
      <p:sp>
        <p:nvSpPr>
          <p:cNvPr id="5" name="4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B00C08AF-CC06-4D0D-949E-2B82BF475F45}" type="datetimeFigureOut">
              <a:rPr lang="es-UY" smtClean="0"/>
              <a:pPr/>
              <a:t>7/5/2024</a:t>
            </a:fld>
            <a:endParaRPr lang="es-UY"/>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UY"/>
          </a:p>
        </p:txBody>
      </p:sp>
      <p:sp>
        <p:nvSpPr>
          <p:cNvPr id="4" name="3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00C08AF-CC06-4D0D-949E-2B82BF475F45}" type="datetimeFigureOut">
              <a:rPr lang="es-UY" smtClean="0"/>
              <a:pPr/>
              <a:t>7/5/2024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B00C08AF-CC06-4D0D-949E-2B82BF475F45}" type="datetimeFigureOut">
              <a:rPr lang="es-UY" smtClean="0"/>
              <a:pPr/>
              <a:t>7/5/2024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4894A3C8-AF3D-496E-B6AA-2B631D4526CD}" type="slidenum">
              <a:rPr lang="es-UY" smtClean="0"/>
              <a:pPr/>
              <a:t>‹Nº›</a:t>
            </a:fld>
            <a:endParaRPr lang="es-UY"/>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00C08AF-CC06-4D0D-949E-2B82BF475F45}" type="datetimeFigureOut">
              <a:rPr lang="es-UY" smtClean="0"/>
              <a:pPr/>
              <a:t>7/5/2024</a:t>
            </a:fld>
            <a:endParaRPr lang="es-UY"/>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UY"/>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894A3C8-AF3D-496E-B6AA-2B631D4526CD}" type="slidenum">
              <a:rPr lang="es-UY" smtClean="0"/>
              <a:pPr/>
              <a:t>‹Nº›</a:t>
            </a:fld>
            <a:endParaRPr lang="es-UY"/>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7842148" cy="1485888"/>
          </a:xfrm>
        </p:spPr>
        <p:txBody>
          <a:bodyPr>
            <a:normAutofit/>
          </a:bodyPr>
          <a:lstStyle/>
          <a:p>
            <a:pPr algn="ctr"/>
            <a:r>
              <a:rPr lang="es-UY" sz="3200" b="0" dirty="0" smtClean="0">
                <a:solidFill>
                  <a:schemeClr val="accent6">
                    <a:lumMod val="75000"/>
                  </a:schemeClr>
                </a:solidFill>
                <a:latin typeface="Verdana" pitchFamily="34" charset="0"/>
                <a:ea typeface="Verdana" pitchFamily="34" charset="0"/>
              </a:rPr>
              <a:t>LEY 18.083                                     REFORMA TRIBUTARIA</a:t>
            </a:r>
            <a:endParaRPr lang="es-UY" sz="3200" b="0" dirty="0">
              <a:solidFill>
                <a:schemeClr val="accent6">
                  <a:lumMod val="75000"/>
                </a:schemeClr>
              </a:solidFill>
              <a:latin typeface="Verdana" pitchFamily="34" charset="0"/>
              <a:ea typeface="Verdana" pitchFamily="34" charset="0"/>
            </a:endParaRPr>
          </a:p>
        </p:txBody>
      </p:sp>
      <p:sp>
        <p:nvSpPr>
          <p:cNvPr id="3" name="2 Marcador de contenido"/>
          <p:cNvSpPr>
            <a:spLocks noGrp="1"/>
          </p:cNvSpPr>
          <p:nvPr>
            <p:ph idx="1"/>
          </p:nvPr>
        </p:nvSpPr>
        <p:spPr>
          <a:xfrm>
            <a:off x="457200" y="1714488"/>
            <a:ext cx="7758138" cy="4292803"/>
          </a:xfrm>
        </p:spPr>
        <p:txBody>
          <a:bodyPr>
            <a:normAutofit/>
          </a:bodyPr>
          <a:lstStyle/>
          <a:p>
            <a:pPr algn="ctr">
              <a:buNone/>
            </a:pPr>
            <a:endParaRPr lang="es-ES" altLang="en-US" sz="4800" kern="0" dirty="0" smtClean="0">
              <a:solidFill>
                <a:srgbClr val="330033"/>
              </a:solidFill>
              <a:latin typeface="Trebuchet MS" pitchFamily="34" charset="0"/>
              <a:ea typeface="+mj-ea"/>
              <a:cs typeface="+mj-cs"/>
            </a:endParaRPr>
          </a:p>
          <a:p>
            <a:pPr algn="ctr">
              <a:buNone/>
            </a:pPr>
            <a:r>
              <a:rPr lang="es-ES" altLang="en-US" sz="4800" kern="0" dirty="0" smtClean="0">
                <a:solidFill>
                  <a:srgbClr val="330033"/>
                </a:solidFill>
                <a:latin typeface="Trebuchet MS" pitchFamily="34" charset="0"/>
                <a:ea typeface="+mj-ea"/>
                <a:cs typeface="+mj-cs"/>
              </a:rPr>
              <a:t>Impuesto a la Renta de las Personas Físicas</a:t>
            </a:r>
            <a:endParaRPr lang="es-UY"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3600" dirty="0" smtClean="0"/>
              <a:t>IMPUESTO A LAS RENTAS DE PERSONAS FISICAS</a:t>
            </a:r>
            <a:endParaRPr lang="es-ES" dirty="0"/>
          </a:p>
        </p:txBody>
      </p:sp>
      <p:sp>
        <p:nvSpPr>
          <p:cNvPr id="3" name="2 Marcador de contenido"/>
          <p:cNvSpPr>
            <a:spLocks noGrp="1"/>
          </p:cNvSpPr>
          <p:nvPr>
            <p:ph idx="1"/>
          </p:nvPr>
        </p:nvSpPr>
        <p:spPr/>
        <p:txBody>
          <a:bodyPr>
            <a:normAutofit/>
          </a:bodyPr>
          <a:lstStyle/>
          <a:p>
            <a:r>
              <a:rPr lang="es-ES_tradnl" sz="2000" b="1" dirty="0" smtClean="0"/>
              <a:t>(I.R.P.F.) </a:t>
            </a:r>
            <a:r>
              <a:rPr lang="es-ES_tradnl" sz="1600" b="1" dirty="0" smtClean="0"/>
              <a:t>(ART.8 ley 18.083 sustituye Título 7 T.O.96)</a:t>
            </a:r>
            <a:endParaRPr lang="es-ES" sz="1600" dirty="0" smtClean="0"/>
          </a:p>
          <a:p>
            <a:endParaRPr lang="es-ES" sz="1600" dirty="0" smtClean="0"/>
          </a:p>
          <a:p>
            <a:r>
              <a:rPr lang="es-ES" sz="1600" b="1" dirty="0" smtClean="0">
                <a:solidFill>
                  <a:schemeClr val="tx2"/>
                </a:solidFill>
              </a:rPr>
              <a:t>CARACTERIZACION DEL IMPUESTO:</a:t>
            </a:r>
          </a:p>
          <a:p>
            <a:pPr>
              <a:buFont typeface="Wingdings" pitchFamily="2" charset="2"/>
              <a:buChar char="Ø"/>
            </a:pPr>
            <a:r>
              <a:rPr lang="es-ES" sz="1600" b="1" i="1" u="sng" dirty="0" smtClean="0"/>
              <a:t>De carácter nacional </a:t>
            </a:r>
            <a:r>
              <a:rPr lang="es-ES" sz="1600" dirty="0" smtClean="0"/>
              <a:t>por oposición a departamental.</a:t>
            </a:r>
          </a:p>
          <a:p>
            <a:pPr>
              <a:buFont typeface="Wingdings" pitchFamily="2" charset="2"/>
              <a:buChar char="Ø"/>
            </a:pPr>
            <a:r>
              <a:rPr lang="es-ES" sz="1600" b="1" i="1" u="sng" dirty="0" smtClean="0"/>
              <a:t>Permanente</a:t>
            </a:r>
            <a:r>
              <a:rPr lang="es-ES" sz="1600" i="1" u="sng" dirty="0" smtClean="0"/>
              <a:t>:</a:t>
            </a:r>
            <a:r>
              <a:rPr lang="es-ES" sz="1600" dirty="0" smtClean="0"/>
              <a:t> Está concebido como un tributo ordinario, no transitorio.</a:t>
            </a:r>
          </a:p>
          <a:p>
            <a:pPr>
              <a:buFont typeface="Wingdings" pitchFamily="2" charset="2"/>
              <a:buChar char="Ø"/>
            </a:pPr>
            <a:r>
              <a:rPr lang="es-ES" sz="1600" b="1" i="1" u="sng" dirty="0" smtClean="0"/>
              <a:t>Directo</a:t>
            </a:r>
            <a:r>
              <a:rPr lang="es-ES" sz="1600" i="1" u="sng" dirty="0" smtClean="0"/>
              <a:t>:</a:t>
            </a:r>
            <a:r>
              <a:rPr lang="es-ES" sz="1600" dirty="0" smtClean="0"/>
              <a:t> La capacidad contributiva se aprecia en forma directa.</a:t>
            </a:r>
          </a:p>
          <a:p>
            <a:pPr>
              <a:buFont typeface="Wingdings" pitchFamily="2" charset="2"/>
              <a:buChar char="Ø"/>
            </a:pPr>
            <a:r>
              <a:rPr lang="es-ES" sz="1600" b="1" u="sng" dirty="0" smtClean="0"/>
              <a:t>Real:</a:t>
            </a:r>
            <a:r>
              <a:rPr lang="es-ES" sz="1600" b="1" dirty="0" smtClean="0"/>
              <a:t> </a:t>
            </a:r>
            <a:r>
              <a:rPr lang="es-ES" sz="1600" dirty="0" smtClean="0"/>
              <a:t>Grava la capacidad contributiva en manifestaciones aisladas. La ley lo caracteriza como Impuesto </a:t>
            </a:r>
            <a:r>
              <a:rPr lang="es-ES" sz="1600" b="1" dirty="0" smtClean="0"/>
              <a:t>Personal </a:t>
            </a:r>
            <a:r>
              <a:rPr lang="es-ES" sz="1600" dirty="0" smtClean="0"/>
              <a:t>pues tiene en cuenta las situaciones subjetivas o personales de los sujetos pasivos. Pero no tiene en cuenta la capacidad contributiva global del contribuyente, como lo requieren los impuestos personales.</a:t>
            </a:r>
          </a:p>
          <a:p>
            <a:pPr>
              <a:buFont typeface="Wingdings" pitchFamily="2" charset="2"/>
              <a:buChar char="Ø"/>
            </a:pPr>
            <a:r>
              <a:rPr lang="es-ES" sz="1600" b="1" i="1" u="sng" dirty="0" err="1" smtClean="0"/>
              <a:t>Períodico</a:t>
            </a:r>
            <a:r>
              <a:rPr lang="es-ES" sz="1600" b="1" i="1" u="sng" dirty="0" smtClean="0"/>
              <a:t>.</a:t>
            </a:r>
            <a:r>
              <a:rPr lang="es-ES" sz="1600" dirty="0" smtClean="0"/>
              <a:t> Se requiere el transcurso de un período para configurar el hecho generador.</a:t>
            </a:r>
          </a:p>
          <a:p>
            <a:pPr>
              <a:buFont typeface="Wingdings" pitchFamily="2" charset="2"/>
              <a:buChar char="Ø"/>
            </a:pPr>
            <a:r>
              <a:rPr lang="es-ES" sz="1600" b="1" i="1" u="sng" dirty="0" smtClean="0"/>
              <a:t>Impuesto progresivo por escalas</a:t>
            </a:r>
            <a:r>
              <a:rPr lang="es-ES" sz="1600" b="1" u="sng" dirty="0" smtClean="0"/>
              <a:t>.</a:t>
            </a:r>
          </a:p>
          <a:p>
            <a:pPr>
              <a:buFont typeface="Wingdings" pitchFamily="2" charset="2"/>
              <a:buChar char="Ø"/>
            </a:pPr>
            <a:r>
              <a:rPr lang="es-ES" sz="1600" b="1" i="1" u="sng" dirty="0" smtClean="0"/>
              <a:t>Liquidación anual con pagos anticipados</a:t>
            </a:r>
            <a:r>
              <a:rPr lang="es-ES" sz="16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altLang="en-US" sz="4000" u="sng" dirty="0" smtClean="0"/>
              <a:t>HECHO GENERADOR</a:t>
            </a:r>
            <a:r>
              <a:rPr lang="es-ES_tradnl" altLang="en-US" sz="4000" dirty="0" smtClean="0"/>
              <a:t/>
            </a:r>
            <a:br>
              <a:rPr lang="es-ES_tradnl" altLang="en-US" sz="4000" dirty="0" smtClean="0"/>
            </a:br>
            <a:endParaRPr lang="es-ES" dirty="0"/>
          </a:p>
        </p:txBody>
      </p:sp>
      <p:sp>
        <p:nvSpPr>
          <p:cNvPr id="3" name="2 Marcador de contenido"/>
          <p:cNvSpPr>
            <a:spLocks noGrp="1"/>
          </p:cNvSpPr>
          <p:nvPr>
            <p:ph idx="1"/>
          </p:nvPr>
        </p:nvSpPr>
        <p:spPr>
          <a:xfrm>
            <a:off x="457200" y="1357298"/>
            <a:ext cx="7239000" cy="5098438"/>
          </a:xfrm>
        </p:spPr>
        <p:txBody>
          <a:bodyPr>
            <a:normAutofit/>
          </a:bodyPr>
          <a:lstStyle/>
          <a:p>
            <a:r>
              <a:rPr lang="es-ES_tradnl" altLang="en-US" sz="2400" dirty="0" smtClean="0"/>
              <a:t>ASPECTO MATERIAL (art. 2 T. 7)</a:t>
            </a:r>
          </a:p>
          <a:p>
            <a:pPr>
              <a:buFont typeface="Wingdings" pitchFamily="2" charset="2"/>
              <a:buNone/>
            </a:pPr>
            <a:r>
              <a:rPr lang="es-ES_tradnl" altLang="en-US" sz="2000" i="1" dirty="0" smtClean="0"/>
              <a:t>	Rentas comprendidas</a:t>
            </a:r>
            <a:r>
              <a:rPr lang="es-ES_tradnl" altLang="en-US" sz="2000" dirty="0" smtClean="0"/>
              <a:t>:</a:t>
            </a:r>
          </a:p>
          <a:p>
            <a:pPr>
              <a:buFont typeface="Wingdings" pitchFamily="2" charset="2"/>
              <a:buNone/>
            </a:pPr>
            <a:r>
              <a:rPr lang="es-ES_tradnl" altLang="en-US" sz="2000" dirty="0" smtClean="0"/>
              <a:t>		A. Rendimientos del capital (Art. 10 - 16)</a:t>
            </a:r>
          </a:p>
          <a:p>
            <a:pPr>
              <a:buFont typeface="Wingdings" pitchFamily="2" charset="2"/>
              <a:buNone/>
            </a:pPr>
            <a:r>
              <a:rPr lang="es-ES_tradnl" altLang="en-US" sz="2000" dirty="0" smtClean="0"/>
              <a:t>		B. Incrementos patrimoniales ley (Art. 17 - 23)</a:t>
            </a:r>
          </a:p>
          <a:p>
            <a:pPr>
              <a:buFont typeface="Wingdings" pitchFamily="2" charset="2"/>
              <a:buNone/>
            </a:pPr>
            <a:r>
              <a:rPr lang="es-ES_tradnl" altLang="en-US" sz="2000" dirty="0" smtClean="0"/>
              <a:t>		C. Rentas del trabajo (Art. 30 - 38)</a:t>
            </a:r>
          </a:p>
          <a:p>
            <a:pPr>
              <a:buFont typeface="Wingdings" pitchFamily="2" charset="2"/>
              <a:buNone/>
            </a:pPr>
            <a:r>
              <a:rPr lang="es-ES_tradnl" altLang="en-US" sz="2000" dirty="0" smtClean="0"/>
              <a:t>	</a:t>
            </a:r>
          </a:p>
          <a:p>
            <a:pPr>
              <a:buFont typeface="Wingdings" pitchFamily="2" charset="2"/>
              <a:buNone/>
            </a:pPr>
            <a:r>
              <a:rPr lang="es-ES_tradnl" altLang="en-US" sz="2000" dirty="0" smtClean="0"/>
              <a:t>Se excluyen las rentas comprendidas en el IRAE, IRNR y los ingresos gravados por IMEBA.</a:t>
            </a:r>
          </a:p>
          <a:p>
            <a:endParaRPr lang="es-E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58072" cy="894382"/>
          </a:xfrm>
        </p:spPr>
        <p:txBody>
          <a:bodyPr/>
          <a:lstStyle/>
          <a:p>
            <a:pPr algn="ctr"/>
            <a:r>
              <a:rPr lang="es-ES_tradnl" altLang="en-US" sz="3600" u="sng" dirty="0" smtClean="0"/>
              <a:t>HECHO GENERADOR</a:t>
            </a:r>
            <a:endParaRPr lang="es-ES" dirty="0"/>
          </a:p>
        </p:txBody>
      </p:sp>
      <p:sp>
        <p:nvSpPr>
          <p:cNvPr id="3" name="2 Marcador de contenido"/>
          <p:cNvSpPr>
            <a:spLocks noGrp="1"/>
          </p:cNvSpPr>
          <p:nvPr>
            <p:ph idx="1"/>
          </p:nvPr>
        </p:nvSpPr>
        <p:spPr/>
        <p:txBody>
          <a:bodyPr>
            <a:normAutofit/>
          </a:bodyPr>
          <a:lstStyle/>
          <a:p>
            <a:pPr>
              <a:lnSpc>
                <a:spcPct val="80000"/>
              </a:lnSpc>
            </a:pPr>
            <a:endParaRPr lang="es-ES" altLang="en-US" sz="1900" dirty="0" smtClean="0"/>
          </a:p>
          <a:p>
            <a:pPr>
              <a:lnSpc>
                <a:spcPct val="80000"/>
              </a:lnSpc>
            </a:pPr>
            <a:endParaRPr lang="es-ES" altLang="en-US" sz="1900" dirty="0" smtClean="0"/>
          </a:p>
          <a:p>
            <a:pPr>
              <a:lnSpc>
                <a:spcPct val="80000"/>
              </a:lnSpc>
            </a:pPr>
            <a:r>
              <a:rPr lang="es-ES" altLang="en-US" sz="1900" dirty="0" smtClean="0"/>
              <a:t>ASPECTO TEMPORAL (art. 4 T. 7)</a:t>
            </a:r>
          </a:p>
          <a:p>
            <a:pPr algn="just">
              <a:lnSpc>
                <a:spcPct val="80000"/>
              </a:lnSpc>
              <a:buNone/>
            </a:pPr>
            <a:r>
              <a:rPr lang="es-ES" altLang="en-US" sz="3000" dirty="0" smtClean="0"/>
              <a:t>	</a:t>
            </a:r>
            <a:r>
              <a:rPr lang="es-ES" altLang="en-US" sz="1800" dirty="0" smtClean="0"/>
              <a:t>Impuesto de liquidación anual. El acaecimiento del hecho generador se producirá el 31 de diciembre de cada año, salvo en el caso de fallecimiento del contribuyente, en el que deberá practicarse una liquidación a dicha fecha.</a:t>
            </a:r>
          </a:p>
          <a:p>
            <a:pPr algn="just">
              <a:buNone/>
            </a:pPr>
            <a:endParaRPr lang="es-ES" altLang="en-US" sz="1800" dirty="0" smtClean="0"/>
          </a:p>
          <a:p>
            <a:pPr algn="just">
              <a:buNone/>
            </a:pPr>
            <a:r>
              <a:rPr lang="es-ES" altLang="en-US" sz="1800" dirty="0" smtClean="0"/>
              <a:t>	La renta computable se determinará aplicando el </a:t>
            </a:r>
            <a:r>
              <a:rPr lang="es-ES" altLang="en-US" sz="1800" u="sng" dirty="0" smtClean="0"/>
              <a:t>principio de lo devengado.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186634" cy="894382"/>
          </a:xfrm>
        </p:spPr>
        <p:txBody>
          <a:bodyPr/>
          <a:lstStyle/>
          <a:p>
            <a:pPr algn="ctr"/>
            <a:r>
              <a:rPr lang="es-ES_tradnl" altLang="en-US" sz="3600" u="sng" dirty="0" smtClean="0"/>
              <a:t>HECHO GENERADOR</a:t>
            </a:r>
            <a:endParaRPr lang="es-ES" dirty="0"/>
          </a:p>
        </p:txBody>
      </p:sp>
      <p:sp>
        <p:nvSpPr>
          <p:cNvPr id="3" name="2 Marcador de contenido"/>
          <p:cNvSpPr>
            <a:spLocks noGrp="1"/>
          </p:cNvSpPr>
          <p:nvPr>
            <p:ph idx="1"/>
          </p:nvPr>
        </p:nvSpPr>
        <p:spPr>
          <a:xfrm>
            <a:off x="457200" y="1285860"/>
            <a:ext cx="7239000" cy="5169876"/>
          </a:xfrm>
        </p:spPr>
        <p:txBody>
          <a:bodyPr>
            <a:normAutofit fontScale="92500" lnSpcReduction="10000"/>
          </a:bodyPr>
          <a:lstStyle/>
          <a:p>
            <a:pPr>
              <a:lnSpc>
                <a:spcPct val="80000"/>
              </a:lnSpc>
            </a:pPr>
            <a:r>
              <a:rPr lang="es-ES" altLang="en-US" sz="1900" dirty="0" smtClean="0"/>
              <a:t>ASPECTO SUBJETIVO</a:t>
            </a:r>
          </a:p>
          <a:p>
            <a:pPr>
              <a:lnSpc>
                <a:spcPct val="80000"/>
              </a:lnSpc>
            </a:pPr>
            <a:endParaRPr lang="es-UY" altLang="en-US" sz="1900" dirty="0" smtClean="0"/>
          </a:p>
          <a:p>
            <a:r>
              <a:rPr lang="es-ES" sz="1900" dirty="0" smtClean="0"/>
              <a:t>Sujeto activo:</a:t>
            </a:r>
          </a:p>
          <a:p>
            <a:pPr lvl="1"/>
            <a:r>
              <a:rPr lang="es-ES" sz="1700" dirty="0" smtClean="0"/>
              <a:t>El Estado actuando a través de DGI.</a:t>
            </a:r>
          </a:p>
          <a:p>
            <a:pPr lvl="1"/>
            <a:r>
              <a:rPr lang="es-ES" sz="1700" dirty="0" smtClean="0"/>
              <a:t> BPS colabora con DGI en la recaudación</a:t>
            </a:r>
          </a:p>
          <a:p>
            <a:pPr>
              <a:lnSpc>
                <a:spcPct val="80000"/>
              </a:lnSpc>
            </a:pPr>
            <a:endParaRPr lang="es-ES" altLang="en-US" sz="1900" dirty="0" smtClean="0"/>
          </a:p>
          <a:p>
            <a:pPr algn="just">
              <a:lnSpc>
                <a:spcPct val="80000"/>
              </a:lnSpc>
              <a:buNone/>
            </a:pPr>
            <a:r>
              <a:rPr lang="es-ES" altLang="en-US" sz="3200" dirty="0" smtClean="0"/>
              <a:t>	</a:t>
            </a:r>
            <a:r>
              <a:rPr lang="es-ES" altLang="en-US" sz="1800" i="1" dirty="0" smtClean="0"/>
              <a:t>Sujeto Pasivo – </a:t>
            </a:r>
            <a:r>
              <a:rPr lang="es-ES" altLang="en-US" sz="1800" i="1" u="sng" dirty="0" smtClean="0"/>
              <a:t>Contribuyente</a:t>
            </a:r>
            <a:r>
              <a:rPr lang="es-ES" altLang="en-US" sz="1800" dirty="0" smtClean="0"/>
              <a:t> (art. 5 T.7): </a:t>
            </a:r>
          </a:p>
          <a:p>
            <a:pPr algn="just">
              <a:buNone/>
            </a:pPr>
            <a:r>
              <a:rPr lang="es-ES" altLang="en-US" sz="1800" dirty="0" smtClean="0"/>
              <a:t>		</a:t>
            </a:r>
            <a:r>
              <a:rPr lang="es-ES" altLang="en-US" sz="1600" dirty="0" smtClean="0"/>
              <a:t>A) </a:t>
            </a:r>
            <a:r>
              <a:rPr lang="es-ES" altLang="en-US" sz="1600" u="sng" dirty="0" smtClean="0"/>
              <a:t>Personas físicas.</a:t>
            </a:r>
            <a:r>
              <a:rPr lang="es-ES" altLang="en-US" sz="1600" dirty="0" smtClean="0"/>
              <a:t> residentes en el territorio nacional.</a:t>
            </a:r>
          </a:p>
          <a:p>
            <a:pPr algn="just">
              <a:buNone/>
            </a:pPr>
            <a:r>
              <a:rPr lang="es-ES" altLang="en-US" sz="1600" dirty="0" smtClean="0"/>
              <a:t>		Entendiendo por residente</a:t>
            </a:r>
            <a:r>
              <a:rPr lang="es-ES_tradnl" altLang="en-US" sz="1600" dirty="0" smtClean="0"/>
              <a:t> cuando se dé </a:t>
            </a:r>
            <a:r>
              <a:rPr lang="es-ES_tradnl" altLang="en-US" sz="1600" u="sng" dirty="0" smtClean="0"/>
              <a:t>cualquiera</a:t>
            </a:r>
            <a:r>
              <a:rPr lang="es-ES_tradnl" altLang="en-US" sz="1600" dirty="0" smtClean="0"/>
              <a:t> de las    	siguientes circunstancias:</a:t>
            </a:r>
            <a:endParaRPr lang="es-ES" altLang="en-US" sz="1600" dirty="0" smtClean="0"/>
          </a:p>
          <a:p>
            <a:pPr algn="just">
              <a:buNone/>
            </a:pPr>
            <a:r>
              <a:rPr lang="es-ES" altLang="en-US" sz="1600" dirty="0" smtClean="0"/>
              <a:t>		</a:t>
            </a:r>
            <a:r>
              <a:rPr lang="es-ES_tradnl" altLang="en-US" sz="1600" dirty="0" smtClean="0"/>
              <a:t>* Permanezca </a:t>
            </a:r>
            <a:r>
              <a:rPr lang="es-ES" altLang="en-US" sz="1600" dirty="0" smtClean="0"/>
              <a:t>+ de 183 días</a:t>
            </a:r>
            <a:r>
              <a:rPr lang="es-ES_tradnl" altLang="en-US" sz="1600" dirty="0" smtClean="0"/>
              <a:t> en territorio uruguayo</a:t>
            </a:r>
            <a:endParaRPr lang="es-ES" altLang="en-US" sz="1600" dirty="0" smtClean="0"/>
          </a:p>
          <a:p>
            <a:pPr algn="just">
              <a:buNone/>
            </a:pPr>
            <a:r>
              <a:rPr lang="es-ES" altLang="en-US" sz="1600" dirty="0" smtClean="0"/>
              <a:t>		</a:t>
            </a:r>
            <a:r>
              <a:rPr lang="es-ES_tradnl" altLang="en-US" sz="1600" dirty="0" smtClean="0"/>
              <a:t>* Que radique en territorio nacional el </a:t>
            </a:r>
            <a:r>
              <a:rPr lang="es-ES" altLang="en-US" sz="1600" dirty="0" smtClean="0"/>
              <a:t>núcleo principal</a:t>
            </a:r>
            <a:r>
              <a:rPr lang="es-ES_tradnl" altLang="en-US" sz="1600" dirty="0" smtClean="0"/>
              <a:t> o</a:t>
            </a:r>
            <a:r>
              <a:rPr lang="es-ES" altLang="en-US" sz="1600" dirty="0" smtClean="0"/>
              <a:t> base de   	actividades o intereses económicos</a:t>
            </a:r>
            <a:r>
              <a:rPr lang="es-ES_tradnl" altLang="en-US" sz="1600" dirty="0" smtClean="0"/>
              <a:t> o</a:t>
            </a:r>
            <a:r>
              <a:rPr lang="es-ES" altLang="en-US" sz="1600" dirty="0" smtClean="0"/>
              <a:t> vitales</a:t>
            </a:r>
          </a:p>
          <a:p>
            <a:pPr algn="just">
              <a:buNone/>
            </a:pPr>
            <a:endParaRPr lang="es-ES" altLang="en-US" sz="1600" dirty="0" smtClean="0"/>
          </a:p>
          <a:p>
            <a:pPr algn="just">
              <a:buNone/>
            </a:pPr>
            <a:r>
              <a:rPr lang="es-ES" altLang="en-US" sz="1600" dirty="0" smtClean="0"/>
              <a:t>		B) </a:t>
            </a:r>
            <a:r>
              <a:rPr lang="es-ES" altLang="en-US" sz="1600" u="sng" dirty="0" smtClean="0"/>
              <a:t>Núcleos Familiares</a:t>
            </a:r>
            <a:r>
              <a:rPr lang="es-ES" altLang="en-US" sz="1600" dirty="0" smtClean="0"/>
              <a:t> (art. 6 T.7) que cumplan con: </a:t>
            </a:r>
          </a:p>
          <a:p>
            <a:pPr>
              <a:buFont typeface="Wingdings" pitchFamily="2" charset="2"/>
              <a:buNone/>
            </a:pPr>
            <a:r>
              <a:rPr lang="es-ES" altLang="en-US" sz="1600" dirty="0" smtClean="0"/>
              <a:t>		* Integrado por: personas físicas residentes.</a:t>
            </a:r>
          </a:p>
          <a:p>
            <a:pPr>
              <a:buFont typeface="Wingdings" pitchFamily="2" charset="2"/>
              <a:buNone/>
            </a:pPr>
            <a:r>
              <a:rPr lang="es-ES" altLang="en-US" sz="1600" dirty="0" smtClean="0"/>
              <a:t>		* Cónyuges y los concubinos reconocidos judicialmente.</a:t>
            </a:r>
          </a:p>
          <a:p>
            <a:pPr>
              <a:buFont typeface="Wingdings" pitchFamily="2" charset="2"/>
              <a:buNone/>
            </a:pPr>
            <a:r>
              <a:rPr lang="es-ES" altLang="en-US" sz="1600" dirty="0" smtClean="0"/>
              <a:t>		* Rentas Categoría II.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186634" cy="894382"/>
          </a:xfrm>
        </p:spPr>
        <p:txBody>
          <a:bodyPr/>
          <a:lstStyle/>
          <a:p>
            <a:pPr algn="ctr"/>
            <a:r>
              <a:rPr lang="es-ES_tradnl" altLang="en-US" sz="3600" u="sng" dirty="0" smtClean="0"/>
              <a:t>HECHO GENERADOR</a:t>
            </a:r>
            <a:endParaRPr lang="es-ES" dirty="0"/>
          </a:p>
        </p:txBody>
      </p:sp>
      <p:sp>
        <p:nvSpPr>
          <p:cNvPr id="3" name="2 Marcador de contenido"/>
          <p:cNvSpPr>
            <a:spLocks noGrp="1"/>
          </p:cNvSpPr>
          <p:nvPr>
            <p:ph idx="1"/>
          </p:nvPr>
        </p:nvSpPr>
        <p:spPr>
          <a:xfrm>
            <a:off x="457200" y="1357298"/>
            <a:ext cx="7239000" cy="5098438"/>
          </a:xfrm>
        </p:spPr>
        <p:txBody>
          <a:bodyPr>
            <a:normAutofit/>
          </a:bodyPr>
          <a:lstStyle/>
          <a:p>
            <a:r>
              <a:rPr lang="es-ES_tradnl" altLang="en-US" sz="1800" dirty="0" smtClean="0"/>
              <a:t>Continuación N.F.</a:t>
            </a:r>
          </a:p>
          <a:p>
            <a:pPr>
              <a:buFont typeface="Wingdings" pitchFamily="2" charset="2"/>
              <a:buNone/>
            </a:pPr>
            <a:endParaRPr lang="es-ES_tradnl" altLang="en-US" sz="1800" dirty="0" smtClean="0"/>
          </a:p>
          <a:p>
            <a:pPr>
              <a:buFont typeface="Wingdings" pitchFamily="2" charset="2"/>
              <a:buNone/>
            </a:pPr>
            <a:r>
              <a:rPr lang="es-ES" altLang="en-US" sz="1600" dirty="0" smtClean="0"/>
              <a:t> 		* Una vez en cada año civil – año entero.</a:t>
            </a:r>
          </a:p>
          <a:p>
            <a:pPr>
              <a:buFont typeface="Wingdings" pitchFamily="2" charset="2"/>
              <a:buNone/>
            </a:pPr>
            <a:r>
              <a:rPr lang="es-ES" altLang="en-US" sz="1600" dirty="0" smtClean="0"/>
              <a:t>		* Ninguno puede ser cont. del IRAE, IRNR, IMEBA ni IASS</a:t>
            </a:r>
          </a:p>
          <a:p>
            <a:pPr>
              <a:buFont typeface="Wingdings" pitchFamily="2" charset="2"/>
              <a:buNone/>
            </a:pPr>
            <a:r>
              <a:rPr lang="es-ES" altLang="en-US" sz="1600" dirty="0" smtClean="0"/>
              <a:t>		* Sociedad conyugal</a:t>
            </a:r>
          </a:p>
          <a:p>
            <a:pPr>
              <a:buFont typeface="Wingdings" pitchFamily="2" charset="2"/>
              <a:buNone/>
            </a:pPr>
            <a:r>
              <a:rPr lang="es-ES" altLang="en-US" sz="1600" dirty="0" smtClean="0"/>
              <a:t>		* Responsabilidad solidaria por la opción.</a:t>
            </a:r>
          </a:p>
          <a:p>
            <a:pPr>
              <a:buFont typeface="Wingdings" pitchFamily="2" charset="2"/>
              <a:buNone/>
            </a:pPr>
            <a:r>
              <a:rPr lang="es-ES" altLang="en-US" sz="1600" dirty="0" smtClean="0"/>
              <a:t>		* Opción: presentación de DJ anual (Res. Nº 1975/008).</a:t>
            </a:r>
          </a:p>
          <a:p>
            <a:pPr algn="just">
              <a:lnSpc>
                <a:spcPct val="80000"/>
              </a:lnSpc>
              <a:buNone/>
            </a:pPr>
            <a:endParaRPr lang="es-ES" altLang="en-US" sz="1600" dirty="0" smtClean="0"/>
          </a:p>
          <a:p>
            <a:pPr algn="just">
              <a:buNone/>
            </a:pPr>
            <a:r>
              <a:rPr lang="es-ES" altLang="en-US" sz="1600" dirty="0" smtClean="0"/>
              <a:t>	</a:t>
            </a:r>
            <a:r>
              <a:rPr lang="es-ES" altLang="en-US" sz="1600" i="1" dirty="0" smtClean="0"/>
              <a:t>Sujeto Pasivo – </a:t>
            </a:r>
            <a:r>
              <a:rPr lang="es-ES" altLang="en-US" sz="1600" i="1" u="sng" dirty="0" smtClean="0"/>
              <a:t>Responsable</a:t>
            </a:r>
            <a:r>
              <a:rPr lang="es-ES" altLang="en-US" sz="1600" dirty="0" smtClean="0"/>
              <a:t>: Se otorga al Poder Ejecutivo la facultad de designar agentes de retención y de percepción, responsables por obligaciones tributarias de terceros y responsables sustituto de este impuesto.</a:t>
            </a:r>
          </a:p>
          <a:p>
            <a:pPr lvl="2">
              <a:buNone/>
            </a:pPr>
            <a:r>
              <a:rPr lang="es-ES" sz="1600" b="1" dirty="0" smtClean="0"/>
              <a:t>    El articulo 8 inciso primero del Título 7 del Texto Ordenado, faculta al Poder Ejecutivo a designar entre otros sujetos pasivos responsables, a </a:t>
            </a:r>
            <a:r>
              <a:rPr lang="es-ES" sz="1600" b="1" u="sng" dirty="0" smtClean="0"/>
              <a:t>responsables sustitutos</a:t>
            </a:r>
            <a:r>
              <a:rPr lang="es-ES" sz="1600" b="1" dirty="0" smtClean="0"/>
              <a:t> de éste impuesto</a:t>
            </a:r>
            <a:r>
              <a:rPr lang="es-ES" sz="1300" b="1" dirty="0" smtClean="0"/>
              <a:t>.</a:t>
            </a:r>
            <a:endParaRPr lang="es-ES" altLang="en-US" sz="1300" b="1" dirty="0" smtClean="0"/>
          </a:p>
          <a:p>
            <a:endParaRPr lang="es-E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115196" cy="965820"/>
          </a:xfrm>
        </p:spPr>
        <p:txBody>
          <a:bodyPr>
            <a:normAutofit/>
          </a:bodyPr>
          <a:lstStyle/>
          <a:p>
            <a:pPr algn="ctr"/>
            <a:r>
              <a:rPr lang="es-ES" sz="2400" dirty="0" smtClean="0"/>
              <a:t>RENTAS CATEGORIA I</a:t>
            </a:r>
            <a:br>
              <a:rPr lang="es-ES" sz="2400" dirty="0" smtClean="0"/>
            </a:br>
            <a:r>
              <a:rPr lang="es-ES" sz="2400" dirty="0" smtClean="0"/>
              <a:t>(arts. 10 a 29 nuevo Cap. II Título 7 T.O. 96)</a:t>
            </a:r>
            <a:endParaRPr lang="es-ES" sz="2400" dirty="0"/>
          </a:p>
        </p:txBody>
      </p:sp>
      <p:sp>
        <p:nvSpPr>
          <p:cNvPr id="3" name="2 Marcador de contenido"/>
          <p:cNvSpPr>
            <a:spLocks noGrp="1"/>
          </p:cNvSpPr>
          <p:nvPr>
            <p:ph idx="1"/>
          </p:nvPr>
        </p:nvSpPr>
        <p:spPr/>
        <p:txBody>
          <a:bodyPr/>
          <a:lstStyle/>
          <a:p>
            <a:pPr>
              <a:lnSpc>
                <a:spcPct val="80000"/>
              </a:lnSpc>
            </a:pPr>
            <a:endParaRPr lang="es-ES" sz="2800" dirty="0" smtClean="0"/>
          </a:p>
          <a:p>
            <a:pPr>
              <a:lnSpc>
                <a:spcPct val="80000"/>
              </a:lnSpc>
            </a:pPr>
            <a:endParaRPr lang="es-ES" sz="2800" dirty="0" smtClean="0"/>
          </a:p>
          <a:p>
            <a:pPr>
              <a:lnSpc>
                <a:spcPct val="80000"/>
              </a:lnSpc>
            </a:pPr>
            <a:r>
              <a:rPr lang="es-ES" sz="2800" dirty="0" smtClean="0"/>
              <a:t>RENDIMIENTOS DE CAPITAL </a:t>
            </a:r>
            <a:r>
              <a:rPr lang="es-ES" sz="1800" dirty="0" smtClean="0"/>
              <a:t>(Sección I arts.10 a 16)</a:t>
            </a:r>
            <a:endParaRPr lang="es-ES" sz="2800" dirty="0" smtClean="0"/>
          </a:p>
          <a:p>
            <a:pPr>
              <a:lnSpc>
                <a:spcPct val="80000"/>
              </a:lnSpc>
              <a:buNone/>
            </a:pPr>
            <a:endParaRPr lang="es-ES" sz="2800" dirty="0" smtClean="0"/>
          </a:p>
          <a:p>
            <a:pPr>
              <a:lnSpc>
                <a:spcPct val="80000"/>
              </a:lnSpc>
            </a:pPr>
            <a:r>
              <a:rPr lang="es-ES" sz="2800" dirty="0" smtClean="0"/>
              <a:t>INCREMENTOS PATRIMONIALES </a:t>
            </a:r>
            <a:r>
              <a:rPr lang="es-ES" sz="1800" dirty="0" smtClean="0"/>
              <a:t>(Sección II arts.17 a 23)</a:t>
            </a:r>
            <a:endParaRPr lang="es-ES" sz="2800" dirty="0" smtClean="0"/>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11144" cy="948720"/>
          </a:xfrm>
        </p:spPr>
        <p:txBody>
          <a:bodyPr>
            <a:normAutofit/>
          </a:bodyPr>
          <a:lstStyle/>
          <a:p>
            <a:pPr algn="ctr"/>
            <a:r>
              <a:rPr lang="es-ES" sz="2400" dirty="0" smtClean="0"/>
              <a:t>RENDIMIENTOS DE CAPITAL (Art. 10)</a:t>
            </a:r>
            <a:br>
              <a:rPr lang="es-ES" sz="2400" dirty="0" smtClean="0"/>
            </a:br>
            <a:endParaRPr lang="es-ES" sz="2400" dirty="0"/>
          </a:p>
        </p:txBody>
      </p:sp>
      <p:sp>
        <p:nvSpPr>
          <p:cNvPr id="3" name="2 Marcador de contenido"/>
          <p:cNvSpPr>
            <a:spLocks noGrp="1"/>
          </p:cNvSpPr>
          <p:nvPr>
            <p:ph idx="1"/>
          </p:nvPr>
        </p:nvSpPr>
        <p:spPr/>
        <p:txBody>
          <a:bodyPr>
            <a:normAutofit/>
          </a:bodyPr>
          <a:lstStyle/>
          <a:p>
            <a:pPr marL="571500" indent="-571500">
              <a:buNone/>
            </a:pPr>
            <a:r>
              <a:rPr lang="es-UY" sz="2000" dirty="0" smtClean="0"/>
              <a:t>	Rentas en dinero, o en especie. (Art. 32 Dto. 148-07 se remite a Dec.150-07 art 73) </a:t>
            </a:r>
            <a:endParaRPr lang="es-ES" sz="2000" dirty="0" smtClean="0"/>
          </a:p>
          <a:p>
            <a:pPr marL="571500" indent="-571500">
              <a:buFont typeface="Arial" pitchFamily="34" charset="0"/>
              <a:buChar char="•"/>
            </a:pPr>
            <a:r>
              <a:rPr lang="es-UY" sz="2000" dirty="0" smtClean="0"/>
              <a:t>        El contribuyente debe ser titular de los elementos patrimoniales, bienes o derechos de los que proviene la renta. </a:t>
            </a:r>
          </a:p>
          <a:p>
            <a:pPr marL="571500" indent="-571500">
              <a:buFont typeface="Arial" pitchFamily="34" charset="0"/>
              <a:buChar char="•"/>
            </a:pPr>
            <a:r>
              <a:rPr lang="es-UY" sz="2000" dirty="0" smtClean="0"/>
              <a:t>	Se exceptúan las rentas que provengan de bienes o derechos afectados a actividades gravadas por IRAE, IRNR o IMEBA. </a:t>
            </a:r>
            <a:endParaRPr lang="es-ES"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RENDIMIENTOS DE CAPITAL</a:t>
            </a:r>
            <a:endParaRPr lang="es-UY" dirty="0"/>
          </a:p>
        </p:txBody>
      </p:sp>
      <p:sp>
        <p:nvSpPr>
          <p:cNvPr id="3" name="2 Marcador de contenido"/>
          <p:cNvSpPr>
            <a:spLocks noGrp="1"/>
          </p:cNvSpPr>
          <p:nvPr>
            <p:ph idx="1"/>
          </p:nvPr>
        </p:nvSpPr>
        <p:spPr/>
        <p:txBody>
          <a:bodyPr>
            <a:normAutofit lnSpcReduction="10000"/>
          </a:bodyPr>
          <a:lstStyle/>
          <a:p>
            <a:r>
              <a:rPr lang="es-UY" sz="2000" dirty="0" smtClean="0"/>
              <a:t>Rentas en especie. </a:t>
            </a:r>
          </a:p>
          <a:p>
            <a:pPr lvl="1"/>
            <a:r>
              <a:rPr lang="es-UY" sz="1700" b="1" dirty="0" smtClean="0"/>
              <a:t>Avaluación  Art. 73 Dto. 150-07 aplicable a IRPF por remisión del art. 32 Dto. 148-07)</a:t>
            </a:r>
          </a:p>
          <a:p>
            <a:r>
              <a:rPr lang="es-UY" sz="2000" dirty="0" smtClean="0"/>
              <a:t> NORMAS DE AVALUACION:</a:t>
            </a:r>
          </a:p>
          <a:p>
            <a:pPr lvl="1"/>
            <a:r>
              <a:rPr lang="es-UY" sz="1700" dirty="0" smtClean="0"/>
              <a:t> a) Títulos y acciones por cotización en bolsa o valor nominal.</a:t>
            </a:r>
          </a:p>
          <a:p>
            <a:pPr lvl="1">
              <a:buNone/>
            </a:pPr>
            <a:endParaRPr lang="es-UY" sz="1700" dirty="0" smtClean="0"/>
          </a:p>
          <a:p>
            <a:pPr lvl="1"/>
            <a:r>
              <a:rPr lang="es-UY" sz="1700" dirty="0" smtClean="0"/>
              <a:t> b) Inmuebles: VALOR REAL VIGENTE. </a:t>
            </a:r>
          </a:p>
          <a:p>
            <a:pPr lvl="1"/>
            <a:endParaRPr lang="es-UY" sz="1700" dirty="0" smtClean="0"/>
          </a:p>
          <a:p>
            <a:pPr lvl="1"/>
            <a:r>
              <a:rPr lang="es-UY" sz="1700" dirty="0" smtClean="0"/>
              <a:t>c) Moneda extranjera. (art.74 Dec.150-07) Cotización INTERBANCARIA, cierre del día anterior. </a:t>
            </a:r>
          </a:p>
          <a:p>
            <a:pPr lvl="1"/>
            <a:endParaRPr lang="es-UY" sz="1700" dirty="0" smtClean="0"/>
          </a:p>
          <a:p>
            <a:pPr lvl="1"/>
            <a:r>
              <a:rPr lang="es-UY" sz="1700" dirty="0" smtClean="0"/>
              <a:t>d) Mercaderías y bienes muebles: Precio de venta en plaza por peritos.</a:t>
            </a:r>
          </a:p>
          <a:p>
            <a:pPr lvl="1"/>
            <a:endParaRPr lang="es-UY" sz="1700" dirty="0" smtClean="0"/>
          </a:p>
          <a:p>
            <a:pPr lvl="1"/>
            <a:r>
              <a:rPr lang="es-UY" sz="1700" dirty="0" smtClean="0"/>
              <a:t> e) CASOS NO PREVISTOS: Valores corrientes en plaza los que pueden ser rechazados por DGI. </a:t>
            </a:r>
            <a:endParaRPr lang="es-UY" sz="17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sz="3600" dirty="0" smtClean="0"/>
              <a:t>CLASIFICACION de los rendimientos de capital</a:t>
            </a:r>
            <a:br>
              <a:rPr lang="es-ES" sz="3600" dirty="0" smtClean="0"/>
            </a:br>
            <a:r>
              <a:rPr lang="es-ES" sz="2000" dirty="0" smtClean="0"/>
              <a:t>(art. 12)</a:t>
            </a:r>
            <a:endParaRPr lang="es-ES" dirty="0"/>
          </a:p>
        </p:txBody>
      </p:sp>
      <p:sp>
        <p:nvSpPr>
          <p:cNvPr id="3" name="2 Marcador de contenido"/>
          <p:cNvSpPr>
            <a:spLocks noGrp="1"/>
          </p:cNvSpPr>
          <p:nvPr>
            <p:ph idx="1"/>
          </p:nvPr>
        </p:nvSpPr>
        <p:spPr/>
        <p:txBody>
          <a:bodyPr/>
          <a:lstStyle/>
          <a:p>
            <a:r>
              <a:rPr lang="es-ES" dirty="0" smtClean="0"/>
              <a:t>RENDIMIENTOS DE CAPITAL INMOBILIARIO</a:t>
            </a:r>
          </a:p>
          <a:p>
            <a:pPr lvl="1"/>
            <a:r>
              <a:rPr lang="es-UY" sz="1600" dirty="0" smtClean="0"/>
              <a:t>Arrendamientos</a:t>
            </a:r>
          </a:p>
          <a:p>
            <a:pPr lvl="1"/>
            <a:r>
              <a:rPr lang="es-UY" sz="1600" dirty="0" smtClean="0"/>
              <a:t>Subarrendamientos</a:t>
            </a:r>
          </a:p>
          <a:p>
            <a:pPr lvl="1"/>
            <a:r>
              <a:rPr lang="es-UY" sz="1600" dirty="0" smtClean="0"/>
              <a:t>Derechos de uso o goce</a:t>
            </a:r>
            <a:endParaRPr lang="es-ES" dirty="0" smtClean="0"/>
          </a:p>
          <a:p>
            <a:r>
              <a:rPr lang="es-ES" dirty="0" smtClean="0"/>
              <a:t>RENDIMIENTOS DE CAPITAL MOBILIARIO </a:t>
            </a:r>
          </a:p>
          <a:p>
            <a:pPr lvl="1"/>
            <a:r>
              <a:rPr lang="es-UY" sz="1800" dirty="0" smtClean="0"/>
              <a:t>Depósitos</a:t>
            </a:r>
          </a:p>
          <a:p>
            <a:pPr lvl="1"/>
            <a:r>
              <a:rPr lang="es-UY" sz="1800" dirty="0" smtClean="0"/>
              <a:t>Préstamos</a:t>
            </a:r>
          </a:p>
          <a:p>
            <a:pPr lvl="1"/>
            <a:r>
              <a:rPr lang="es-UY" sz="1800" dirty="0" smtClean="0"/>
              <a:t>Colocación de capital</a:t>
            </a:r>
          </a:p>
          <a:p>
            <a:pPr lvl="1"/>
            <a:r>
              <a:rPr lang="es-UY" sz="1800" dirty="0" smtClean="0"/>
              <a:t>Crédito</a:t>
            </a:r>
          </a:p>
          <a:p>
            <a:pPr lvl="1"/>
            <a:endParaRPr lang="es-ES" sz="1800" dirty="0" smtClean="0"/>
          </a:p>
          <a:p>
            <a:r>
              <a:rPr lang="es-UY" sz="2000" b="1" dirty="0" smtClean="0"/>
              <a:t>No está gravado el capital, sino sus intereses</a:t>
            </a:r>
            <a:endParaRPr lang="es-ES" sz="20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800" dirty="0" smtClean="0"/>
              <a:t>RENDIMIENTOS DE CAPITAL INMOBILIARIO (ART. 13)</a:t>
            </a:r>
            <a:endParaRPr lang="es-UY" sz="2800" dirty="0"/>
          </a:p>
        </p:txBody>
      </p:sp>
      <p:sp>
        <p:nvSpPr>
          <p:cNvPr id="3" name="2 Marcador de contenido"/>
          <p:cNvSpPr>
            <a:spLocks noGrp="1"/>
          </p:cNvSpPr>
          <p:nvPr>
            <p:ph idx="1"/>
          </p:nvPr>
        </p:nvSpPr>
        <p:spPr/>
        <p:txBody>
          <a:bodyPr/>
          <a:lstStyle/>
          <a:p>
            <a:r>
              <a:rPr lang="es-UY" sz="2000" dirty="0" smtClean="0"/>
              <a:t>Rentas derivadas de inmuebles por:</a:t>
            </a:r>
          </a:p>
          <a:p>
            <a:pPr lvl="1"/>
            <a:r>
              <a:rPr lang="es-UY" sz="1700" dirty="0" smtClean="0"/>
              <a:t>  Arrendamientos o subarrendamiento urbanos o rurales. </a:t>
            </a:r>
          </a:p>
          <a:p>
            <a:pPr lvl="1"/>
            <a:r>
              <a:rPr lang="es-UY" sz="1700" dirty="0" smtClean="0"/>
              <a:t> Constitución o cesión de derechos o facultades de uso y goce siempre que los mismos no constituyan una transmisión patrimonial. </a:t>
            </a:r>
          </a:p>
          <a:p>
            <a:r>
              <a:rPr lang="es-UY" sz="2000" dirty="0" smtClean="0"/>
              <a:t> DEDUCCIONES (art. 14 TO</a:t>
            </a:r>
            <a:r>
              <a:rPr lang="es-UY" dirty="0" smtClean="0"/>
              <a:t>) </a:t>
            </a:r>
          </a:p>
          <a:p>
            <a:r>
              <a:rPr lang="es-UY" sz="1800" dirty="0" smtClean="0"/>
              <a:t>RENTA COMPUTABLE: Total de ingresos brutos devengados por alquiler en el año (aún cuando no sea en todo el año) menos deducciones admitidas. </a:t>
            </a:r>
          </a:p>
          <a:p>
            <a:r>
              <a:rPr lang="es-UY" sz="1800" dirty="0" smtClean="0"/>
              <a:t>Tasa 12% </a:t>
            </a:r>
            <a:endParaRPr lang="es-UY"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28"/>
            <a:ext cx="7329510" cy="1177312"/>
          </a:xfrm>
        </p:spPr>
        <p:txBody>
          <a:bodyPr>
            <a:noAutofit/>
          </a:bodyPr>
          <a:lstStyle/>
          <a:p>
            <a:pPr algn="ctr"/>
            <a:r>
              <a:rPr lang="es-ES_tradnl" sz="2800" dirty="0" smtClean="0"/>
              <a:t/>
            </a:r>
            <a:br>
              <a:rPr lang="es-ES_tradnl" sz="2800" dirty="0" smtClean="0"/>
            </a:br>
            <a:r>
              <a:rPr lang="es-ES_tradnl" sz="2800" dirty="0" smtClean="0"/>
              <a:t/>
            </a:r>
            <a:br>
              <a:rPr lang="es-ES_tradnl" sz="2800" dirty="0" smtClean="0"/>
            </a:br>
            <a:r>
              <a:rPr lang="es-ES_tradnl" sz="2800" dirty="0" smtClean="0"/>
              <a:t/>
            </a:r>
            <a:br>
              <a:rPr lang="es-ES_tradnl" sz="2800" dirty="0" smtClean="0"/>
            </a:br>
            <a:r>
              <a:rPr lang="es-ES_tradnl" sz="2800" dirty="0" smtClean="0"/>
              <a:t/>
            </a:r>
            <a:br>
              <a:rPr lang="es-ES_tradnl" sz="2800" dirty="0" smtClean="0"/>
            </a:br>
            <a:r>
              <a:rPr lang="es-ES_tradnl" sz="2800" dirty="0" smtClean="0"/>
              <a:t> Ley n°18.083 REESTRUCTURA DE IMPOSICION A LA RENTA: </a:t>
            </a:r>
            <a:br>
              <a:rPr lang="es-ES_tradnl" sz="2800" dirty="0" smtClean="0"/>
            </a:br>
            <a:r>
              <a:rPr lang="es-ES_tradnl" sz="2400" b="0" dirty="0" smtClean="0">
                <a:solidFill>
                  <a:schemeClr val="tx1"/>
                </a:solidFill>
              </a:rPr>
              <a:t>TRES GRANDES IMPUESTOS</a:t>
            </a:r>
            <a:endParaRPr lang="es-ES" sz="2400" dirty="0"/>
          </a:p>
        </p:txBody>
      </p:sp>
      <p:sp>
        <p:nvSpPr>
          <p:cNvPr id="3" name="2 Marcador de contenido"/>
          <p:cNvSpPr>
            <a:spLocks noGrp="1"/>
          </p:cNvSpPr>
          <p:nvPr>
            <p:ph idx="1"/>
          </p:nvPr>
        </p:nvSpPr>
        <p:spPr/>
        <p:txBody>
          <a:bodyPr>
            <a:normAutofit/>
          </a:bodyPr>
          <a:lstStyle/>
          <a:p>
            <a:pPr>
              <a:buFont typeface="Arial" pitchFamily="34" charset="0"/>
              <a:buChar char="•"/>
            </a:pPr>
            <a:endParaRPr lang="es-UY" sz="2000" i="1" dirty="0" smtClean="0"/>
          </a:p>
          <a:p>
            <a:pPr>
              <a:buFont typeface="Arial" pitchFamily="34" charset="0"/>
              <a:buChar char="•"/>
            </a:pPr>
            <a:r>
              <a:rPr lang="es-UY" sz="2000" i="1" dirty="0" smtClean="0"/>
              <a:t>IRAE</a:t>
            </a:r>
            <a:r>
              <a:rPr lang="es-UY" sz="2000" dirty="0" smtClean="0"/>
              <a:t> </a:t>
            </a:r>
            <a:r>
              <a:rPr lang="es-UY" sz="2000" i="1" dirty="0" smtClean="0"/>
              <a:t>-  Impuesto a la renta de las actividades económicas</a:t>
            </a:r>
          </a:p>
          <a:p>
            <a:pPr>
              <a:buNone/>
            </a:pPr>
            <a:r>
              <a:rPr lang="es-UY" sz="2000" i="1" dirty="0" smtClean="0"/>
              <a:t>                 (Tit.4 TO, Decreto 150/2007).</a:t>
            </a:r>
          </a:p>
          <a:p>
            <a:pPr>
              <a:buNone/>
            </a:pPr>
            <a:endParaRPr lang="es-UY" sz="2000" i="1" dirty="0" smtClean="0"/>
          </a:p>
          <a:p>
            <a:pPr>
              <a:buFont typeface="Arial" pitchFamily="34" charset="0"/>
              <a:buChar char="•"/>
            </a:pPr>
            <a:r>
              <a:rPr lang="es-UY" sz="2000" i="1" dirty="0" smtClean="0"/>
              <a:t>IRPF</a:t>
            </a:r>
            <a:r>
              <a:rPr lang="es-UY" sz="2000" dirty="0" smtClean="0"/>
              <a:t> – </a:t>
            </a:r>
            <a:r>
              <a:rPr lang="es-UY" sz="2000" i="1" dirty="0" smtClean="0"/>
              <a:t>Impuesto a la renta de las personas físicas</a:t>
            </a:r>
          </a:p>
          <a:p>
            <a:pPr>
              <a:buFont typeface="Arial" pitchFamily="34" charset="0"/>
              <a:buChar char="•"/>
            </a:pPr>
            <a:r>
              <a:rPr lang="es-UY" sz="2000" i="1" dirty="0" smtClean="0"/>
              <a:t>            (Tít. 7 TO, Dto. 148/2007, Res. 662/2007).          </a:t>
            </a:r>
          </a:p>
          <a:p>
            <a:pPr>
              <a:buNone/>
            </a:pPr>
            <a:endParaRPr lang="es-UY" sz="2000" i="1" dirty="0" smtClean="0"/>
          </a:p>
          <a:p>
            <a:pPr>
              <a:buFont typeface="Arial" pitchFamily="34" charset="0"/>
              <a:buChar char="•"/>
            </a:pPr>
            <a:r>
              <a:rPr lang="es-UY" sz="2000" i="1" dirty="0" smtClean="0"/>
              <a:t>IRNR</a:t>
            </a:r>
            <a:r>
              <a:rPr lang="es-UY" sz="2000" dirty="0" smtClean="0"/>
              <a:t> – </a:t>
            </a:r>
            <a:r>
              <a:rPr lang="es-UY" sz="2000" i="1" dirty="0" smtClean="0"/>
              <a:t>Impuesto a la renta de los no residentes</a:t>
            </a:r>
          </a:p>
          <a:p>
            <a:pPr>
              <a:buNone/>
            </a:pPr>
            <a:r>
              <a:rPr lang="es-UY" sz="2000" i="1" dirty="0" smtClean="0"/>
              <a:t>                (Tít. 8 TO, Dto. 149/2007, Res.662/2007)</a:t>
            </a:r>
            <a:endParaRPr lang="es-UY" sz="20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200" dirty="0" smtClean="0"/>
              <a:t>RENDIMIENTOS DE CAPITAL MOBILIARIO (art.16)</a:t>
            </a:r>
            <a:endParaRPr lang="es-UY" sz="3200" dirty="0"/>
          </a:p>
        </p:txBody>
      </p:sp>
      <p:sp>
        <p:nvSpPr>
          <p:cNvPr id="3" name="2 Marcador de contenido"/>
          <p:cNvSpPr>
            <a:spLocks noGrp="1"/>
          </p:cNvSpPr>
          <p:nvPr>
            <p:ph idx="1"/>
          </p:nvPr>
        </p:nvSpPr>
        <p:spPr/>
        <p:txBody>
          <a:bodyPr>
            <a:normAutofit/>
          </a:bodyPr>
          <a:lstStyle/>
          <a:p>
            <a:r>
              <a:rPr lang="es-UY" sz="2000" dirty="0" smtClean="0"/>
              <a:t>Rentas de personas físicas residentes, en dinero o especie provenientes de depósitos, préstamos y en general toda colocación de capital o de crédito de cualquier naturaleza.</a:t>
            </a:r>
          </a:p>
          <a:p>
            <a:pPr lvl="1"/>
            <a:r>
              <a:rPr lang="es-UY" sz="1700" dirty="0" smtClean="0"/>
              <a:t> La renta puede ser por intereses, comisiones, cargo por cancelación anticipada, etc.).</a:t>
            </a:r>
          </a:p>
          <a:p>
            <a:pPr lvl="1"/>
            <a:endParaRPr lang="es-UY" sz="1700" dirty="0" smtClean="0"/>
          </a:p>
          <a:p>
            <a:r>
              <a:rPr lang="es-UY" sz="2000" dirty="0" smtClean="0"/>
              <a:t>AGENTES DE RETENCION Art. 39 Dec.148-07 </a:t>
            </a:r>
          </a:p>
          <a:p>
            <a:pPr lvl="1"/>
            <a:r>
              <a:rPr lang="es-UY" sz="1700" dirty="0" smtClean="0"/>
              <a:t>• Instituciones de intermediación financiera</a:t>
            </a:r>
          </a:p>
          <a:p>
            <a:pPr lvl="1"/>
            <a:r>
              <a:rPr lang="es-UY" sz="1700" dirty="0" smtClean="0"/>
              <a:t> • Entidades emisoras de obligaciones </a:t>
            </a:r>
          </a:p>
          <a:p>
            <a:pPr lvl="1"/>
            <a:r>
              <a:rPr lang="es-UY" sz="1700" dirty="0" smtClean="0"/>
              <a:t>• Sujetos pasivos de IRAE (Exclusiones </a:t>
            </a:r>
            <a:r>
              <a:rPr lang="es-UY" sz="1700" dirty="0" err="1" smtClean="0"/>
              <a:t>lit.c</a:t>
            </a:r>
            <a:r>
              <a:rPr lang="es-UY" sz="1700" dirty="0" smtClean="0"/>
              <a:t>: Contribuyentes de IMEBA, contribuyentes </a:t>
            </a:r>
            <a:r>
              <a:rPr lang="es-UY" sz="1700" dirty="0" err="1" smtClean="0"/>
              <a:t>Lit</a:t>
            </a:r>
            <a:r>
              <a:rPr lang="es-UY" sz="1700" dirty="0" smtClean="0"/>
              <a:t> E y contribuyentes de </a:t>
            </a:r>
            <a:r>
              <a:rPr lang="es-UY" sz="1700" dirty="0" err="1" smtClean="0"/>
              <a:t>Monotributo</a:t>
            </a:r>
            <a:r>
              <a:rPr lang="es-UY" sz="1700" dirty="0" smtClean="0"/>
              <a:t>) </a:t>
            </a:r>
          </a:p>
          <a:p>
            <a:pPr lvl="1"/>
            <a:r>
              <a:rPr lang="es-UY" sz="1700" dirty="0" smtClean="0"/>
              <a:t>• Estado, </a:t>
            </a:r>
            <a:r>
              <a:rPr lang="es-UY" sz="1700" dirty="0" err="1" smtClean="0"/>
              <a:t>Gob.Dptales</a:t>
            </a:r>
            <a:r>
              <a:rPr lang="es-UY" sz="1700" dirty="0" smtClean="0"/>
              <a:t>. Entes Autónomos, </a:t>
            </a:r>
            <a:r>
              <a:rPr lang="es-UY" sz="1700" dirty="0" err="1" smtClean="0"/>
              <a:t>Serv</a:t>
            </a:r>
            <a:r>
              <a:rPr lang="es-UY" sz="1700" dirty="0" smtClean="0"/>
              <a:t>. </a:t>
            </a:r>
            <a:r>
              <a:rPr lang="es-UY" sz="1700" dirty="0" err="1" smtClean="0"/>
              <a:t>Descent</a:t>
            </a:r>
            <a:r>
              <a:rPr lang="es-UY" sz="1700" dirty="0" smtClean="0"/>
              <a:t> y personas Públicas estatales y no estatales.</a:t>
            </a:r>
          </a:p>
          <a:p>
            <a:pPr lvl="1"/>
            <a:r>
              <a:rPr lang="es-UY" sz="1700" dirty="0" smtClean="0"/>
              <a:t> • Sujetos pasivos de IRAE que paguen dividendos o utilidades </a:t>
            </a:r>
          </a:p>
          <a:p>
            <a:pPr lvl="1"/>
            <a:r>
              <a:rPr lang="es-UY" sz="1700" dirty="0" smtClean="0"/>
              <a:t>• Instituciones deportivas por art.3 título 7 T.O</a:t>
            </a:r>
            <a:endParaRPr lang="es-UY"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UY" dirty="0" err="1" smtClean="0"/>
              <a:t>Categoria</a:t>
            </a:r>
            <a:r>
              <a:rPr lang="es-UY" dirty="0" smtClean="0"/>
              <a:t> I </a:t>
            </a:r>
            <a:br>
              <a:rPr lang="es-UY" dirty="0" smtClean="0"/>
            </a:br>
            <a:r>
              <a:rPr lang="es-UY" dirty="0" smtClean="0"/>
              <a:t>incrementos patrimoniales</a:t>
            </a:r>
            <a:endParaRPr lang="es-UY" dirty="0"/>
          </a:p>
        </p:txBody>
      </p:sp>
      <p:sp>
        <p:nvSpPr>
          <p:cNvPr id="3" name="2 Marcador de contenido"/>
          <p:cNvSpPr>
            <a:spLocks noGrp="1"/>
          </p:cNvSpPr>
          <p:nvPr>
            <p:ph idx="1"/>
          </p:nvPr>
        </p:nvSpPr>
        <p:spPr/>
        <p:txBody>
          <a:bodyPr>
            <a:normAutofit/>
          </a:bodyPr>
          <a:lstStyle/>
          <a:p>
            <a:r>
              <a:rPr lang="es-UY" dirty="0" smtClean="0"/>
              <a:t> </a:t>
            </a:r>
            <a:r>
              <a:rPr lang="es-UY" sz="2200" i="1" u="sng" dirty="0" smtClean="0"/>
              <a:t>Artículo 17 del Título 7: </a:t>
            </a:r>
            <a:r>
              <a:rPr lang="es-UY" sz="1600" dirty="0" smtClean="0"/>
              <a:t>son las rentas originadas en cualquier negocio jurídico que tenga por objeto trasmisiones de bienes corporales (muebles e inmuebles) e incorporales (derechos reales y derechos personales).</a:t>
            </a:r>
          </a:p>
          <a:p>
            <a:endParaRPr lang="es-UY" sz="2200" dirty="0" smtClean="0"/>
          </a:p>
          <a:p>
            <a:pPr>
              <a:buNone/>
            </a:pPr>
            <a:r>
              <a:rPr lang="es-UY" sz="1600" b="1" dirty="0" smtClean="0"/>
              <a:t>     ELEMENTO MATERIAL (ART. 17)</a:t>
            </a:r>
          </a:p>
          <a:p>
            <a:pPr>
              <a:buNone/>
            </a:pPr>
            <a:r>
              <a:rPr lang="es-UY" sz="1600" b="1" dirty="0" smtClean="0"/>
              <a:t>Rentas derivadas de:</a:t>
            </a:r>
          </a:p>
          <a:p>
            <a:pPr lvl="1">
              <a:lnSpc>
                <a:spcPct val="90000"/>
              </a:lnSpc>
            </a:pPr>
            <a:r>
              <a:rPr lang="es-ES_tradnl" sz="1400" b="1" i="1" dirty="0" smtClean="0"/>
              <a:t>ENAJENACIÓN (Lit. A)</a:t>
            </a:r>
          </a:p>
          <a:p>
            <a:pPr lvl="1">
              <a:lnSpc>
                <a:spcPct val="90000"/>
              </a:lnSpc>
            </a:pPr>
            <a:r>
              <a:rPr lang="es-ES_tradnl" sz="1400" b="1" i="1" dirty="0" smtClean="0"/>
              <a:t>PROMESA DE ENAJENACIÓN</a:t>
            </a:r>
          </a:p>
          <a:p>
            <a:pPr lvl="1">
              <a:lnSpc>
                <a:spcPct val="90000"/>
              </a:lnSpc>
            </a:pPr>
            <a:r>
              <a:rPr lang="es-ES_tradnl" sz="1400" b="1" i="1" dirty="0" smtClean="0"/>
              <a:t>CESION DE PROMESA DE ENAJENACION</a:t>
            </a:r>
          </a:p>
          <a:p>
            <a:pPr lvl="1">
              <a:lnSpc>
                <a:spcPct val="90000"/>
              </a:lnSpc>
            </a:pPr>
            <a:r>
              <a:rPr lang="es-ES_tradnl" sz="1400" b="1" i="1" dirty="0" smtClean="0"/>
              <a:t>CESIÓN DE DERECHOS HEREDITARIOS</a:t>
            </a:r>
          </a:p>
          <a:p>
            <a:pPr lvl="1">
              <a:lnSpc>
                <a:spcPct val="90000"/>
              </a:lnSpc>
            </a:pPr>
            <a:r>
              <a:rPr lang="es-ES_tradnl" sz="1400" b="1" i="1" dirty="0" smtClean="0"/>
              <a:t>CESIÓN DE DERECHOS POSESORIOS</a:t>
            </a:r>
          </a:p>
          <a:p>
            <a:pPr lvl="1">
              <a:lnSpc>
                <a:spcPct val="90000"/>
              </a:lnSpc>
            </a:pPr>
            <a:r>
              <a:rPr lang="es-ES_tradnl" sz="1400" b="1" i="1" dirty="0" smtClean="0"/>
              <a:t>SENTENCIA DECLARATIVA DE PRESCRIPCIÓN  ADQUISITIVA</a:t>
            </a:r>
          </a:p>
          <a:p>
            <a:pPr>
              <a:buNone/>
            </a:pPr>
            <a:endParaRPr lang="es-UY"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186634" cy="965820"/>
          </a:xfrm>
        </p:spPr>
        <p:txBody>
          <a:bodyPr/>
          <a:lstStyle/>
          <a:p>
            <a:pPr algn="ctr"/>
            <a:r>
              <a:rPr lang="es-UY" dirty="0" smtClean="0"/>
              <a:t>CATEGORIA II (TRABAJO)</a:t>
            </a:r>
            <a:endParaRPr lang="es-ES" dirty="0"/>
          </a:p>
        </p:txBody>
      </p:sp>
      <p:sp>
        <p:nvSpPr>
          <p:cNvPr id="3" name="2 Marcador de contenido"/>
          <p:cNvSpPr>
            <a:spLocks noGrp="1"/>
          </p:cNvSpPr>
          <p:nvPr>
            <p:ph idx="1"/>
          </p:nvPr>
        </p:nvSpPr>
        <p:spPr/>
        <p:txBody>
          <a:bodyPr>
            <a:normAutofit/>
          </a:bodyPr>
          <a:lstStyle/>
          <a:p>
            <a:r>
              <a:rPr lang="es-UY" sz="1800" dirty="0" smtClean="0"/>
              <a:t>Art. 30 título 7 Texto Ordenado</a:t>
            </a:r>
          </a:p>
          <a:p>
            <a:endParaRPr lang="es-UY" sz="1800" dirty="0" smtClean="0"/>
          </a:p>
          <a:p>
            <a:pPr algn="just">
              <a:lnSpc>
                <a:spcPct val="80000"/>
              </a:lnSpc>
              <a:buNone/>
            </a:pPr>
            <a:r>
              <a:rPr lang="es-ES_tradnl" altLang="en-US" sz="1600" u="sng" dirty="0" smtClean="0"/>
              <a:t>Rentas Comprendidas:</a:t>
            </a:r>
          </a:p>
          <a:p>
            <a:pPr algn="just">
              <a:lnSpc>
                <a:spcPct val="80000"/>
              </a:lnSpc>
              <a:buNone/>
            </a:pPr>
            <a:endParaRPr lang="es-ES" altLang="en-US" sz="1600" u="sng" dirty="0" smtClean="0"/>
          </a:p>
          <a:p>
            <a:pPr algn="just">
              <a:lnSpc>
                <a:spcPct val="80000"/>
              </a:lnSpc>
            </a:pPr>
            <a:r>
              <a:rPr lang="es-ES" altLang="en-US" sz="1600" dirty="0" smtClean="0"/>
              <a:t>Rentas del Trabajo en relación de dependencia (ej. sueldos)</a:t>
            </a:r>
          </a:p>
          <a:p>
            <a:pPr>
              <a:lnSpc>
                <a:spcPct val="120000"/>
              </a:lnSpc>
            </a:pPr>
            <a:r>
              <a:rPr lang="es-ES" altLang="en-US" sz="1600" dirty="0" smtClean="0"/>
              <a:t>Rentas del Trabajo fuera de la relación de dependencia (servicios personales)</a:t>
            </a:r>
          </a:p>
          <a:p>
            <a:pPr>
              <a:lnSpc>
                <a:spcPct val="120000"/>
              </a:lnSpc>
            </a:pPr>
            <a:r>
              <a:rPr lang="es-ES" altLang="en-US" sz="1600" dirty="0" smtClean="0"/>
              <a:t>Rentas por subsidios de inactividad compensad</a:t>
            </a:r>
            <a:r>
              <a:rPr lang="es-ES_tradnl" altLang="en-US" sz="1600" dirty="0" smtClean="0"/>
              <a:t>a.</a:t>
            </a:r>
          </a:p>
          <a:p>
            <a:pPr>
              <a:lnSpc>
                <a:spcPct val="120000"/>
              </a:lnSpc>
            </a:pPr>
            <a:endParaRPr lang="es-ES_tradnl" altLang="en-US" sz="1600" dirty="0" smtClean="0"/>
          </a:p>
          <a:p>
            <a:pPr algn="just">
              <a:lnSpc>
                <a:spcPct val="80000"/>
              </a:lnSpc>
              <a:buNone/>
            </a:pPr>
            <a:r>
              <a:rPr lang="es-ES" altLang="en-US" sz="1600" u="sng" dirty="0" smtClean="0"/>
              <a:t>Están comprendidos</a:t>
            </a:r>
            <a:r>
              <a:rPr lang="es-ES" altLang="en-US" sz="1600" dirty="0" smtClean="0"/>
              <a:t>:</a:t>
            </a:r>
          </a:p>
          <a:p>
            <a:pPr algn="just">
              <a:lnSpc>
                <a:spcPct val="80000"/>
              </a:lnSpc>
              <a:buNone/>
            </a:pPr>
            <a:endParaRPr lang="es-ES" altLang="en-US" sz="1600" dirty="0" smtClean="0"/>
          </a:p>
          <a:p>
            <a:pPr algn="just">
              <a:lnSpc>
                <a:spcPct val="80000"/>
              </a:lnSpc>
            </a:pPr>
            <a:r>
              <a:rPr lang="es-ES" altLang="en-US" sz="1600" dirty="0" smtClean="0"/>
              <a:t>“Ingresos regulares o extraordinarios, en dinero o en especie que generen los contribuyentes por su actividad personal en relación de dependencia” (Artículo 8 Ley N°18.083).</a:t>
            </a:r>
          </a:p>
          <a:p>
            <a:endParaRPr lang="es-UY" sz="19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800" dirty="0" smtClean="0"/>
              <a:t>IRAE</a:t>
            </a:r>
            <a:br>
              <a:rPr lang="es-UY" sz="2800" dirty="0" smtClean="0"/>
            </a:br>
            <a:r>
              <a:rPr lang="es-UY" sz="2800" dirty="0" smtClean="0"/>
              <a:t> Hecho Generador</a:t>
            </a:r>
            <a:endParaRPr lang="es-UY" sz="2800" dirty="0"/>
          </a:p>
        </p:txBody>
      </p:sp>
      <p:sp>
        <p:nvSpPr>
          <p:cNvPr id="3" name="2 Marcador de contenido"/>
          <p:cNvSpPr>
            <a:spLocks noGrp="1"/>
          </p:cNvSpPr>
          <p:nvPr>
            <p:ph idx="1"/>
          </p:nvPr>
        </p:nvSpPr>
        <p:spPr/>
        <p:txBody>
          <a:bodyPr>
            <a:normAutofit/>
          </a:bodyPr>
          <a:lstStyle/>
          <a:p>
            <a:r>
              <a:rPr lang="es-UY" sz="2000" dirty="0" smtClean="0"/>
              <a:t>ASPECTO MATERIAL</a:t>
            </a:r>
          </a:p>
          <a:p>
            <a:r>
              <a:rPr lang="es-UY" sz="2000" dirty="0" smtClean="0"/>
              <a:t>A) Rentas empresariales:</a:t>
            </a:r>
          </a:p>
          <a:p>
            <a:pPr lvl="1"/>
            <a:r>
              <a:rPr lang="es-UY" sz="1700" dirty="0" smtClean="0"/>
              <a:t> I) Rentas de empresas</a:t>
            </a:r>
          </a:p>
          <a:p>
            <a:pPr lvl="2"/>
            <a:r>
              <a:rPr lang="es-UY" sz="1400" dirty="0" smtClean="0"/>
              <a:t>EMPRESA: Toda unidad productiva que combina capital y trabajo para producir un resultado económico, intermediando para ello en la circulación de bienes o en la prestación de servicios. </a:t>
            </a:r>
          </a:p>
          <a:p>
            <a:endParaRPr lang="es-UY" sz="2000" dirty="0" smtClean="0"/>
          </a:p>
          <a:p>
            <a:r>
              <a:rPr lang="es-UY" sz="2000" dirty="0" smtClean="0"/>
              <a:t>II) Rentas agropecuarias</a:t>
            </a:r>
          </a:p>
          <a:p>
            <a:pPr lvl="1"/>
            <a:r>
              <a:rPr lang="es-UY" sz="1700" dirty="0" smtClean="0"/>
              <a:t> Se incluye como renta gravada el resultado de enajenación de inmuebles rurales. El contribuyente puede optar por renta ficta del 6%del precio para inmuebles adquiridos antes de 1.7.07 </a:t>
            </a:r>
            <a:endParaRPr lang="es-UY" sz="1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4000" dirty="0" err="1" smtClean="0"/>
              <a:t>irae</a:t>
            </a:r>
            <a:endParaRPr lang="es-UY" sz="4000" dirty="0"/>
          </a:p>
        </p:txBody>
      </p:sp>
      <p:sp>
        <p:nvSpPr>
          <p:cNvPr id="3" name="2 Marcador de contenido"/>
          <p:cNvSpPr>
            <a:spLocks noGrp="1"/>
          </p:cNvSpPr>
          <p:nvPr>
            <p:ph idx="1"/>
          </p:nvPr>
        </p:nvSpPr>
        <p:spPr/>
        <p:txBody>
          <a:bodyPr>
            <a:normAutofit/>
          </a:bodyPr>
          <a:lstStyle/>
          <a:p>
            <a:r>
              <a:rPr lang="es-UY" sz="2000" b="1" i="1" u="sng" dirty="0" smtClean="0"/>
              <a:t>SUJETOS QUE COMPUTAN TODAS SUS RENTAS (no sólo las derivadas de aplicación conjunta de capital y trabajo):</a:t>
            </a:r>
          </a:p>
          <a:p>
            <a:endParaRPr lang="es-UY" sz="2000" dirty="0" smtClean="0"/>
          </a:p>
          <a:p>
            <a:r>
              <a:rPr lang="es-UY" sz="1800" dirty="0" smtClean="0"/>
              <a:t>S.A y sociedades en comandita por acciones</a:t>
            </a:r>
          </a:p>
          <a:p>
            <a:r>
              <a:rPr lang="es-UY" sz="1800" dirty="0" smtClean="0"/>
              <a:t> Restantes sociedades comerciales de la ley 16060, INCLUIDAS LAS SOCIEDADES POR ACCIONES SIMPLIFICADAS (SAS)</a:t>
            </a:r>
          </a:p>
          <a:p>
            <a:r>
              <a:rPr lang="es-UY" sz="1800" dirty="0" smtClean="0"/>
              <a:t> Asociaciones agrarias, sociedades agrarias y sociedades civiles con objeto agrario. </a:t>
            </a:r>
          </a:p>
          <a:p>
            <a:r>
              <a:rPr lang="es-UY" sz="1800" dirty="0" smtClean="0"/>
              <a:t>Establecimientos permanentes de no residentes. </a:t>
            </a:r>
          </a:p>
          <a:p>
            <a:r>
              <a:rPr lang="es-UY" sz="1800" dirty="0" smtClean="0"/>
              <a:t>Entes Autónomos y Servicios Descentralizados</a:t>
            </a:r>
          </a:p>
          <a:p>
            <a:r>
              <a:rPr lang="es-UY" sz="1800" dirty="0" smtClean="0"/>
              <a:t> Fondos de inversión cerrados de crédito </a:t>
            </a:r>
          </a:p>
          <a:p>
            <a:r>
              <a:rPr lang="es-UY" sz="1800" dirty="0" smtClean="0"/>
              <a:t>Sociedades de hecho y sociedades civiles. </a:t>
            </a:r>
            <a:endParaRPr lang="es-UY"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200" dirty="0" smtClean="0"/>
              <a:t>IRAE Hecho Generador </a:t>
            </a:r>
            <a:endParaRPr lang="es-UY" sz="3200" dirty="0"/>
          </a:p>
        </p:txBody>
      </p:sp>
      <p:sp>
        <p:nvSpPr>
          <p:cNvPr id="3" name="2 Marcador de contenido"/>
          <p:cNvSpPr>
            <a:spLocks noGrp="1"/>
          </p:cNvSpPr>
          <p:nvPr>
            <p:ph idx="1"/>
          </p:nvPr>
        </p:nvSpPr>
        <p:spPr/>
        <p:txBody>
          <a:bodyPr>
            <a:normAutofit/>
          </a:bodyPr>
          <a:lstStyle/>
          <a:p>
            <a:r>
              <a:rPr lang="es-UY" sz="2000" b="1" u="sng" dirty="0" smtClean="0"/>
              <a:t>ASPECTO ESPACIAL </a:t>
            </a:r>
          </a:p>
          <a:p>
            <a:pPr lvl="1"/>
            <a:r>
              <a:rPr lang="es-UY" sz="2000" i="1" dirty="0" smtClean="0"/>
              <a:t>CRITERIO DE LA FUENTE URUGUAYA:</a:t>
            </a:r>
          </a:p>
          <a:p>
            <a:r>
              <a:rPr lang="es-UY" sz="1800" dirty="0" smtClean="0"/>
              <a:t> Están gravadas las rentas provenientes de actividades desarrolladas, bienes situados o derechos utilizados económicamente en el país.</a:t>
            </a:r>
          </a:p>
          <a:p>
            <a:pPr>
              <a:buNone/>
            </a:pPr>
            <a:r>
              <a:rPr lang="es-UY" sz="1800" dirty="0" smtClean="0"/>
              <a:t> </a:t>
            </a:r>
          </a:p>
          <a:p>
            <a:r>
              <a:rPr lang="es-UY" sz="1800" b="1" u="sng" dirty="0" smtClean="0"/>
              <a:t>ASPECTO TEMPORAL </a:t>
            </a:r>
          </a:p>
          <a:p>
            <a:pPr lvl="1"/>
            <a:r>
              <a:rPr lang="es-UY" sz="1800" dirty="0" smtClean="0"/>
              <a:t>HECHO GENERADOR PERIODICO (art.8 C.T.) “Aquellos para cuya configuración se requiere el transcurso de un período”. </a:t>
            </a:r>
          </a:p>
          <a:p>
            <a:pPr lvl="1"/>
            <a:r>
              <a:rPr lang="es-UY" sz="1800" dirty="0" smtClean="0"/>
              <a:t>PERIODO: Es el AÑO FISCAL si lleva contabilidad suficiente O el AÑO CIVIL. En las Actividades agropecuarias: 30 de junio de cada año. </a:t>
            </a:r>
          </a:p>
          <a:p>
            <a:endParaRPr lang="es-UY"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sz="4000" dirty="0" smtClean="0"/>
              <a:t>IRAE</a:t>
            </a:r>
            <a:endParaRPr lang="es-UY" dirty="0"/>
          </a:p>
        </p:txBody>
      </p:sp>
      <p:sp>
        <p:nvSpPr>
          <p:cNvPr id="3" name="2 Marcador de contenido"/>
          <p:cNvSpPr>
            <a:spLocks noGrp="1"/>
          </p:cNvSpPr>
          <p:nvPr>
            <p:ph idx="1"/>
          </p:nvPr>
        </p:nvSpPr>
        <p:spPr/>
        <p:txBody>
          <a:bodyPr>
            <a:normAutofit/>
          </a:bodyPr>
          <a:lstStyle/>
          <a:p>
            <a:r>
              <a:rPr lang="es-UY" sz="2000" dirty="0" smtClean="0"/>
              <a:t>Tasa aplicable 25% de la RENTA NETA FISCAL</a:t>
            </a:r>
          </a:p>
          <a:p>
            <a:r>
              <a:rPr lang="es-UY" sz="2000" dirty="0" smtClean="0"/>
              <a:t> RENTA BRUTA: (Art. 16)</a:t>
            </a:r>
          </a:p>
          <a:p>
            <a:pPr lvl="1"/>
            <a:r>
              <a:rPr lang="es-UY" sz="1700" dirty="0" smtClean="0"/>
              <a:t> Producido total de las operaciones de comercio, de la industria, de los servicios, de la agropecuaria u otras actividades comprendidas y todo aumento del patrimonio producido en el ejercicio.</a:t>
            </a:r>
          </a:p>
          <a:p>
            <a:r>
              <a:rPr lang="es-UY" sz="2000" dirty="0" smtClean="0"/>
              <a:t> RENTA NETA: (Art. 19) </a:t>
            </a:r>
          </a:p>
          <a:p>
            <a:pPr lvl="1"/>
            <a:r>
              <a:rPr lang="es-UY" sz="1700" dirty="0" smtClean="0"/>
              <a:t>Resulta de deducir de la renta bruta los gastos devengados en el ejercicio necesarios para obtener y conservar las rentas gravadas, debidamente documentados. </a:t>
            </a:r>
            <a:endParaRPr lang="es-UY" sz="1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dirty="0" err="1" smtClean="0"/>
              <a:t>Irpf</a:t>
            </a:r>
            <a:r>
              <a:rPr lang="es-UY" dirty="0" smtClean="0"/>
              <a:t>. </a:t>
            </a:r>
            <a:r>
              <a:rPr lang="es-UY" sz="3100" dirty="0" smtClean="0"/>
              <a:t>(Titulo 7, Texto ordenado)</a:t>
            </a:r>
            <a:endParaRPr lang="es-UY" sz="3100" dirty="0"/>
          </a:p>
        </p:txBody>
      </p:sp>
      <p:sp>
        <p:nvSpPr>
          <p:cNvPr id="3" name="2 Marcador de contenido"/>
          <p:cNvSpPr>
            <a:spLocks noGrp="1"/>
          </p:cNvSpPr>
          <p:nvPr>
            <p:ph idx="1"/>
          </p:nvPr>
        </p:nvSpPr>
        <p:spPr/>
        <p:txBody>
          <a:bodyPr>
            <a:normAutofit fontScale="62500" lnSpcReduction="20000"/>
          </a:bodyPr>
          <a:lstStyle/>
          <a:p>
            <a:endParaRPr lang="es-UY" dirty="0" smtClean="0"/>
          </a:p>
          <a:p>
            <a:r>
              <a:rPr lang="es-UY" dirty="0" smtClean="0"/>
              <a:t> </a:t>
            </a:r>
            <a:r>
              <a:rPr lang="es-UY" sz="2400" dirty="0" smtClean="0"/>
              <a:t>El IRPF es un impuesto de carácter anual, personal y directo que grava las rentas de fuente uruguaya obtenidas por personas físicas. (Art 1 T7 TO) </a:t>
            </a:r>
          </a:p>
          <a:p>
            <a:r>
              <a:rPr lang="es-UY" dirty="0" smtClean="0"/>
              <a:t>Para la determinación del impuesto las rentas se dividen en dos categorías - Sistema dual (artículo 9 Título 7 TO).</a:t>
            </a:r>
          </a:p>
          <a:p>
            <a:pPr>
              <a:buNone/>
            </a:pPr>
            <a:endParaRPr lang="es-UY" sz="2400" dirty="0" smtClean="0"/>
          </a:p>
          <a:p>
            <a:r>
              <a:rPr lang="es-UY" dirty="0" smtClean="0"/>
              <a:t>Categoría I (Capital) </a:t>
            </a:r>
          </a:p>
          <a:p>
            <a:pPr lvl="1"/>
            <a:r>
              <a:rPr lang="es-UY" dirty="0" smtClean="0"/>
              <a:t>Incrementos patrimoniales</a:t>
            </a:r>
          </a:p>
          <a:p>
            <a:pPr lvl="1"/>
            <a:r>
              <a:rPr lang="es-UY" dirty="0" smtClean="0"/>
              <a:t>Rendimientos de capital</a:t>
            </a:r>
          </a:p>
          <a:p>
            <a:pPr lvl="2"/>
            <a:r>
              <a:rPr lang="es-UY" dirty="0" smtClean="0"/>
              <a:t>Inmobiliario</a:t>
            </a:r>
          </a:p>
          <a:p>
            <a:pPr lvl="2"/>
            <a:r>
              <a:rPr lang="es-UY" dirty="0" smtClean="0"/>
              <a:t>Mobiliario</a:t>
            </a:r>
          </a:p>
          <a:p>
            <a:pPr lvl="2">
              <a:buNone/>
            </a:pPr>
            <a:endParaRPr lang="es-UY" dirty="0" smtClean="0"/>
          </a:p>
          <a:p>
            <a:endParaRPr lang="es-UY" dirty="0" smtClean="0"/>
          </a:p>
          <a:p>
            <a:r>
              <a:rPr lang="es-UY" dirty="0" smtClean="0"/>
              <a:t>Categoría II (Trabajo)</a:t>
            </a:r>
          </a:p>
          <a:p>
            <a:pPr lvl="1"/>
            <a:r>
              <a:rPr lang="es-UY" dirty="0" smtClean="0"/>
              <a:t>Servicios personales</a:t>
            </a:r>
          </a:p>
          <a:p>
            <a:pPr lvl="2"/>
            <a:r>
              <a:rPr lang="es-UY" dirty="0" smtClean="0"/>
              <a:t>En relación de dependencia</a:t>
            </a:r>
          </a:p>
          <a:p>
            <a:pPr lvl="2"/>
            <a:r>
              <a:rPr lang="es-UY" dirty="0" smtClean="0"/>
              <a:t>Fuera de la relación de dependencia</a:t>
            </a:r>
          </a:p>
          <a:p>
            <a:pPr lvl="1"/>
            <a:r>
              <a:rPr lang="es-UY" dirty="0" smtClean="0"/>
              <a:t>Subsidios de inactividad compensada</a:t>
            </a:r>
          </a:p>
          <a:p>
            <a:endParaRPr lang="es-UY"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dirty="0" smtClean="0"/>
              <a:t>IRPF: </a:t>
            </a:r>
            <a:r>
              <a:rPr lang="es-UY" cap="none" dirty="0" smtClean="0"/>
              <a:t>estructura del impuesto</a:t>
            </a:r>
            <a:endParaRPr lang="es-UY" dirty="0"/>
          </a:p>
        </p:txBody>
      </p:sp>
      <p:pic>
        <p:nvPicPr>
          <p:cNvPr id="4" name="1 Imagen" descr="0001.jpg"/>
          <p:cNvPicPr>
            <a:picLocks noGrp="1"/>
          </p:cNvPicPr>
          <p:nvPr>
            <p:ph idx="1"/>
          </p:nvPr>
        </p:nvPicPr>
        <p:blipFill>
          <a:blip r:embed="rId2" cstate="print"/>
          <a:stretch>
            <a:fillRect/>
          </a:stretch>
        </p:blipFill>
        <p:spPr>
          <a:xfrm>
            <a:off x="714348" y="1571612"/>
            <a:ext cx="7000924" cy="407196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3200" dirty="0" smtClean="0"/>
              <a:t>IMPUESTO A LAS RENTAS DE PERSONAS FISICAS</a:t>
            </a:r>
            <a:endParaRPr lang="es-ES" sz="3200" dirty="0"/>
          </a:p>
        </p:txBody>
      </p:sp>
      <p:sp>
        <p:nvSpPr>
          <p:cNvPr id="3" name="2 Marcador de contenido"/>
          <p:cNvSpPr>
            <a:spLocks noGrp="1"/>
          </p:cNvSpPr>
          <p:nvPr>
            <p:ph idx="1"/>
          </p:nvPr>
        </p:nvSpPr>
        <p:spPr/>
        <p:txBody>
          <a:bodyPr>
            <a:normAutofit/>
          </a:bodyPr>
          <a:lstStyle/>
          <a:p>
            <a:r>
              <a:rPr lang="es-ES_tradnl" sz="1800" b="1" dirty="0" smtClean="0"/>
              <a:t>IRPF (ART.9 Título 7 T.O.96)</a:t>
            </a:r>
          </a:p>
          <a:p>
            <a:endParaRPr lang="es-ES_tradnl" sz="2200" b="1" dirty="0" smtClean="0"/>
          </a:p>
          <a:p>
            <a:r>
              <a:rPr lang="es-ES_tradnl" sz="1800" b="1" u="sng" dirty="0" smtClean="0"/>
              <a:t>ASPECTO MATERIAL:</a:t>
            </a:r>
          </a:p>
          <a:p>
            <a:pPr lvl="1">
              <a:buNone/>
            </a:pPr>
            <a:r>
              <a:rPr lang="es-ES_tradnl" sz="1500" b="1" dirty="0" smtClean="0"/>
              <a:t>   SISTEMA DUAL: </a:t>
            </a:r>
            <a:r>
              <a:rPr lang="es-ES_tradnl" sz="1500" dirty="0" smtClean="0"/>
              <a:t>Tratamiento diferencial de las rentas de CAPITAL (</a:t>
            </a:r>
            <a:r>
              <a:rPr lang="es-ES_tradnl" sz="1500" b="1" dirty="0" smtClean="0"/>
              <a:t>Categoría I) </a:t>
            </a:r>
            <a:r>
              <a:rPr lang="es-ES_tradnl" sz="1500" dirty="0" smtClean="0"/>
              <a:t>y TRABAJO </a:t>
            </a:r>
            <a:r>
              <a:rPr lang="es-ES_tradnl" sz="1500" b="1" dirty="0" smtClean="0"/>
              <a:t>(Categoría II)</a:t>
            </a:r>
            <a:endParaRPr lang="es-ES_tradnl" sz="1500" dirty="0" smtClean="0"/>
          </a:p>
          <a:p>
            <a:pPr lvl="1">
              <a:buNone/>
            </a:pPr>
            <a:r>
              <a:rPr lang="es-ES_tradnl" sz="1500" dirty="0" smtClean="0"/>
              <a:t> </a:t>
            </a:r>
            <a:r>
              <a:rPr lang="es-ES_tradnl" sz="1500" b="1" dirty="0" smtClean="0"/>
              <a:t>LIQUIDACION POR SEPARADO </a:t>
            </a:r>
            <a:r>
              <a:rPr lang="es-ES_tradnl" sz="1500" dirty="0" smtClean="0"/>
              <a:t>(créditos incobrables y pérdidas fiscales </a:t>
            </a:r>
            <a:r>
              <a:rPr lang="es-ES_tradnl" sz="1500" b="1" dirty="0" smtClean="0"/>
              <a:t>sólo podrán deducirse dentro de cada categoría). </a:t>
            </a:r>
          </a:p>
          <a:p>
            <a:pPr>
              <a:buNone/>
            </a:pPr>
            <a:endParaRPr lang="es-ES_tradnl" sz="1800" b="1" dirty="0" smtClean="0"/>
          </a:p>
          <a:p>
            <a:pPr>
              <a:buFont typeface="Wingdings" pitchFamily="2" charset="2"/>
              <a:buChar char="q"/>
            </a:pPr>
            <a:r>
              <a:rPr lang="es-ES_tradnl" sz="1800" b="1" dirty="0" smtClean="0">
                <a:solidFill>
                  <a:srgbClr val="FF0000"/>
                </a:solidFill>
              </a:rPr>
              <a:t>   CATEGORIA I </a:t>
            </a:r>
            <a:r>
              <a:rPr lang="es-ES_tradnl" sz="1800" dirty="0" smtClean="0"/>
              <a:t>(Rentas de Capital): </a:t>
            </a:r>
            <a:r>
              <a:rPr lang="es-ES_tradnl" sz="1600" b="1" dirty="0" smtClean="0"/>
              <a:t>Alícuotas proporcionales.</a:t>
            </a:r>
          </a:p>
          <a:p>
            <a:pPr>
              <a:buFont typeface="Wingdings" pitchFamily="2" charset="2"/>
              <a:buChar char="q"/>
            </a:pPr>
            <a:endParaRPr lang="es-ES_tradnl" sz="1600" b="1" dirty="0" smtClean="0"/>
          </a:p>
          <a:p>
            <a:pPr>
              <a:buFont typeface="Wingdings" pitchFamily="2" charset="2"/>
              <a:buChar char="q"/>
            </a:pPr>
            <a:r>
              <a:rPr lang="es-ES_tradnl" sz="1800" b="1" dirty="0" smtClean="0"/>
              <a:t>   </a:t>
            </a:r>
            <a:r>
              <a:rPr lang="es-ES_tradnl" sz="1800" b="1" dirty="0" smtClean="0">
                <a:solidFill>
                  <a:srgbClr val="0070C0"/>
                </a:solidFill>
              </a:rPr>
              <a:t>CATEGORIA II</a:t>
            </a:r>
            <a:r>
              <a:rPr lang="es-ES_tradnl" sz="1800" b="1" dirty="0" smtClean="0"/>
              <a:t> </a:t>
            </a:r>
            <a:r>
              <a:rPr lang="es-ES_tradnl" sz="1800" dirty="0" smtClean="0"/>
              <a:t>(Rentas del Trabajo) </a:t>
            </a:r>
            <a:r>
              <a:rPr lang="es-ES_tradnl" sz="1600" b="1" dirty="0" smtClean="0"/>
              <a:t>Escalas </a:t>
            </a:r>
            <a:r>
              <a:rPr lang="es-ES_tradnl" sz="1600" b="1" dirty="0" err="1" smtClean="0"/>
              <a:t>progresionales</a:t>
            </a:r>
            <a:r>
              <a:rPr lang="es-ES_tradnl" sz="1600" b="1" dirty="0" smtClean="0"/>
              <a:t>,(tasas   				       variables)</a:t>
            </a:r>
            <a:endParaRPr lang="es-ES" sz="1600" b="1" dirty="0" smtClean="0"/>
          </a:p>
          <a:p>
            <a:pPr>
              <a:buNone/>
            </a:pPr>
            <a:r>
              <a:rPr lang="es-UY" dirty="0" smtClean="0"/>
              <a:t>			</a:t>
            </a:r>
            <a:endParaRPr lang="es-ES"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1617</TotalTime>
  <Words>1314</Words>
  <Application>Microsoft Office PowerPoint</Application>
  <PresentationFormat>Presentación en pantalla (4:3)</PresentationFormat>
  <Paragraphs>204</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Opulento</vt:lpstr>
      <vt:lpstr>LEY 18.083                                     REFORMA TRIBUTARIA</vt:lpstr>
      <vt:lpstr>     Ley n°18.083 REESTRUCTURA DE IMPOSICION A LA RENTA:  TRES GRANDES IMPUESTOS</vt:lpstr>
      <vt:lpstr>IRAE  Hecho Generador</vt:lpstr>
      <vt:lpstr>irae</vt:lpstr>
      <vt:lpstr>IRAE Hecho Generador </vt:lpstr>
      <vt:lpstr>IRAE</vt:lpstr>
      <vt:lpstr>Irpf. (Titulo 7, Texto ordenado)</vt:lpstr>
      <vt:lpstr>IRPF: estructura del impuesto</vt:lpstr>
      <vt:lpstr>IMPUESTO A LAS RENTAS DE PERSONAS FISICAS</vt:lpstr>
      <vt:lpstr>IMPUESTO A LAS RENTAS DE PERSONAS FISICAS</vt:lpstr>
      <vt:lpstr>HECHO GENERADOR </vt:lpstr>
      <vt:lpstr>HECHO GENERADOR</vt:lpstr>
      <vt:lpstr>HECHO GENERADOR</vt:lpstr>
      <vt:lpstr>HECHO GENERADOR</vt:lpstr>
      <vt:lpstr>RENTAS CATEGORIA I (arts. 10 a 29 nuevo Cap. II Título 7 T.O. 96)</vt:lpstr>
      <vt:lpstr>RENDIMIENTOS DE CAPITAL (Art. 10) </vt:lpstr>
      <vt:lpstr>RENDIMIENTOS DE CAPITAL</vt:lpstr>
      <vt:lpstr>CLASIFICACION de los rendimientos de capital (art. 12)</vt:lpstr>
      <vt:lpstr>RENDIMIENTOS DE CAPITAL INMOBILIARIO (ART. 13)</vt:lpstr>
      <vt:lpstr>RENDIMIENTOS DE CAPITAL MOBILIARIO (art.16)</vt:lpstr>
      <vt:lpstr>Categoria I  incrementos patrimoniales</vt:lpstr>
      <vt:lpstr>CATEGORIA II (TRABAJO)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IRPF</dc:title>
  <dc:creator>Ana</dc:creator>
  <cp:lastModifiedBy>anacampana32@gmail.com</cp:lastModifiedBy>
  <cp:revision>128</cp:revision>
  <dcterms:created xsi:type="dcterms:W3CDTF">2020-05-19T02:55:16Z</dcterms:created>
  <dcterms:modified xsi:type="dcterms:W3CDTF">2024-05-07T05:16:30Z</dcterms:modified>
</cp:coreProperties>
</file>