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94" r:id="rId5"/>
    <p:sldId id="258" r:id="rId6"/>
    <p:sldId id="259" r:id="rId7"/>
    <p:sldId id="260" r:id="rId8"/>
    <p:sldId id="262" r:id="rId9"/>
    <p:sldId id="289" r:id="rId10"/>
    <p:sldId id="291" r:id="rId11"/>
    <p:sldId id="264" r:id="rId12"/>
    <p:sldId id="265" r:id="rId13"/>
    <p:sldId id="266" r:id="rId14"/>
    <p:sldId id="267" r:id="rId15"/>
    <p:sldId id="268" r:id="rId16"/>
    <p:sldId id="269" r:id="rId17"/>
    <p:sldId id="295" r:id="rId18"/>
    <p:sldId id="270" r:id="rId19"/>
    <p:sldId id="271" r:id="rId20"/>
    <p:sldId id="272" r:id="rId21"/>
    <p:sldId id="273" r:id="rId22"/>
    <p:sldId id="274" r:id="rId23"/>
    <p:sldId id="290" r:id="rId24"/>
    <p:sldId id="275" r:id="rId25"/>
    <p:sldId id="297" r:id="rId26"/>
    <p:sldId id="276" r:id="rId27"/>
    <p:sldId id="292" r:id="rId28"/>
    <p:sldId id="277" r:id="rId29"/>
    <p:sldId id="278" r:id="rId30"/>
    <p:sldId id="279" r:id="rId31"/>
    <p:sldId id="280" r:id="rId32"/>
    <p:sldId id="296" r:id="rId33"/>
    <p:sldId id="286" r:id="rId34"/>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966"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F98ED2-C787-47F6-9DA2-ED245722DA45}" type="datetimeFigureOut">
              <a:rPr lang="es-UY" smtClean="0"/>
              <a:pPr/>
              <a:t>6/5/2024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40150BB4-F1BB-4BB7-9EF5-1BD967CEF1C1}" type="slidenum">
              <a:rPr lang="es-UY" smtClean="0"/>
              <a:pPr/>
              <a:t>‹Nº›</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98ED2-C787-47F6-9DA2-ED245722DA45}" type="datetimeFigureOut">
              <a:rPr lang="es-UY" smtClean="0"/>
              <a:pPr/>
              <a:t>6/5/2024</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50BB4-F1BB-4BB7-9EF5-1BD967CEF1C1}"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UY" sz="4000" b="1" cap="all" dirty="0" smtClean="0"/>
              <a:t/>
            </a:r>
            <a:br>
              <a:rPr lang="es-UY" sz="4000" b="1" cap="all" dirty="0" smtClean="0"/>
            </a:br>
            <a:r>
              <a:rPr lang="es-UY" sz="4000" b="1" cap="all" dirty="0" smtClean="0">
                <a:solidFill>
                  <a:schemeClr val="accent3">
                    <a:lumMod val="75000"/>
                  </a:schemeClr>
                </a:solidFill>
                <a:latin typeface="Arial Black" pitchFamily="34" charset="0"/>
              </a:rPr>
              <a:t> FONDO DE SOLIDARIDAD Y adicional </a:t>
            </a:r>
            <a:r>
              <a:rPr lang="es-UY" sz="4000" b="1" cap="all" dirty="0"/>
              <a:t/>
            </a:r>
            <a:br>
              <a:rPr lang="es-UY" sz="4000" b="1" cap="all" dirty="0"/>
            </a:br>
            <a:endParaRPr lang="es-UY" sz="4000" dirty="0"/>
          </a:p>
        </p:txBody>
      </p:sp>
      <p:pic>
        <p:nvPicPr>
          <p:cNvPr id="6" name="5 Marcador de contenido" descr="Están abiertas las inscripciones para las Becas del Fondo de Solidaridad"/>
          <p:cNvPicPr>
            <a:picLocks noGrp="1"/>
          </p:cNvPicPr>
          <p:nvPr>
            <p:ph idx="1"/>
          </p:nvPr>
        </p:nvPicPr>
        <p:blipFill>
          <a:blip r:embed="rId2" cstate="print"/>
          <a:srcRect/>
          <a:stretch>
            <a:fillRect/>
          </a:stretch>
        </p:blipFill>
        <p:spPr bwMode="auto">
          <a:xfrm>
            <a:off x="2133600" y="2696369"/>
            <a:ext cx="4876800" cy="23336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3">
                    <a:lumMod val="75000"/>
                  </a:schemeClr>
                </a:solidFill>
              </a:rPr>
              <a:t>PAGOS</a:t>
            </a:r>
            <a:endParaRPr lang="es-UY" b="1" dirty="0">
              <a:solidFill>
                <a:schemeClr val="accent3">
                  <a:lumMod val="75000"/>
                </a:schemeClr>
              </a:solidFill>
            </a:endParaRPr>
          </a:p>
        </p:txBody>
      </p:sp>
      <p:sp>
        <p:nvSpPr>
          <p:cNvPr id="3" name="2 Marcador de contenido"/>
          <p:cNvSpPr>
            <a:spLocks noGrp="1"/>
          </p:cNvSpPr>
          <p:nvPr>
            <p:ph idx="1"/>
          </p:nvPr>
        </p:nvSpPr>
        <p:spPr/>
        <p:txBody>
          <a:bodyPr>
            <a:normAutofit/>
          </a:bodyPr>
          <a:lstStyle/>
          <a:p>
            <a:r>
              <a:rPr lang="es-UY" sz="1800" dirty="0" smtClean="0"/>
              <a:t>El valor de la Base de Prestaciones y Contribuciones (BPC) para el año </a:t>
            </a:r>
            <a:r>
              <a:rPr lang="es-UY" sz="1800" dirty="0" smtClean="0"/>
              <a:t>2024 </a:t>
            </a:r>
            <a:r>
              <a:rPr lang="es-UY" sz="1800" dirty="0" smtClean="0"/>
              <a:t>es de</a:t>
            </a:r>
          </a:p>
          <a:p>
            <a:pPr>
              <a:buNone/>
            </a:pPr>
            <a:r>
              <a:rPr lang="es-UY" sz="1800" dirty="0" smtClean="0"/>
              <a:t>       $ </a:t>
            </a:r>
            <a:r>
              <a:rPr lang="es-UY" sz="1800" dirty="0" smtClean="0"/>
              <a:t>6.177</a:t>
            </a:r>
            <a:r>
              <a:rPr lang="es-UY" sz="1800" dirty="0" smtClean="0"/>
              <a:t> </a:t>
            </a:r>
            <a:r>
              <a:rPr lang="es-UY" sz="1800" dirty="0" smtClean="0"/>
              <a:t>pesos.</a:t>
            </a:r>
          </a:p>
          <a:p>
            <a:pPr>
              <a:buNone/>
            </a:pPr>
            <a:endParaRPr lang="es-UY" sz="1800" dirty="0" smtClean="0"/>
          </a:p>
          <a:p>
            <a:r>
              <a:rPr lang="es-UY" sz="1800" dirty="0" smtClean="0"/>
              <a:t>El monto de los aportes se divide en doce cuotas con carácter de anticipo mensual y obligatorio, a pagar de enero a diciembre.</a:t>
            </a:r>
          </a:p>
          <a:p>
            <a:r>
              <a:rPr lang="es-UY" sz="1800" dirty="0" smtClean="0"/>
              <a:t> El pago se debe realizar hasta el último día de cada mes para evitar multas y recargos</a:t>
            </a:r>
          </a:p>
          <a:p>
            <a:pPr>
              <a:buNone/>
            </a:pPr>
            <a:endParaRPr lang="es-UY"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NO GRAVADOS</a:t>
            </a:r>
            <a:r>
              <a:rPr lang="es-UY" b="1" cap="all" dirty="0"/>
              <a:t/>
            </a:r>
            <a:br>
              <a:rPr lang="es-UY" b="1" cap="all" dirty="0"/>
            </a:br>
            <a:endParaRPr lang="es-UY" dirty="0"/>
          </a:p>
        </p:txBody>
      </p:sp>
      <p:sp>
        <p:nvSpPr>
          <p:cNvPr id="3" name="2 Marcador de contenido"/>
          <p:cNvSpPr>
            <a:spLocks noGrp="1"/>
          </p:cNvSpPr>
          <p:nvPr>
            <p:ph idx="1"/>
          </p:nvPr>
        </p:nvSpPr>
        <p:spPr>
          <a:xfrm>
            <a:off x="457200" y="1340768"/>
            <a:ext cx="8229600" cy="4785395"/>
          </a:xfrm>
        </p:spPr>
        <p:txBody>
          <a:bodyPr>
            <a:normAutofit/>
          </a:bodyPr>
          <a:lstStyle/>
          <a:p>
            <a:pPr lvl="0"/>
            <a:r>
              <a:rPr lang="es-UY" sz="1800" i="1" dirty="0" smtClean="0"/>
              <a:t>Cuyos ingresos mensuales no superen la 8 BPC.</a:t>
            </a:r>
          </a:p>
          <a:p>
            <a:pPr lvl="0">
              <a:buNone/>
            </a:pPr>
            <a:endParaRPr lang="es-UY" sz="1800" i="1" dirty="0" smtClean="0"/>
          </a:p>
          <a:p>
            <a:pPr lvl="0"/>
            <a:r>
              <a:rPr lang="es-UY" sz="1800" i="1" dirty="0" smtClean="0"/>
              <a:t> Al ser una contribución anual no se toma en cuenta cada mes en forma individual, sino la anualidad o sea que no supere las 96 BPC</a:t>
            </a:r>
          </a:p>
          <a:p>
            <a:pPr lvl="0">
              <a:buNone/>
            </a:pPr>
            <a:endParaRPr lang="es-UY" sz="1800" b="1" i="1" dirty="0" smtClean="0"/>
          </a:p>
          <a:p>
            <a:pPr lvl="0"/>
            <a:r>
              <a:rPr lang="es-UY" sz="1800" i="1" dirty="0" smtClean="0"/>
              <a:t>Declaración jurada dentro de los primeros 90 días del año siguiente</a:t>
            </a:r>
          </a:p>
          <a:p>
            <a:pPr lvl="0"/>
            <a:endParaRPr lang="es-UY" sz="1800" b="1" i="1" dirty="0" smtClean="0"/>
          </a:p>
          <a:p>
            <a:pPr lvl="0"/>
            <a:r>
              <a:rPr lang="es-UY" sz="1800" i="1" dirty="0" smtClean="0"/>
              <a:t>Declaración jurada provisoria – los contribuyentes que estimen que en el año no superaran el mínimo no imponible podrán omitir los pagos mensuales siempre que puedan justificar dicha situación</a:t>
            </a:r>
          </a:p>
          <a:p>
            <a:pPr lvl="0"/>
            <a:endParaRPr lang="es-UY" sz="1800" b="1" i="1" dirty="0" smtClean="0"/>
          </a:p>
          <a:p>
            <a:pPr lvl="0"/>
            <a:r>
              <a:rPr lang="es-UY" sz="1800" i="1" dirty="0" smtClean="0"/>
              <a:t>Declaración jurada en cualquier momento para jubilados y que tienen 70 años o enfermedad que no le permite desarrollar ninguna actividad.</a:t>
            </a:r>
            <a:endParaRPr lang="es-UY" sz="1800" b="1" i="1" dirty="0" smtClean="0"/>
          </a:p>
          <a:p>
            <a:endParaRPr lang="es-UY"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sanciones</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pPr lvl="0"/>
            <a:r>
              <a:rPr lang="es-UY" sz="1900" cap="all" dirty="0"/>
              <a:t>por no </a:t>
            </a:r>
            <a:r>
              <a:rPr lang="es-UY" sz="1900" cap="all" dirty="0" smtClean="0"/>
              <a:t>pago: </a:t>
            </a:r>
            <a:r>
              <a:rPr lang="es-UY" sz="1900" i="1" cap="all" dirty="0"/>
              <a:t>multa y recargos (art. 94 </a:t>
            </a:r>
            <a:r>
              <a:rPr lang="es-UY" sz="1900" i="1" cap="all" dirty="0" err="1"/>
              <a:t>c.t</a:t>
            </a:r>
            <a:r>
              <a:rPr lang="es-UY" sz="1900" i="1" cap="all" dirty="0" err="1" smtClean="0"/>
              <a:t>.</a:t>
            </a:r>
            <a:r>
              <a:rPr lang="es-UY" sz="1900" i="1" cap="all" dirty="0" smtClean="0"/>
              <a:t>)</a:t>
            </a:r>
          </a:p>
          <a:p>
            <a:pPr lvl="0">
              <a:buNone/>
            </a:pPr>
            <a:endParaRPr lang="es-UY" sz="1900" b="1" cap="all" dirty="0"/>
          </a:p>
          <a:p>
            <a:pPr lvl="0"/>
            <a:r>
              <a:rPr lang="es-UY" sz="1900" cap="all" dirty="0"/>
              <a:t>por no presentar </a:t>
            </a:r>
            <a:r>
              <a:rPr lang="es-UY" sz="1900" cap="all" dirty="0" smtClean="0"/>
              <a:t>declaración </a:t>
            </a:r>
            <a:r>
              <a:rPr lang="es-UY" sz="1900" cap="all" dirty="0"/>
              <a:t>jurada en </a:t>
            </a:r>
            <a:r>
              <a:rPr lang="es-UY" sz="1900" cap="all" dirty="0" smtClean="0"/>
              <a:t>plazo:  CONTRAVENCIÓN </a:t>
            </a:r>
            <a:r>
              <a:rPr lang="es-UY" sz="1900" cap="all" dirty="0"/>
              <a:t>- 0,5 </a:t>
            </a:r>
            <a:r>
              <a:rPr lang="es-UY" sz="1900" cap="all" dirty="0" err="1"/>
              <a:t>bpc</a:t>
            </a:r>
            <a:r>
              <a:rPr lang="es-UY" sz="1900" cap="all" dirty="0"/>
              <a:t> por ejercicio – </a:t>
            </a:r>
            <a:r>
              <a:rPr lang="es-UY" sz="1900" cap="all" dirty="0" smtClean="0"/>
              <a:t>máximo </a:t>
            </a:r>
            <a:r>
              <a:rPr lang="es-UY" sz="1900" cap="all" dirty="0"/>
              <a:t>2 </a:t>
            </a:r>
            <a:r>
              <a:rPr lang="es-UY" sz="1900" cap="all" dirty="0" err="1" smtClean="0"/>
              <a:t>bpc</a:t>
            </a:r>
            <a:endParaRPr lang="es-UY" sz="1900" cap="all" dirty="0" smtClean="0"/>
          </a:p>
          <a:p>
            <a:pPr lvl="0"/>
            <a:endParaRPr lang="es-UY" sz="1900" b="1" cap="all" dirty="0"/>
          </a:p>
          <a:p>
            <a:pPr lvl="0"/>
            <a:r>
              <a:rPr lang="es-UY" sz="1900" cap="all" dirty="0"/>
              <a:t>SI SE EFECTUO LA DECLARACION JURADA PROVISORIA Y LUEGO LOS INGRESOS FUERON SUPERIORES AL MINIMO NO IMPONIBLE SE DEBERA PAGAR LA MULTA Y RECARGOS POR LO NO PAGADO</a:t>
            </a:r>
            <a:endParaRPr lang="es-UY" sz="1900" b="1" cap="all" dirty="0"/>
          </a:p>
          <a:p>
            <a:endParaRPr lang="es-U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contralor del pago</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pPr lvl="0"/>
            <a:r>
              <a:rPr lang="es-UY" sz="1600" b="1" u="sng" cap="all" dirty="0"/>
              <a:t>mediante constancia de estar al </a:t>
            </a:r>
            <a:r>
              <a:rPr lang="es-UY" sz="1600" b="1" u="sng" cap="all" dirty="0" smtClean="0"/>
              <a:t>día </a:t>
            </a:r>
            <a:r>
              <a:rPr lang="es-UY" sz="1600" b="1" u="sng" cap="all" dirty="0"/>
              <a:t>en el </a:t>
            </a:r>
            <a:r>
              <a:rPr lang="es-UY" sz="1600" b="1" u="sng" cap="all" dirty="0" smtClean="0"/>
              <a:t>pago: </a:t>
            </a:r>
            <a:r>
              <a:rPr lang="es-UY" sz="1600" cap="all" dirty="0" smtClean="0"/>
              <a:t>expedida </a:t>
            </a:r>
            <a:r>
              <a:rPr lang="es-UY" sz="1600" cap="all" dirty="0"/>
              <a:t>por caja profesional, caja notarial o fondo de solidaridad</a:t>
            </a:r>
            <a:endParaRPr lang="es-UY" sz="1600" b="1" cap="all" dirty="0"/>
          </a:p>
          <a:p>
            <a:pPr lvl="0"/>
            <a:r>
              <a:rPr lang="es-UY" sz="1600" b="1" u="sng" cap="all" dirty="0"/>
              <a:t>de haberse efectuado </a:t>
            </a:r>
            <a:r>
              <a:rPr lang="es-UY" sz="1600" b="1" u="sng" cap="all" dirty="0" smtClean="0"/>
              <a:t>declaración provisoria:  </a:t>
            </a:r>
            <a:r>
              <a:rPr lang="es-UY" sz="1600" cap="all" dirty="0"/>
              <a:t>el fondo expide la </a:t>
            </a:r>
            <a:r>
              <a:rPr lang="es-UY" sz="1600" cap="all" dirty="0" smtClean="0"/>
              <a:t>constancia.</a:t>
            </a:r>
            <a:endParaRPr lang="es-UY" sz="1600" b="1" cap="all" dirty="0"/>
          </a:p>
          <a:p>
            <a:pPr lvl="0"/>
            <a:r>
              <a:rPr lang="es-UY" sz="1600" b="1" u="sng" cap="all" dirty="0"/>
              <a:t>Las  entidades  públicas  o  </a:t>
            </a:r>
            <a:r>
              <a:rPr lang="es-UY" sz="1600" b="1" u="sng" cap="all" dirty="0" smtClean="0"/>
              <a:t>privadas:</a:t>
            </a:r>
            <a:r>
              <a:rPr lang="es-UY" sz="1600" cap="all" dirty="0" smtClean="0"/>
              <a:t>  </a:t>
            </a:r>
            <a:r>
              <a:rPr lang="es-UY" sz="1600" cap="all" dirty="0"/>
              <a:t>deberán  exigir  anualmente  a  los  sujetos  pasivos  de  esta contribución especial, la presentación de dicha constancia </a:t>
            </a:r>
            <a:endParaRPr lang="es-UY" sz="1600" b="1" cap="all" dirty="0"/>
          </a:p>
          <a:p>
            <a:pPr lvl="0"/>
            <a:r>
              <a:rPr lang="es-UY" sz="1600" cap="all" dirty="0"/>
              <a:t>la no </a:t>
            </a:r>
            <a:r>
              <a:rPr lang="es-UY" sz="1600" cap="all" dirty="0" smtClean="0"/>
              <a:t>presentación </a:t>
            </a:r>
            <a:r>
              <a:rPr lang="es-UY" sz="1600" cap="all" dirty="0"/>
              <a:t>inhabilita  pagar  el  50%  de  facturas por  servicios  prestados,  sueldos,  salarios  o  remuneraciones  de  especie  alguna,  hasta  un  tope  de 40  </a:t>
            </a:r>
            <a:r>
              <a:rPr lang="es-UY" sz="1600" cap="all" dirty="0" smtClean="0"/>
              <a:t>BPC.  </a:t>
            </a:r>
            <a:endParaRPr lang="es-UY" sz="1600" b="1" cap="all" dirty="0"/>
          </a:p>
          <a:p>
            <a:pPr lvl="0"/>
            <a:r>
              <a:rPr lang="es-UY" sz="1600" cap="all" dirty="0"/>
              <a:t>La  inobservancia  de  lo  preceptuado  será  considerada  falta  grave  en  el  caso  del funcionario público que ordene y/o efectúe el pago</a:t>
            </a:r>
            <a:endParaRPr lang="es-UY" sz="1600" b="1" cap="all" dirty="0"/>
          </a:p>
          <a:p>
            <a:pPr lvl="0"/>
            <a:r>
              <a:rPr lang="es-UY" sz="1600" cap="all" dirty="0"/>
              <a:t>la  entidad  que  incumpla  con  lo  previsto  será  solidariamente  responsable  por  lo adeudado</a:t>
            </a:r>
            <a:endParaRPr lang="es-UY" sz="1600" b="1" cap="all" dirty="0"/>
          </a:p>
          <a:p>
            <a:pPr lvl="0"/>
            <a:r>
              <a:rPr lang="es-UY" sz="1600" b="1" cap="all" dirty="0"/>
              <a:t>El Bps y las demás entidades previsionales </a:t>
            </a:r>
            <a:r>
              <a:rPr lang="es-UY" sz="1600" cap="all" dirty="0"/>
              <a:t>no podrán dar curso a ninguna solicitud  de  jubilación  o  retiro  sin  exigir  la  presentación de  la  constancia  de  estar  al  día  con  la </a:t>
            </a:r>
            <a:r>
              <a:rPr lang="es-UY" sz="1600" cap="all" dirty="0" smtClean="0"/>
              <a:t>contribución.</a:t>
            </a:r>
            <a:endParaRPr lang="es-UY" sz="1600" b="1" cap="al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000" b="1" cap="all" dirty="0">
                <a:solidFill>
                  <a:schemeClr val="accent3">
                    <a:lumMod val="50000"/>
                  </a:schemeClr>
                </a:solidFill>
              </a:rPr>
              <a:t>ADICIONAL AL FONDO DE SOLIDARIDAD</a:t>
            </a:r>
            <a:r>
              <a:rPr lang="es-UY" sz="4000" b="1" cap="all" dirty="0"/>
              <a:t/>
            </a:r>
            <a:br>
              <a:rPr lang="es-UY" sz="4000" b="1" cap="all" dirty="0"/>
            </a:br>
            <a:endParaRPr lang="es-UY" sz="4000" dirty="0"/>
          </a:p>
        </p:txBody>
      </p:sp>
      <p:sp>
        <p:nvSpPr>
          <p:cNvPr id="3" name="2 Marcador de contenido"/>
          <p:cNvSpPr>
            <a:spLocks noGrp="1"/>
          </p:cNvSpPr>
          <p:nvPr>
            <p:ph idx="1"/>
          </p:nvPr>
        </p:nvSpPr>
        <p:spPr/>
        <p:txBody>
          <a:bodyPr>
            <a:normAutofit/>
          </a:bodyPr>
          <a:lstStyle/>
          <a:p>
            <a:pPr>
              <a:buNone/>
            </a:pPr>
            <a:r>
              <a:rPr lang="es-UY" sz="2800" b="1" cap="all" dirty="0" smtClean="0"/>
              <a:t>                           MARCO NORMATIVO</a:t>
            </a:r>
          </a:p>
          <a:p>
            <a:endParaRPr lang="es-UY" sz="2800" b="1" cap="all" dirty="0" smtClean="0"/>
          </a:p>
          <a:p>
            <a:pPr lvl="0"/>
            <a:r>
              <a:rPr lang="es-UY" sz="2000" dirty="0" smtClean="0"/>
              <a:t>Ley Nº 17.296 de 21/02/001.- Artículo 542</a:t>
            </a:r>
          </a:p>
          <a:p>
            <a:pPr lvl="0"/>
            <a:r>
              <a:rPr lang="es-UY" sz="2000" dirty="0" smtClean="0"/>
              <a:t>Ley Nº 17.451 de 10/01/002.- Artículo 7</a:t>
            </a:r>
          </a:p>
          <a:p>
            <a:pPr lvl="0"/>
            <a:r>
              <a:rPr lang="es-UY" sz="2000" dirty="0" smtClean="0"/>
              <a:t>Ley Nº 19.533 de 19/12/015.- Artículo 757</a:t>
            </a:r>
          </a:p>
          <a:p>
            <a:pPr lvl="0"/>
            <a:r>
              <a:rPr lang="es-UY" sz="2000" dirty="0" smtClean="0"/>
              <a:t>Ley Nº 19.670 de 15/10/018.- Artículo 355</a:t>
            </a:r>
          </a:p>
          <a:p>
            <a:pPr lvl="0"/>
            <a:r>
              <a:rPr lang="es-UY" sz="2000" dirty="0" smtClean="0"/>
              <a:t>Ley N° 20.075 de 20/10/2022 – Artículo 493</a:t>
            </a:r>
          </a:p>
          <a:p>
            <a:endParaRPr lang="es-UY" sz="2800" b="1" cap="all" dirty="0" smtClean="0"/>
          </a:p>
          <a:p>
            <a:endParaRPr lang="es-UY"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t/>
            </a:r>
            <a:br>
              <a:rPr lang="es-UY" b="1" cap="all" dirty="0"/>
            </a:br>
            <a:r>
              <a:rPr lang="es-UY" b="1" cap="all" dirty="0" smtClean="0">
                <a:solidFill>
                  <a:schemeClr val="accent3">
                    <a:lumMod val="75000"/>
                  </a:schemeClr>
                </a:solidFill>
              </a:rPr>
              <a:t>generalidades</a:t>
            </a:r>
            <a:endParaRPr lang="es-UY" dirty="0">
              <a:solidFill>
                <a:schemeClr val="accent3">
                  <a:lumMod val="75000"/>
                </a:schemeClr>
              </a:solidFill>
            </a:endParaRPr>
          </a:p>
        </p:txBody>
      </p:sp>
      <p:sp>
        <p:nvSpPr>
          <p:cNvPr id="3" name="2 Marcador de contenido"/>
          <p:cNvSpPr>
            <a:spLocks noGrp="1"/>
          </p:cNvSpPr>
          <p:nvPr>
            <p:ph idx="1"/>
          </p:nvPr>
        </p:nvSpPr>
        <p:spPr/>
        <p:txBody>
          <a:bodyPr>
            <a:normAutofit/>
          </a:bodyPr>
          <a:lstStyle/>
          <a:p>
            <a:pPr>
              <a:lnSpc>
                <a:spcPct val="150000"/>
              </a:lnSpc>
            </a:pPr>
            <a:r>
              <a:rPr lang="es-UY" sz="2100" dirty="0" smtClean="0"/>
              <a:t>El aporte Adicional es destinado a la UDELAR y es obligatorio para los egresados de la misma, de carreras que tengan una duración igual o superior a cinco años (duración de carreras a enero de 2002) y cuyos ingresos mensuales sean superiores a 6 BPC ($</a:t>
            </a:r>
            <a:r>
              <a:rPr lang="es-UY" sz="2100" dirty="0" smtClean="0"/>
              <a:t>37.062</a:t>
            </a:r>
            <a:r>
              <a:rPr lang="es-UY" sz="2100" dirty="0" smtClean="0"/>
              <a:t> a valores 2023). </a:t>
            </a:r>
          </a:p>
          <a:p>
            <a:pPr>
              <a:lnSpc>
                <a:spcPct val="150000"/>
              </a:lnSpc>
            </a:pPr>
            <a:endParaRPr lang="es-UY" sz="2100" dirty="0" smtClean="0"/>
          </a:p>
          <a:p>
            <a:pPr>
              <a:lnSpc>
                <a:spcPct val="150000"/>
              </a:lnSpc>
            </a:pPr>
            <a:r>
              <a:rPr lang="es-UY" sz="2100" dirty="0" smtClean="0"/>
              <a:t>Se pagan $ </a:t>
            </a:r>
            <a:r>
              <a:rPr lang="es-UY" sz="2100" dirty="0" smtClean="0"/>
              <a:t>643</a:t>
            </a:r>
            <a:r>
              <a:rPr lang="es-UY" sz="2100" dirty="0" smtClean="0"/>
              <a:t> </a:t>
            </a:r>
            <a:r>
              <a:rPr lang="es-UY" sz="2100" dirty="0" smtClean="0"/>
              <a:t>mensuales (</a:t>
            </a:r>
            <a:r>
              <a:rPr lang="es-UY" sz="2100" dirty="0" smtClean="0"/>
              <a:t>5/4 </a:t>
            </a:r>
            <a:r>
              <a:rPr lang="es-UY" sz="2100" dirty="0" smtClean="0"/>
              <a:t>de BPC anual) a partir del año en que se cumple el quinto año del egreso y hasta que se cumpla alguna de las causales de cese.</a:t>
            </a:r>
          </a:p>
          <a:p>
            <a:endParaRPr lang="es-U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chemeClr val="accent3">
                    <a:lumMod val="75000"/>
                  </a:schemeClr>
                </a:solidFill>
              </a:rPr>
              <a:t>generalidades</a:t>
            </a:r>
            <a:endParaRPr lang="es-UY" dirty="0"/>
          </a:p>
        </p:txBody>
      </p:sp>
      <p:sp>
        <p:nvSpPr>
          <p:cNvPr id="3" name="2 Marcador de contenido"/>
          <p:cNvSpPr>
            <a:spLocks noGrp="1"/>
          </p:cNvSpPr>
          <p:nvPr>
            <p:ph idx="1"/>
          </p:nvPr>
        </p:nvSpPr>
        <p:spPr/>
        <p:txBody>
          <a:bodyPr>
            <a:normAutofit/>
          </a:bodyPr>
          <a:lstStyle/>
          <a:p>
            <a:pPr>
              <a:lnSpc>
                <a:spcPct val="150000"/>
              </a:lnSpc>
            </a:pPr>
            <a:r>
              <a:rPr lang="es-ES" sz="1900" dirty="0"/>
              <a:t>EL ADICIONAL AL FONDO DE SOLIDARIDAD FUE CREADO LA LEY Nº 17.296 DE 21/02/001 - ARTÍCULO 542 CON DESTINO A LA UNIVERSIDAD DE LA REPÚBLICA PARA </a:t>
            </a:r>
            <a:r>
              <a:rPr lang="es-ES" sz="1900" dirty="0" smtClean="0"/>
              <a:t>FINANCIAR:</a:t>
            </a:r>
          </a:p>
          <a:p>
            <a:pPr>
              <a:lnSpc>
                <a:spcPct val="150000"/>
              </a:lnSpc>
            </a:pPr>
            <a:r>
              <a:rPr lang="es-ES" sz="1900" dirty="0" smtClean="0"/>
              <a:t> </a:t>
            </a:r>
            <a:r>
              <a:rPr lang="es-ES" sz="1900" dirty="0"/>
              <a:t>PROYECTOS INSTITUCIONALES EN EL INTERIOR DEL </a:t>
            </a:r>
            <a:r>
              <a:rPr lang="es-ES" sz="1900" dirty="0" smtClean="0"/>
              <a:t>PAÍS</a:t>
            </a:r>
          </a:p>
          <a:p>
            <a:pPr>
              <a:lnSpc>
                <a:spcPct val="150000"/>
              </a:lnSpc>
            </a:pPr>
            <a:r>
              <a:rPr lang="es-ES" sz="1900" dirty="0" smtClean="0"/>
              <a:t> </a:t>
            </a:r>
            <a:r>
              <a:rPr lang="es-ES" sz="1900" dirty="0"/>
              <a:t>PARA MEJORAS EN LA INFRAESTRUCTURA EDILICIA DESTINADA A LA ENSEÑANZA, BIBLIOTECAS, FORMACIÓN DE DOCENTES Y PUBLICACIONES. </a:t>
            </a:r>
            <a:endParaRPr lang="es-UY" sz="1900" dirty="0"/>
          </a:p>
          <a:p>
            <a:endParaRPr lang="es-U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cap="all" dirty="0" smtClean="0"/>
              <a:t/>
            </a:r>
            <a:br>
              <a:rPr lang="es-ES" b="1" cap="all" dirty="0" smtClean="0"/>
            </a:br>
            <a:r>
              <a:rPr lang="es-ES" sz="4000" b="1" cap="all" dirty="0" smtClean="0">
                <a:solidFill>
                  <a:schemeClr val="accent3">
                    <a:lumMod val="75000"/>
                  </a:schemeClr>
                </a:solidFill>
              </a:rPr>
              <a:t>APORTE ADICIONAL (NORMATIVA)</a:t>
            </a:r>
            <a:r>
              <a:rPr lang="es-ES" cap="all" dirty="0" smtClean="0"/>
              <a:t/>
            </a:r>
            <a:br>
              <a:rPr lang="es-ES" cap="all" dirty="0" smtClean="0"/>
            </a:br>
            <a:endParaRPr lang="es-ES" dirty="0"/>
          </a:p>
        </p:txBody>
      </p:sp>
      <p:sp>
        <p:nvSpPr>
          <p:cNvPr id="3" name="2 Marcador de contenido"/>
          <p:cNvSpPr>
            <a:spLocks noGrp="1"/>
          </p:cNvSpPr>
          <p:nvPr>
            <p:ph idx="1"/>
          </p:nvPr>
        </p:nvSpPr>
        <p:spPr/>
        <p:txBody>
          <a:bodyPr>
            <a:normAutofit/>
          </a:bodyPr>
          <a:lstStyle/>
          <a:p>
            <a:pPr fontAlgn="base"/>
            <a:r>
              <a:rPr lang="es-ES" sz="2000" dirty="0" smtClean="0"/>
              <a:t>La contribución Adicional al Fondo de Solidaridad, es una contribución  establecida en el Art. 542 de la Ley Nº 17.296, en la redacción dada por el artículo 7º de la Ley 17.451; que se resume a continuación (La referencia a SMN debe leerse en virtud de la Ley 17.856 como hecha a BPC (Bases de Prestaciones y Contribuciones):</a:t>
            </a:r>
          </a:p>
          <a:p>
            <a:pPr fontAlgn="base"/>
            <a:endParaRPr lang="es-ES" sz="2000" dirty="0" smtClean="0"/>
          </a:p>
          <a:p>
            <a:pPr fontAlgn="base"/>
            <a:r>
              <a:rPr lang="es-ES" sz="2000" dirty="0" smtClean="0"/>
              <a:t>“ARTICULO 542.- Créase una contribución adicional al Fondo de Solidaridad creado por la Ley No. 16.524, de 25 de julio de 1994, que gravará a los egresados de la Universidad de la República cuyas carreras tengan una duración igual o superior a cinco años, cuyos ingresos mensuales sean superiores a 6 BPC. (72 BPC anuales)</a:t>
            </a: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000" b="1" cap="all" dirty="0">
                <a:solidFill>
                  <a:schemeClr val="accent3">
                    <a:lumMod val="75000"/>
                  </a:schemeClr>
                </a:solidFill>
              </a:rPr>
              <a:t>NATURALEZA JURÍDICA</a:t>
            </a:r>
            <a:r>
              <a:rPr lang="es-UY" sz="4000" b="1" cap="all" dirty="0"/>
              <a:t/>
            </a:r>
            <a:br>
              <a:rPr lang="es-UY" sz="4000" b="1" cap="all" dirty="0"/>
            </a:br>
            <a:endParaRPr lang="es-UY" sz="4000" dirty="0"/>
          </a:p>
        </p:txBody>
      </p:sp>
      <p:sp>
        <p:nvSpPr>
          <p:cNvPr id="3" name="2 Marcador de contenido"/>
          <p:cNvSpPr>
            <a:spLocks noGrp="1"/>
          </p:cNvSpPr>
          <p:nvPr>
            <p:ph idx="1"/>
          </p:nvPr>
        </p:nvSpPr>
        <p:spPr/>
        <p:txBody>
          <a:bodyPr>
            <a:normAutofit/>
          </a:bodyPr>
          <a:lstStyle/>
          <a:p>
            <a:r>
              <a:rPr lang="es-ES" sz="1600" dirty="0"/>
              <a:t>EL ADICIONAL AL APORTE ANUAL AL FONDO DE SOLIDARIDAD, POR SU CARÁCTER DE ADICIONAL SE RIGE POR LAS MISMAS NORMAS QUE EL TRIBUTO PRINCIPAL, SALVO LAS EXCEPCIONES EXPRESAS QUE SURJAN DE LA LEGISLACIÓN</a:t>
            </a:r>
            <a:r>
              <a:rPr lang="es-ES" sz="1600" dirty="0" smtClean="0"/>
              <a:t>.</a:t>
            </a:r>
          </a:p>
          <a:p>
            <a:pPr>
              <a:buNone/>
            </a:pPr>
            <a:endParaRPr lang="es-UY" sz="1800" dirty="0"/>
          </a:p>
          <a:p>
            <a:pPr>
              <a:lnSpc>
                <a:spcPct val="150000"/>
              </a:lnSpc>
            </a:pPr>
            <a:r>
              <a:rPr lang="es-ES" sz="1800" dirty="0" smtClean="0"/>
              <a:t>EL </a:t>
            </a:r>
            <a:r>
              <a:rPr lang="es-ES" sz="1800" dirty="0"/>
              <a:t>OBJETIVO DEL ADICIONAL ES LOGRAR UN AUMENTO DEL TRIBUTO, O UN AUMENTO DE LA RECAUDACIÓN, SIN NECESIDAD DE CREAR OTRO TRIBUTO. ES DE DESTACAR QUE EN LA CONSTITUCIÓN DE LA REPÚBLICA LOS ADICIONALES SOLO ESTÁN PREVISTOS RESPECTO A LOS TRIBUTOS DEPARTAMENTALES Y LA DOCTRINA Y JURISPRUDENCIA ENTIENDEN QUE ÉSTOS TIENEN CABIDA EN MATERIA DE “IMPUESTOS”; ADEMÁS EL CÓDIGO TRIBUTARIO NO HACE REFERENCIA ALGUNA A LOS ADICIONALES.</a:t>
            </a:r>
            <a:endParaRPr lang="es-UY" sz="1800" dirty="0"/>
          </a:p>
          <a:p>
            <a:endParaRPr lang="es-UY"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HECHO GENERADOR</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r>
              <a:rPr lang="es-ES" sz="2000" dirty="0"/>
              <a:t>EN CUANTO AL </a:t>
            </a:r>
            <a:r>
              <a:rPr lang="es-ES" sz="2000" b="1" dirty="0"/>
              <a:t>ASPECTO OBJETIVO O MATERIAL</a:t>
            </a:r>
            <a:r>
              <a:rPr lang="es-ES" sz="2000" dirty="0"/>
              <a:t>,</a:t>
            </a:r>
            <a:r>
              <a:rPr lang="es-ES" sz="2000" b="1" dirty="0"/>
              <a:t> </a:t>
            </a:r>
            <a:r>
              <a:rPr lang="es-ES" sz="2000" dirty="0"/>
              <a:t>SE REQUIERE: </a:t>
            </a:r>
            <a:endParaRPr lang="es-ES" sz="2000" dirty="0" smtClean="0"/>
          </a:p>
          <a:p>
            <a:pPr>
              <a:buNone/>
            </a:pPr>
            <a:endParaRPr lang="es-UY" sz="2000" dirty="0"/>
          </a:p>
          <a:p>
            <a:pPr lvl="1"/>
            <a:r>
              <a:rPr lang="es-ES" sz="1800" i="1" dirty="0"/>
              <a:t>A)</a:t>
            </a:r>
            <a:r>
              <a:rPr lang="es-ES" sz="1800" b="1" i="1" dirty="0"/>
              <a:t> </a:t>
            </a:r>
            <a:r>
              <a:rPr lang="es-ES" sz="1800" i="1" dirty="0"/>
              <a:t>SER EGRESADOS DE LA UNIVERSIDAD DE LA REPÚBLICA, </a:t>
            </a:r>
            <a:endParaRPr lang="es-UY" sz="1800" i="1" dirty="0"/>
          </a:p>
          <a:p>
            <a:pPr lvl="1"/>
            <a:r>
              <a:rPr lang="es-ES" sz="1800" i="1" dirty="0"/>
              <a:t>B) CUYAS CARRERAS TENGAN UNA DURACIÓN IGUAL O SUPERIOR A 5 AÑOS, </a:t>
            </a:r>
            <a:endParaRPr lang="es-UY" sz="1800" i="1" dirty="0"/>
          </a:p>
          <a:p>
            <a:pPr lvl="1"/>
            <a:r>
              <a:rPr lang="es-ES" sz="1800" i="1" dirty="0"/>
              <a:t>C) CUYOS INGRESOS MENSUALES SEAN SUPERIORES A 6 BPC</a:t>
            </a:r>
            <a:endParaRPr lang="es-UY" sz="1800" i="1" dirty="0"/>
          </a:p>
          <a:p>
            <a:pPr lvl="1"/>
            <a:r>
              <a:rPr lang="es-ES" sz="1800" i="1" dirty="0"/>
              <a:t>D) HAYAN CUMPLIDO EL QUINTO AÑO DEL EGRESO</a:t>
            </a:r>
            <a:endParaRPr lang="es-UY" sz="1800" i="1" dirty="0"/>
          </a:p>
          <a:p>
            <a:pPr>
              <a:buNone/>
            </a:pPr>
            <a:r>
              <a:rPr lang="es-ES" sz="2000" i="1" dirty="0"/>
              <a:t>	</a:t>
            </a:r>
            <a:endParaRPr lang="es-ES" sz="2000" i="1" dirty="0" smtClean="0"/>
          </a:p>
          <a:p>
            <a:r>
              <a:rPr lang="es-ES" sz="2000" dirty="0" smtClean="0"/>
              <a:t>DESDE </a:t>
            </a:r>
            <a:r>
              <a:rPr lang="es-ES" sz="2000" dirty="0"/>
              <a:t>EL PUNTO DE VISTA DEL </a:t>
            </a:r>
            <a:r>
              <a:rPr lang="es-ES" sz="2000" b="1" dirty="0"/>
              <a:t>ASPECTO ESPACIAL</a:t>
            </a:r>
            <a:r>
              <a:rPr lang="es-ES" sz="2000" dirty="0"/>
              <a:t> Y </a:t>
            </a:r>
            <a:r>
              <a:rPr lang="es-ES" sz="2000" b="1" dirty="0"/>
              <a:t>TEMPORAL</a:t>
            </a:r>
            <a:r>
              <a:rPr lang="es-ES" sz="2000" dirty="0"/>
              <a:t> DEL HECHO GENERADOR SON LOS MISMOS QUE LOS DEL FONDO DE SOLIDARIDAD.</a:t>
            </a:r>
            <a:endParaRPr lang="es-UY" sz="2000" dirty="0"/>
          </a:p>
          <a:p>
            <a:endParaRPr lang="es-U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MARCO NORMATIVO</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pPr lvl="0"/>
            <a:r>
              <a:rPr lang="es-UY" sz="1800" dirty="0"/>
              <a:t>Ley Nº 16.524 de 25/07/994</a:t>
            </a:r>
          </a:p>
          <a:p>
            <a:pPr lvl="0"/>
            <a:r>
              <a:rPr lang="es-UY" sz="1800" dirty="0"/>
              <a:t>Ley Nº 17.296 de 21/02/001 – Arts. 343 y 542</a:t>
            </a:r>
          </a:p>
          <a:p>
            <a:pPr lvl="0"/>
            <a:r>
              <a:rPr lang="es-UY" sz="1800" dirty="0"/>
              <a:t>Ley Nº 17.451 de 10/01/002</a:t>
            </a:r>
          </a:p>
          <a:p>
            <a:pPr lvl="0"/>
            <a:r>
              <a:rPr lang="es-UY" sz="1800" dirty="0"/>
              <a:t>Ley Nº 18.046 de 24/10/006 – Art. 32</a:t>
            </a:r>
          </a:p>
          <a:p>
            <a:pPr lvl="0"/>
            <a:r>
              <a:rPr lang="es-UY" sz="1800" dirty="0"/>
              <a:t>Ley Nº 19.149 de 24/10/013 – Arts. 217 a 220 y 250</a:t>
            </a:r>
          </a:p>
          <a:p>
            <a:pPr lvl="0"/>
            <a:r>
              <a:rPr lang="es-UY" sz="1800" dirty="0"/>
              <a:t>Ley Nº 19.355 de 19/12/015 – Arts. 752 a 759</a:t>
            </a:r>
          </a:p>
          <a:p>
            <a:pPr lvl="0"/>
            <a:r>
              <a:rPr lang="es-UY" sz="1800" dirty="0"/>
              <a:t>Ley Nº 19.535 de 25/09/017 – Arts. 271 a 273</a:t>
            </a:r>
          </a:p>
          <a:p>
            <a:pPr lvl="0"/>
            <a:r>
              <a:rPr lang="es-UY" sz="1800" dirty="0"/>
              <a:t>Ley Nº 19.589 de 28/12/017</a:t>
            </a:r>
          </a:p>
          <a:p>
            <a:pPr lvl="0"/>
            <a:r>
              <a:rPr lang="es-UY" sz="1800" dirty="0"/>
              <a:t>Ley Nº 19.670 de 15/10/018 – Arts. 354 y 355</a:t>
            </a:r>
          </a:p>
          <a:p>
            <a:pPr lvl="0"/>
            <a:r>
              <a:rPr lang="es-UY" sz="1800" dirty="0"/>
              <a:t>Decreto Nº 10/017 de 10/01/017</a:t>
            </a:r>
          </a:p>
          <a:p>
            <a:pPr lvl="0"/>
            <a:r>
              <a:rPr lang="es-UY" sz="1800" dirty="0"/>
              <a:t>Resolución FDS de 21/02/018</a:t>
            </a:r>
          </a:p>
          <a:p>
            <a:endParaRPr lang="es-U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solidFill>
                  <a:schemeClr val="accent3">
                    <a:lumMod val="75000"/>
                  </a:schemeClr>
                </a:solidFill>
              </a:rPr>
              <a:t>SUJETOS PASIVOS</a:t>
            </a:r>
            <a:endParaRPr lang="es-UY" sz="4000" b="1" dirty="0">
              <a:solidFill>
                <a:schemeClr val="accent3">
                  <a:lumMod val="75000"/>
                </a:schemeClr>
              </a:solidFill>
            </a:endParaRPr>
          </a:p>
        </p:txBody>
      </p:sp>
      <p:sp>
        <p:nvSpPr>
          <p:cNvPr id="3" name="2 Marcador de contenido"/>
          <p:cNvSpPr>
            <a:spLocks noGrp="1"/>
          </p:cNvSpPr>
          <p:nvPr>
            <p:ph idx="1"/>
          </p:nvPr>
        </p:nvSpPr>
        <p:spPr>
          <a:xfrm>
            <a:off x="457200" y="1268760"/>
            <a:ext cx="8229600" cy="4857403"/>
          </a:xfrm>
        </p:spPr>
        <p:txBody>
          <a:bodyPr>
            <a:normAutofit fontScale="32500" lnSpcReduction="20000"/>
          </a:bodyPr>
          <a:lstStyle/>
          <a:p>
            <a:pPr>
              <a:lnSpc>
                <a:spcPct val="170000"/>
              </a:lnSpc>
            </a:pPr>
            <a:r>
              <a:rPr lang="es-ES" sz="6400" b="1" u="sng" dirty="0" smtClean="0"/>
              <a:t>SON </a:t>
            </a:r>
            <a:r>
              <a:rPr lang="es-ES" sz="6400" b="1" u="sng" dirty="0"/>
              <a:t>SUJETOS PASIVOS</a:t>
            </a:r>
            <a:r>
              <a:rPr lang="es-ES" sz="6400" b="1" u="sng" dirty="0" smtClean="0"/>
              <a:t>:</a:t>
            </a:r>
          </a:p>
          <a:p>
            <a:pPr>
              <a:lnSpc>
                <a:spcPct val="170000"/>
              </a:lnSpc>
              <a:buNone/>
            </a:pPr>
            <a:endParaRPr lang="es-UY" sz="5600" b="1" u="sng" dirty="0"/>
          </a:p>
          <a:p>
            <a:pPr lvl="1">
              <a:lnSpc>
                <a:spcPct val="170000"/>
              </a:lnSpc>
              <a:buFont typeface="Wingdings" pitchFamily="2" charset="2"/>
              <a:buChar char="§"/>
            </a:pPr>
            <a:r>
              <a:rPr lang="es-UY" sz="5200" dirty="0"/>
              <a:t>EGRESADOS DE LA UDELAR CUYAS CARRERAS TENGAN UNA DURACIÓN IGUAL O SUPERIOR A 5 AÑOS</a:t>
            </a:r>
          </a:p>
          <a:p>
            <a:pPr lvl="1">
              <a:lnSpc>
                <a:spcPct val="170000"/>
              </a:lnSpc>
              <a:buFont typeface="Wingdings" pitchFamily="2" charset="2"/>
              <a:buChar char="§"/>
            </a:pPr>
            <a:r>
              <a:rPr lang="es-UY" sz="5200" dirty="0" smtClean="0"/>
              <a:t>  CUYOS </a:t>
            </a:r>
            <a:r>
              <a:rPr lang="es-UY" sz="5200" dirty="0"/>
              <a:t>INGRESOS MENSUALES SEAN SUPERIORES A 6 SALARIOS MÍNIMOS NACIONALES (HOY BPC)</a:t>
            </a:r>
          </a:p>
          <a:p>
            <a:pPr lvl="1">
              <a:lnSpc>
                <a:spcPct val="170000"/>
              </a:lnSpc>
              <a:buNone/>
            </a:pPr>
            <a:endParaRPr lang="es-UY" sz="5200" dirty="0"/>
          </a:p>
          <a:p>
            <a:pPr>
              <a:lnSpc>
                <a:spcPct val="170000"/>
              </a:lnSpc>
            </a:pPr>
            <a:r>
              <a:rPr lang="es-UY" sz="4800" b="1" i="1" dirty="0"/>
              <a:t>NOTA: </a:t>
            </a:r>
            <a:r>
              <a:rPr lang="es-ES" sz="4800" b="1" i="1" dirty="0"/>
              <a:t>HAY QUE TENER EN CUENTA QUE SI SE EMPEZÓ A PAGAR EL FONDO DE SOLIDARIDAD CON ANTERIORIDAD AL ADICIONAL, EL PLAZO DE 25 AÑOS SE CUENTA DESDE QUE SE COMENZÓ A PAGAR EL FONDO. </a:t>
            </a:r>
            <a:endParaRPr lang="es-UY" sz="4800" b="1" i="1" dirty="0"/>
          </a:p>
          <a:p>
            <a:endParaRPr lang="es-UY"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b="1" dirty="0">
                <a:solidFill>
                  <a:schemeClr val="accent3">
                    <a:lumMod val="75000"/>
                  </a:schemeClr>
                </a:solidFill>
              </a:rPr>
              <a:t>CONFIGURACIÓN DEL HECHO GENERADOR</a:t>
            </a:r>
            <a:endParaRPr lang="es-UY" sz="4000" b="1" dirty="0">
              <a:solidFill>
                <a:schemeClr val="accent3">
                  <a:lumMod val="75000"/>
                </a:schemeClr>
              </a:solidFill>
            </a:endParaRPr>
          </a:p>
        </p:txBody>
      </p:sp>
      <p:sp>
        <p:nvSpPr>
          <p:cNvPr id="3" name="2 Marcador de contenido"/>
          <p:cNvSpPr>
            <a:spLocks noGrp="1"/>
          </p:cNvSpPr>
          <p:nvPr>
            <p:ph idx="1"/>
          </p:nvPr>
        </p:nvSpPr>
        <p:spPr/>
        <p:txBody>
          <a:bodyPr>
            <a:normAutofit/>
          </a:bodyPr>
          <a:lstStyle/>
          <a:p>
            <a:pPr>
              <a:lnSpc>
                <a:spcPct val="150000"/>
              </a:lnSpc>
            </a:pPr>
            <a:r>
              <a:rPr lang="es-ES" sz="1800" dirty="0" smtClean="0"/>
              <a:t>El hecho generador del Adicional es de carácter periódico o continuado, en la medida que grava a los egresados que perciben ingresos mensuales superiores a los mínimos no imponibles fijados en cada caso, por tanto el acaecimiento del hecho generador requiere el transcurso de un período, a fin de determinar si en ese período se superaron los mínimos no imponibles.</a:t>
            </a:r>
          </a:p>
          <a:p>
            <a:pPr>
              <a:lnSpc>
                <a:spcPct val="150000"/>
              </a:lnSpc>
            </a:pPr>
            <a:r>
              <a:rPr lang="es-ES" sz="1800" dirty="0" smtClean="0"/>
              <a:t> Para el Adicional este período es el año civil, al igual que lo es para el Fondo de Solidaridad, al no existir norma expresa en contrario</a:t>
            </a:r>
            <a:endParaRPr lang="es-UY"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a:solidFill>
                  <a:schemeClr val="accent3">
                    <a:lumMod val="75000"/>
                  </a:schemeClr>
                </a:solidFill>
              </a:rPr>
              <a:t>MONTO DEL APORTE</a:t>
            </a:r>
            <a:r>
              <a:rPr lang="es-UY" sz="3600" b="1" cap="all" dirty="0"/>
              <a:t/>
            </a:r>
            <a:br>
              <a:rPr lang="es-UY" sz="3600" b="1" cap="all" dirty="0"/>
            </a:br>
            <a:endParaRPr lang="es-UY" sz="3600" dirty="0"/>
          </a:p>
        </p:txBody>
      </p:sp>
      <p:sp>
        <p:nvSpPr>
          <p:cNvPr id="3" name="2 Marcador de contenido"/>
          <p:cNvSpPr>
            <a:spLocks noGrp="1"/>
          </p:cNvSpPr>
          <p:nvPr>
            <p:ph idx="1"/>
          </p:nvPr>
        </p:nvSpPr>
        <p:spPr>
          <a:xfrm>
            <a:off x="457200" y="1142984"/>
            <a:ext cx="8229600" cy="4983179"/>
          </a:xfrm>
        </p:spPr>
        <p:txBody>
          <a:bodyPr>
            <a:normAutofit/>
          </a:bodyPr>
          <a:lstStyle/>
          <a:p>
            <a:r>
              <a:rPr lang="es-ES" sz="2000" dirty="0"/>
              <a:t>El monto del aporte es fijo y es el equivalente a </a:t>
            </a:r>
            <a:r>
              <a:rPr lang="es-ES" sz="2000" dirty="0" smtClean="0"/>
              <a:t>5/4 </a:t>
            </a:r>
            <a:r>
              <a:rPr lang="es-ES" sz="2000" dirty="0"/>
              <a:t>de </a:t>
            </a:r>
            <a:r>
              <a:rPr lang="es-ES" sz="2000" dirty="0" smtClean="0"/>
              <a:t>BPC</a:t>
            </a:r>
          </a:p>
          <a:p>
            <a:endParaRPr lang="es-ES" sz="2000" dirty="0" smtClean="0"/>
          </a:p>
          <a:p>
            <a:pPr lvl="0">
              <a:buNone/>
            </a:pPr>
            <a:r>
              <a:rPr lang="es-UY" sz="1800" dirty="0" smtClean="0"/>
              <a:t>      Aporte Adicional anual de $ </a:t>
            </a:r>
            <a:r>
              <a:rPr lang="es-UY" sz="1800" dirty="0" smtClean="0"/>
              <a:t>7.721</a:t>
            </a:r>
            <a:r>
              <a:rPr lang="es-UY" sz="1800" dirty="0" smtClean="0"/>
              <a:t> </a:t>
            </a:r>
            <a:r>
              <a:rPr lang="es-UY" sz="1800" dirty="0" smtClean="0"/>
              <a:t>(</a:t>
            </a:r>
            <a:r>
              <a:rPr lang="es-UY" sz="1800" dirty="0" smtClean="0"/>
              <a:t>5/4 </a:t>
            </a:r>
            <a:r>
              <a:rPr lang="es-UY" sz="1800" dirty="0" smtClean="0"/>
              <a:t>de BPC) se abona en 12 cuotas.</a:t>
            </a:r>
          </a:p>
          <a:p>
            <a:pPr>
              <a:buNone/>
            </a:pPr>
            <a:endParaRPr lang="es-ES" sz="2800" dirty="0" smtClean="0"/>
          </a:p>
          <a:p>
            <a:r>
              <a:rPr lang="es-UY" sz="2800" b="1" cap="all" dirty="0"/>
              <a:t>FORMA Y PLAZO PARA EL PAGO</a:t>
            </a:r>
          </a:p>
          <a:p>
            <a:r>
              <a:rPr lang="es-ES" sz="2400" dirty="0"/>
              <a:t>La forma y plazo para el pago del Adicional es la misma vista para el pago de los aportes al Fondo de Solidaridad. </a:t>
            </a:r>
            <a:endParaRPr lang="es-UY" sz="2400" dirty="0"/>
          </a:p>
          <a:p>
            <a:endParaRPr lang="es-UY"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t>MONTO DEL APORTE</a:t>
            </a:r>
            <a:endParaRPr lang="es-UY" sz="4000" b="1" dirty="0"/>
          </a:p>
        </p:txBody>
      </p:sp>
      <p:pic>
        <p:nvPicPr>
          <p:cNvPr id="7" name="6 Marcador de contenido" descr="Captura de pantalla 2024-05-06 011100.png"/>
          <p:cNvPicPr>
            <a:picLocks noGrp="1" noChangeAspect="1"/>
          </p:cNvPicPr>
          <p:nvPr>
            <p:ph idx="1"/>
          </p:nvPr>
        </p:nvPicPr>
        <p:blipFill>
          <a:blip r:embed="rId2"/>
          <a:stretch>
            <a:fillRect/>
          </a:stretch>
        </p:blipFill>
        <p:spPr>
          <a:xfrm>
            <a:off x="1142976" y="2285992"/>
            <a:ext cx="7072362" cy="2643205"/>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t/>
            </a:r>
            <a:br>
              <a:rPr lang="es-UY" sz="3600" b="1" cap="all" dirty="0" smtClean="0"/>
            </a:br>
            <a:r>
              <a:rPr lang="es-UY" sz="3100" b="1" cap="all" dirty="0" smtClean="0"/>
              <a:t>SANCIONES, CONTROL DE LA APORTACIÓN, CESE POR JUBILACIÓN Y PRESCRIPCIÓN</a:t>
            </a:r>
            <a:r>
              <a:rPr lang="es-UY" sz="3600" b="1" cap="all" dirty="0" smtClean="0"/>
              <a:t/>
            </a:r>
            <a:br>
              <a:rPr lang="es-UY" sz="3600" b="1" cap="all" dirty="0" smtClean="0"/>
            </a:br>
            <a:endParaRPr lang="es-UY" sz="3600" dirty="0"/>
          </a:p>
        </p:txBody>
      </p:sp>
      <p:sp>
        <p:nvSpPr>
          <p:cNvPr id="3" name="2 Marcador de contenido"/>
          <p:cNvSpPr>
            <a:spLocks noGrp="1"/>
          </p:cNvSpPr>
          <p:nvPr>
            <p:ph idx="1"/>
          </p:nvPr>
        </p:nvSpPr>
        <p:spPr/>
        <p:txBody>
          <a:bodyPr>
            <a:normAutofit/>
          </a:bodyPr>
          <a:lstStyle/>
          <a:p>
            <a:endParaRPr lang="es-ES" sz="2400" dirty="0" smtClean="0"/>
          </a:p>
          <a:p>
            <a:pPr>
              <a:buNone/>
            </a:pPr>
            <a:endParaRPr lang="es-ES" sz="2400" dirty="0" smtClean="0"/>
          </a:p>
          <a:p>
            <a:r>
              <a:rPr lang="es-ES" sz="2800" dirty="0" smtClean="0"/>
              <a:t>En </a:t>
            </a:r>
            <a:r>
              <a:rPr lang="es-ES" sz="2800" dirty="0"/>
              <a:t>cuanto a las sanciones por incumplimiento, control de aportación, cese por jubilación y prescripción del Adicional procederá de la misma forma que con relación al Fondo de Solidaridad. </a:t>
            </a:r>
            <a:endParaRPr lang="es-UY" sz="2800" dirty="0"/>
          </a:p>
          <a:p>
            <a:pPr>
              <a:buNone/>
            </a:pPr>
            <a:r>
              <a:rPr lang="es-ES" dirty="0"/>
              <a:t/>
            </a:r>
            <a:br>
              <a:rPr lang="es-ES" dirty="0"/>
            </a:br>
            <a:r>
              <a:rPr lang="es-ES" dirty="0"/>
              <a:t> </a:t>
            </a:r>
            <a:endParaRPr lang="es-UY" dirty="0"/>
          </a:p>
          <a:p>
            <a:endParaRPr lang="es-U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t>Derogación del Adicional</a:t>
            </a:r>
            <a:endParaRPr lang="es-ES" sz="4000" dirty="0"/>
          </a:p>
        </p:txBody>
      </p:sp>
      <p:sp>
        <p:nvSpPr>
          <p:cNvPr id="3" name="2 Marcador de contenido"/>
          <p:cNvSpPr>
            <a:spLocks noGrp="1"/>
          </p:cNvSpPr>
          <p:nvPr>
            <p:ph idx="1"/>
          </p:nvPr>
        </p:nvSpPr>
        <p:spPr/>
        <p:txBody>
          <a:bodyPr>
            <a:normAutofit/>
          </a:bodyPr>
          <a:lstStyle/>
          <a:p>
            <a:pPr>
              <a:lnSpc>
                <a:spcPct val="150000"/>
              </a:lnSpc>
            </a:pPr>
            <a:r>
              <a:rPr lang="es-UY" sz="2400" dirty="0" smtClean="0"/>
              <a:t>Se reducirá en un 25% a partir del año 2024 y en un 25% más partir del 2025. </a:t>
            </a:r>
          </a:p>
          <a:p>
            <a:pPr>
              <a:lnSpc>
                <a:spcPct val="150000"/>
              </a:lnSpc>
            </a:pPr>
            <a:r>
              <a:rPr lang="es-UY" sz="2400" dirty="0" smtClean="0"/>
              <a:t>La reducción del 50% restante será considerada en la próxima Ley del Presupuesto Nacional para los ejercicios 2026 y 2027, de acuerdo a las modificaciones introducidas en la Ley de Rendición de Cuentas del ejercicio 2021 (Ley 20.075).</a:t>
            </a:r>
            <a:endParaRPr lang="es-E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1">
                    <a:lumMod val="75000"/>
                  </a:schemeClr>
                </a:solidFill>
              </a:rPr>
              <a:t>FONDO DE RECONVERSIÓN LABORAL</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r>
              <a:rPr lang="es-UY" sz="2200" b="1" cap="all" dirty="0"/>
              <a:t>MARCO NORMATIVO</a:t>
            </a:r>
          </a:p>
          <a:p>
            <a:pPr lvl="0"/>
            <a:r>
              <a:rPr lang="es-UY" sz="2200" dirty="0"/>
              <a:t>Ley Nº 16.320 de 01/11/992.- Artículos 325 y ss.</a:t>
            </a:r>
          </a:p>
          <a:p>
            <a:pPr lvl="0"/>
            <a:r>
              <a:rPr lang="es-UY" sz="2200" dirty="0"/>
              <a:t>Ley Nº 16.736 de 5/01/996.- Artículos 417 y 418</a:t>
            </a:r>
          </a:p>
          <a:p>
            <a:pPr lvl="0"/>
            <a:r>
              <a:rPr lang="es-UY" sz="2200" dirty="0"/>
              <a:t>Ley Nº 18.406 de 24/10/008</a:t>
            </a:r>
          </a:p>
          <a:p>
            <a:pPr lvl="0"/>
            <a:r>
              <a:rPr lang="es-UY" sz="2200" dirty="0"/>
              <a:t>Ley Nº 18.083 de 27/12/006.- Artículo 1º</a:t>
            </a:r>
          </a:p>
          <a:p>
            <a:pPr lvl="0"/>
            <a:r>
              <a:rPr lang="es-UY" sz="2200" dirty="0"/>
              <a:t>Ley Nº 19.689 de 29/10/018.- Artículo 17</a:t>
            </a:r>
          </a:p>
          <a:p>
            <a:pPr lvl="0"/>
            <a:r>
              <a:rPr lang="es-UY" sz="2200" dirty="0"/>
              <a:t>Decreto Nº 226/982 de 8/07/982</a:t>
            </a:r>
          </a:p>
          <a:p>
            <a:pPr lvl="0"/>
            <a:r>
              <a:rPr lang="es-UY" sz="2200" dirty="0"/>
              <a:t>Decreto Nº 137/984 de 10/04/984</a:t>
            </a:r>
          </a:p>
          <a:p>
            <a:endParaRPr lang="es-UY"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1">
                    <a:lumMod val="75000"/>
                  </a:schemeClr>
                </a:solidFill>
              </a:rPr>
              <a:t>GENERALIDADES</a:t>
            </a:r>
            <a:endParaRPr lang="es-UY" b="1" dirty="0">
              <a:solidFill>
                <a:schemeClr val="accent1">
                  <a:lumMod val="75000"/>
                </a:schemeClr>
              </a:solidFill>
            </a:endParaRPr>
          </a:p>
        </p:txBody>
      </p:sp>
      <p:sp>
        <p:nvSpPr>
          <p:cNvPr id="3" name="2 Marcador de contenido"/>
          <p:cNvSpPr>
            <a:spLocks noGrp="1"/>
          </p:cNvSpPr>
          <p:nvPr>
            <p:ph idx="1"/>
          </p:nvPr>
        </p:nvSpPr>
        <p:spPr/>
        <p:txBody>
          <a:bodyPr/>
          <a:lstStyle/>
          <a:p>
            <a:r>
              <a:rPr lang="es-UY" sz="2400" dirty="0" smtClean="0"/>
              <a:t>El Fondo de Reconversión Laboral fue creado en el año 1992 con el objetivo de financiar actividades de información, orientación y capacitación dirigidas a la reconversión de trabajadores amparados en el Seguro de Desempleo. </a:t>
            </a:r>
          </a:p>
          <a:p>
            <a:pPr>
              <a:buNone/>
            </a:pPr>
            <a:endParaRPr lang="es-UY" sz="2400" dirty="0" smtClean="0"/>
          </a:p>
          <a:p>
            <a:r>
              <a:rPr lang="es-UY" sz="2400" dirty="0" smtClean="0"/>
              <a:t>Este fondo tiene como finalidad la recapacitación profesional de los trabajadores, fundamentalmente de aquellos que se encuentran desempleados, a través del Instituto Nacional de Empleo y Formación Profesional (INEFOP).</a:t>
            </a:r>
          </a:p>
          <a:p>
            <a:endParaRPr lang="es-UY"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72452" cy="725470"/>
          </a:xfrm>
        </p:spPr>
        <p:txBody>
          <a:bodyPr>
            <a:normAutofit fontScale="90000"/>
          </a:bodyPr>
          <a:lstStyle/>
          <a:p>
            <a:r>
              <a:rPr lang="es-UY" b="1" cap="all" dirty="0" smtClean="0">
                <a:solidFill>
                  <a:schemeClr val="accent1">
                    <a:lumMod val="75000"/>
                  </a:schemeClr>
                </a:solidFill>
              </a:rPr>
              <a:t/>
            </a:r>
            <a:br>
              <a:rPr lang="es-UY" b="1" cap="all" dirty="0" smtClean="0">
                <a:solidFill>
                  <a:schemeClr val="accent1">
                    <a:lumMod val="75000"/>
                  </a:schemeClr>
                </a:solidFill>
              </a:rPr>
            </a:br>
            <a:r>
              <a:rPr lang="es-UY" b="1" cap="all" dirty="0" smtClean="0">
                <a:solidFill>
                  <a:schemeClr val="accent1">
                    <a:lumMod val="75000"/>
                  </a:schemeClr>
                </a:solidFill>
              </a:rPr>
              <a:t>NATURALEZA </a:t>
            </a:r>
            <a:r>
              <a:rPr lang="es-UY" b="1" cap="all" dirty="0">
                <a:solidFill>
                  <a:schemeClr val="accent1">
                    <a:lumMod val="75000"/>
                  </a:schemeClr>
                </a:solidFill>
              </a:rPr>
              <a:t>JURÍDICA</a:t>
            </a:r>
            <a:r>
              <a:rPr lang="es-UY" b="1" cap="all" dirty="0"/>
              <a:t/>
            </a:r>
            <a:br>
              <a:rPr lang="es-UY" b="1" cap="all" dirty="0"/>
            </a:br>
            <a:endParaRPr lang="es-UY" dirty="0"/>
          </a:p>
        </p:txBody>
      </p:sp>
      <p:sp>
        <p:nvSpPr>
          <p:cNvPr id="3" name="2 Marcador de contenido"/>
          <p:cNvSpPr>
            <a:spLocks noGrp="1"/>
          </p:cNvSpPr>
          <p:nvPr>
            <p:ph idx="1"/>
          </p:nvPr>
        </p:nvSpPr>
        <p:spPr>
          <a:xfrm>
            <a:off x="457200" y="1214422"/>
            <a:ext cx="8229600" cy="4911741"/>
          </a:xfrm>
        </p:spPr>
        <p:txBody>
          <a:bodyPr>
            <a:normAutofit lnSpcReduction="10000"/>
          </a:bodyPr>
          <a:lstStyle/>
          <a:p>
            <a:endParaRPr lang="es-UY" sz="1800" cap="all" dirty="0" smtClean="0"/>
          </a:p>
          <a:p>
            <a:r>
              <a:rPr lang="es-UY" sz="1800" cap="all" dirty="0" smtClean="0"/>
              <a:t>se </a:t>
            </a:r>
            <a:r>
              <a:rPr lang="es-UY" sz="1800" cap="all" dirty="0"/>
              <a:t>crea como un impuesto adicional al Impuesto a las Retribuciones Personales (</a:t>
            </a:r>
            <a:r>
              <a:rPr lang="es-UY" sz="1800" cap="all" dirty="0" err="1"/>
              <a:t>irp</a:t>
            </a:r>
            <a:r>
              <a:rPr lang="es-UY" sz="1800" cap="all" dirty="0"/>
              <a:t>) </a:t>
            </a:r>
            <a:endParaRPr lang="es-UY" sz="1800" cap="all" dirty="0" smtClean="0"/>
          </a:p>
          <a:p>
            <a:pPr>
              <a:buNone/>
            </a:pPr>
            <a:endParaRPr lang="es-UY" sz="1800" b="1" cap="all" dirty="0"/>
          </a:p>
          <a:p>
            <a:pPr>
              <a:lnSpc>
                <a:spcPct val="150000"/>
              </a:lnSpc>
            </a:pPr>
            <a:r>
              <a:rPr lang="es-UY" sz="1800" dirty="0" smtClean="0"/>
              <a:t>La ley Nº 18.083 de 27 de diciembre de 2006 derogó, entre otros, el Impuesto a las Retribuciones Personales (IRP) a partir del 1º de julio de 2007.</a:t>
            </a:r>
            <a:r>
              <a:rPr lang="es-UY" sz="1800" b="1" dirty="0" smtClean="0"/>
              <a:t/>
            </a:r>
            <a:br>
              <a:rPr lang="es-UY" sz="1800" b="1" dirty="0" smtClean="0"/>
            </a:br>
            <a:r>
              <a:rPr lang="es-UY" sz="1800" dirty="0" smtClean="0"/>
              <a:t>No obstante, admite entre las deducciones aplicables al cálculo del Impuesto a la Renta de las Personas Físicas (IRPF) los aportes al Fondo de Reconversión Laboral (FRL) (Art. 325 de la ley Nº 16.320 de 1º de noviembre de 1992).</a:t>
            </a:r>
          </a:p>
          <a:p>
            <a:pPr>
              <a:lnSpc>
                <a:spcPct val="150000"/>
              </a:lnSpc>
              <a:buNone/>
            </a:pPr>
            <a:endParaRPr lang="es-UY" sz="1800" cap="all" dirty="0" smtClean="0"/>
          </a:p>
          <a:p>
            <a:pPr>
              <a:lnSpc>
                <a:spcPct val="150000"/>
              </a:lnSpc>
            </a:pPr>
            <a:r>
              <a:rPr lang="es-UY" sz="1800" cap="all" dirty="0" smtClean="0"/>
              <a:t> </a:t>
            </a:r>
            <a:r>
              <a:rPr lang="es-UY" sz="1800" cap="all" dirty="0"/>
              <a:t>A partir de la vigencia de la Ley Nº 18.406 que crea el INEFOP como persona pública no estatal, el FRL dejaría de ser un impuesto para ser un </a:t>
            </a:r>
            <a:r>
              <a:rPr lang="es-UY" sz="1800" b="1" cap="all" dirty="0" err="1"/>
              <a:t>paratributo</a:t>
            </a:r>
            <a:endParaRPr lang="es-UY" sz="1800" b="1" cap="all" dirty="0"/>
          </a:p>
          <a:p>
            <a:endParaRPr lang="es-UY"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sz="3600" b="1" cap="all" dirty="0">
                <a:solidFill>
                  <a:schemeClr val="accent1">
                    <a:lumMod val="75000"/>
                  </a:schemeClr>
                </a:solidFill>
              </a:rPr>
              <a:t>HECHO GENERADOR</a:t>
            </a:r>
            <a:r>
              <a:rPr lang="es-UY" sz="3600" b="1" cap="all" dirty="0"/>
              <a:t/>
            </a:r>
            <a:br>
              <a:rPr lang="es-UY" sz="3600" b="1" cap="all" dirty="0"/>
            </a:br>
            <a:endParaRPr lang="es-UY" sz="3600" dirty="0"/>
          </a:p>
        </p:txBody>
      </p:sp>
      <p:sp>
        <p:nvSpPr>
          <p:cNvPr id="3" name="2 Marcador de contenido"/>
          <p:cNvSpPr>
            <a:spLocks noGrp="1"/>
          </p:cNvSpPr>
          <p:nvPr>
            <p:ph idx="1"/>
          </p:nvPr>
        </p:nvSpPr>
        <p:spPr/>
        <p:txBody>
          <a:bodyPr/>
          <a:lstStyle/>
          <a:p>
            <a:r>
              <a:rPr lang="es-ES_tradnl" sz="2400" b="1" dirty="0"/>
              <a:t>ASPECTO MATERIAL</a:t>
            </a:r>
            <a:r>
              <a:rPr lang="es-ES_tradnl" sz="2400" dirty="0"/>
              <a:t> </a:t>
            </a:r>
            <a:r>
              <a:rPr lang="es-ES_tradnl" sz="2400" dirty="0" smtClean="0"/>
              <a:t>:</a:t>
            </a:r>
            <a:endParaRPr lang="es-ES_tradnl" sz="2000" dirty="0" smtClean="0"/>
          </a:p>
          <a:p>
            <a:pPr>
              <a:lnSpc>
                <a:spcPct val="150000"/>
              </a:lnSpc>
            </a:pPr>
            <a:r>
              <a:rPr lang="es-ES_tradnl" sz="2000" dirty="0" smtClean="0"/>
              <a:t>PERCEPCIÓN </a:t>
            </a:r>
            <a:r>
              <a:rPr lang="es-ES_tradnl" sz="2000" dirty="0"/>
              <a:t>DE RETRIBUCIONES NOMINALES POR SERVICIOS PERSONALES SIEMPRE QUE CONSTITUYAN MATERIA GRAVADA PARA TRIBUTOS DE SEGURIDAD SOCIAL </a:t>
            </a:r>
            <a:endParaRPr lang="es-ES_tradnl" sz="2000" dirty="0" smtClean="0"/>
          </a:p>
          <a:p>
            <a:endParaRPr lang="es-UY" sz="2400" dirty="0"/>
          </a:p>
          <a:p>
            <a:r>
              <a:rPr lang="es-ES_tradnl" sz="2400" b="1" dirty="0"/>
              <a:t>ASPECTO ESPACIAL</a:t>
            </a:r>
            <a:r>
              <a:rPr lang="es-ES_tradnl" sz="2400" dirty="0"/>
              <a:t> =  </a:t>
            </a:r>
            <a:r>
              <a:rPr lang="es-ES_tradnl" sz="2000" dirty="0"/>
              <a:t>PRINCIPIO DE TERRITORIALIDAD</a:t>
            </a:r>
            <a:endParaRPr lang="es-UY" sz="2000" dirty="0"/>
          </a:p>
          <a:p>
            <a:endParaRPr lang="es-U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3">
                    <a:lumMod val="75000"/>
                  </a:schemeClr>
                </a:solidFill>
              </a:rPr>
              <a:t>Fondo de solidaridad</a:t>
            </a:r>
            <a:endParaRPr lang="es-UY" dirty="0"/>
          </a:p>
        </p:txBody>
      </p:sp>
      <p:sp>
        <p:nvSpPr>
          <p:cNvPr id="3" name="2 Marcador de contenido"/>
          <p:cNvSpPr>
            <a:spLocks noGrp="1"/>
          </p:cNvSpPr>
          <p:nvPr>
            <p:ph idx="1"/>
          </p:nvPr>
        </p:nvSpPr>
        <p:spPr>
          <a:xfrm>
            <a:off x="457200" y="1357298"/>
            <a:ext cx="8229600" cy="4768865"/>
          </a:xfrm>
        </p:spPr>
        <p:txBody>
          <a:bodyPr>
            <a:normAutofit lnSpcReduction="10000"/>
          </a:bodyPr>
          <a:lstStyle/>
          <a:p>
            <a:pPr fontAlgn="base"/>
            <a:endParaRPr lang="es-UY" sz="1800" dirty="0" smtClean="0"/>
          </a:p>
          <a:p>
            <a:r>
              <a:rPr lang="es-ES" sz="2000" b="1" dirty="0" smtClean="0"/>
              <a:t>EL FONDO DE SOLIDARIDAD ES UNA PERSONA PÚBLICA NO ESTATAL</a:t>
            </a:r>
          </a:p>
          <a:p>
            <a:pPr>
              <a:buNone/>
            </a:pPr>
            <a:r>
              <a:rPr lang="es-ES" sz="1800" dirty="0" smtClean="0"/>
              <a:t> </a:t>
            </a:r>
            <a:endParaRPr lang="es-UY" sz="1800" dirty="0" smtClean="0"/>
          </a:p>
          <a:p>
            <a:pPr fontAlgn="base"/>
            <a:r>
              <a:rPr lang="es-UY" sz="1800" dirty="0" smtClean="0"/>
              <a:t>Dicho organismo está encargado de recaudar dos aportes: </a:t>
            </a:r>
          </a:p>
          <a:p>
            <a:pPr lvl="1" fontAlgn="base"/>
            <a:r>
              <a:rPr lang="es-UY" sz="1600" i="1" u="sng" dirty="0" smtClean="0"/>
              <a:t>la contribución al Fondo de Solidaridad </a:t>
            </a:r>
            <a:r>
              <a:rPr lang="es-UY" sz="1600" dirty="0" smtClean="0"/>
              <a:t>propiamente dicha (aporte Fondo) </a:t>
            </a:r>
          </a:p>
          <a:p>
            <a:pPr lvl="1" fontAlgn="base"/>
            <a:r>
              <a:rPr lang="es-UY" sz="1600" dirty="0" smtClean="0"/>
              <a:t>y una </a:t>
            </a:r>
            <a:r>
              <a:rPr lang="es-UY" sz="1600" i="1" u="sng" dirty="0" smtClean="0"/>
              <a:t>contribución Adicional </a:t>
            </a:r>
            <a:r>
              <a:rPr lang="es-UY" sz="1600" dirty="0" smtClean="0"/>
              <a:t>a la primera (aporte Adicional).</a:t>
            </a:r>
          </a:p>
          <a:p>
            <a:pPr fontAlgn="base"/>
            <a:endParaRPr lang="es-UY" sz="1800" dirty="0" smtClean="0"/>
          </a:p>
          <a:p>
            <a:pPr fontAlgn="base"/>
            <a:r>
              <a:rPr lang="es-UY" sz="1800" dirty="0" smtClean="0"/>
              <a:t>El aporte Fondo sustenta el sistema de becas y es obligatorio para los egresados de la UDELAR, de la UTEC y del nivel terciario de UTU cuyos ingresos mensuales sean superiores a 8 BPC ($ </a:t>
            </a:r>
            <a:r>
              <a:rPr lang="es-UY" sz="1800" dirty="0" smtClean="0"/>
              <a:t>49.416 </a:t>
            </a:r>
            <a:r>
              <a:rPr lang="es-UY" sz="1800" dirty="0" smtClean="0"/>
              <a:t>a valores </a:t>
            </a:r>
            <a:r>
              <a:rPr lang="es-UY" sz="1800" dirty="0" smtClean="0"/>
              <a:t>2024).</a:t>
            </a:r>
            <a:endParaRPr lang="es-UY" sz="1800" dirty="0" smtClean="0"/>
          </a:p>
          <a:p>
            <a:pPr fontAlgn="base"/>
            <a:endParaRPr lang="es-UY" sz="1800" dirty="0" smtClean="0"/>
          </a:p>
          <a:p>
            <a:pPr fontAlgn="base"/>
            <a:r>
              <a:rPr lang="es-UY" sz="1800" b="1" i="1" dirty="0" smtClean="0">
                <a:solidFill>
                  <a:schemeClr val="accent3">
                    <a:lumMod val="50000"/>
                  </a:schemeClr>
                </a:solidFill>
              </a:rPr>
              <a:t>Se paga a partir </a:t>
            </a:r>
            <a:r>
              <a:rPr lang="es-UY" sz="1800" b="1" i="1" u="sng" dirty="0" smtClean="0">
                <a:solidFill>
                  <a:schemeClr val="accent3">
                    <a:lumMod val="50000"/>
                  </a:schemeClr>
                </a:solidFill>
              </a:rPr>
              <a:t>de enero del año en que se cumple el quinto año </a:t>
            </a:r>
            <a:r>
              <a:rPr lang="es-UY" sz="1800" b="1" i="1" dirty="0" smtClean="0">
                <a:solidFill>
                  <a:schemeClr val="accent3">
                    <a:lumMod val="50000"/>
                  </a:schemeClr>
                </a:solidFill>
              </a:rPr>
              <a:t>del primer egreso y hasta que se cumpla alguna de las causales de cese.</a:t>
            </a:r>
          </a:p>
          <a:p>
            <a:pPr fontAlgn="base"/>
            <a:endParaRPr lang="es-UY" sz="1800" b="1" i="1" dirty="0" smtClean="0">
              <a:solidFill>
                <a:schemeClr val="accent3">
                  <a:lumMod val="50000"/>
                </a:schemeClr>
              </a:solidFill>
            </a:endParaRPr>
          </a:p>
          <a:p>
            <a:pPr fontAlgn="base"/>
            <a:r>
              <a:rPr lang="es-UY" sz="1800" i="1" dirty="0" smtClean="0"/>
              <a:t> </a:t>
            </a:r>
            <a:r>
              <a:rPr lang="es-UY" sz="1800" b="1" i="1" dirty="0" smtClean="0">
                <a:solidFill>
                  <a:schemeClr val="accent3">
                    <a:lumMod val="50000"/>
                  </a:schemeClr>
                </a:solidFill>
              </a:rPr>
              <a:t>El pago del aporte se realiza en carácter de </a:t>
            </a:r>
            <a:r>
              <a:rPr lang="es-UY" sz="1800" b="1" i="1" u="sng" dirty="0" smtClean="0">
                <a:solidFill>
                  <a:schemeClr val="accent3">
                    <a:lumMod val="50000"/>
                  </a:schemeClr>
                </a:solidFill>
              </a:rPr>
              <a:t>anticipo mensual </a:t>
            </a:r>
            <a:r>
              <a:rPr lang="es-UY" sz="1800" b="1" i="1" dirty="0" smtClean="0">
                <a:solidFill>
                  <a:schemeClr val="accent3">
                    <a:lumMod val="50000"/>
                  </a:schemeClr>
                </a:solidFill>
              </a:rPr>
              <a:t>y el monto se establece según la duración de la carrera y los años desde el egreso</a:t>
            </a:r>
            <a:r>
              <a:rPr lang="es-UY" sz="1800" i="1" dirty="0" smtClean="0">
                <a:solidFill>
                  <a:srgbClr val="00B050"/>
                </a:solidFill>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1">
                    <a:lumMod val="75000"/>
                  </a:schemeClr>
                </a:solidFill>
              </a:rPr>
              <a:t>HECHO GENERADOR</a:t>
            </a:r>
            <a:endParaRPr lang="es-UY" b="1" dirty="0">
              <a:solidFill>
                <a:schemeClr val="accent1">
                  <a:lumMod val="75000"/>
                </a:schemeClr>
              </a:solidFill>
            </a:endParaRPr>
          </a:p>
        </p:txBody>
      </p:sp>
      <p:sp>
        <p:nvSpPr>
          <p:cNvPr id="3" name="2 Marcador de contenido"/>
          <p:cNvSpPr>
            <a:spLocks noGrp="1"/>
          </p:cNvSpPr>
          <p:nvPr>
            <p:ph idx="1"/>
          </p:nvPr>
        </p:nvSpPr>
        <p:spPr/>
        <p:txBody>
          <a:bodyPr>
            <a:normAutofit/>
          </a:bodyPr>
          <a:lstStyle/>
          <a:p>
            <a:r>
              <a:rPr lang="es-ES_tradnl" sz="2400" b="1" dirty="0"/>
              <a:t>ASPECTO TEMPORAL</a:t>
            </a:r>
            <a:r>
              <a:rPr lang="es-ES_tradnl" sz="2400" dirty="0"/>
              <a:t> </a:t>
            </a:r>
            <a:endParaRPr lang="es-ES_tradnl" sz="2400" dirty="0" smtClean="0"/>
          </a:p>
          <a:p>
            <a:r>
              <a:rPr lang="es-ES_tradnl" sz="2000" dirty="0" smtClean="0"/>
              <a:t>HECHO GENERADOR INSTANTÁNEO (SE CONFIGURA </a:t>
            </a:r>
            <a:r>
              <a:rPr lang="es-ES_tradnl" sz="2000" dirty="0"/>
              <a:t>POR EL HECHO DE PERCIBIR UNA RETRIBUCIÓN) </a:t>
            </a:r>
            <a:endParaRPr lang="es-ES_tradnl" sz="2000" dirty="0" smtClean="0"/>
          </a:p>
          <a:p>
            <a:pPr>
              <a:buNone/>
            </a:pPr>
            <a:endParaRPr lang="es-UY" sz="2000" dirty="0"/>
          </a:p>
          <a:p>
            <a:r>
              <a:rPr lang="es-ES_tradnl" sz="2400" b="1" dirty="0"/>
              <a:t>ASPECTO SUBJETIVO</a:t>
            </a:r>
            <a:r>
              <a:rPr lang="es-ES_tradnl" sz="2400" dirty="0"/>
              <a:t>, </a:t>
            </a:r>
            <a:endParaRPr lang="es-UY" sz="2400" dirty="0"/>
          </a:p>
          <a:p>
            <a:pPr lvl="0"/>
            <a:r>
              <a:rPr lang="es-ES_tradnl" sz="2000" dirty="0"/>
              <a:t>SUJETO ACTIVO = INEFOP </a:t>
            </a:r>
            <a:endParaRPr lang="es-UY" sz="2000" dirty="0"/>
          </a:p>
          <a:p>
            <a:pPr lvl="0"/>
            <a:r>
              <a:rPr lang="es-ES_tradnl" sz="2000" dirty="0"/>
              <a:t>SUJETO PASIVO = QUIENES PERCIBEN LAS RETRIBUCIONES Y PRESTACIONES REFERIDAS </a:t>
            </a:r>
            <a:endParaRPr lang="es-UY" sz="2000" dirty="0"/>
          </a:p>
          <a:p>
            <a:endParaRPr lang="es-UY"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cap="all" dirty="0">
                <a:solidFill>
                  <a:schemeClr val="accent1">
                    <a:lumMod val="75000"/>
                  </a:schemeClr>
                </a:solidFill>
              </a:rPr>
              <a:t>MONTO IMPONIBLE</a:t>
            </a:r>
            <a:r>
              <a:rPr lang="es-UY" b="1" cap="all" dirty="0"/>
              <a:t/>
            </a:r>
            <a:br>
              <a:rPr lang="es-UY" b="1" cap="all" dirty="0"/>
            </a:br>
            <a:endParaRPr lang="es-UY" dirty="0"/>
          </a:p>
        </p:txBody>
      </p:sp>
      <p:sp>
        <p:nvSpPr>
          <p:cNvPr id="3" name="2 Marcador de contenido"/>
          <p:cNvSpPr>
            <a:spLocks noGrp="1"/>
          </p:cNvSpPr>
          <p:nvPr>
            <p:ph idx="1"/>
          </p:nvPr>
        </p:nvSpPr>
        <p:spPr>
          <a:xfrm>
            <a:off x="457200" y="1071546"/>
            <a:ext cx="8229600" cy="5054617"/>
          </a:xfrm>
        </p:spPr>
        <p:txBody>
          <a:bodyPr>
            <a:normAutofit/>
          </a:bodyPr>
          <a:lstStyle/>
          <a:p>
            <a:endParaRPr lang="es-ES_tradnl" sz="1600" dirty="0" smtClean="0"/>
          </a:p>
          <a:p>
            <a:r>
              <a:rPr lang="es-ES_tradnl" sz="1800" b="1" u="sng" dirty="0" smtClean="0"/>
              <a:t>DEPENDIENTES:</a:t>
            </a:r>
            <a:r>
              <a:rPr lang="es-ES_tradnl" sz="1600" b="1" u="sng" dirty="0" smtClean="0"/>
              <a:t> </a:t>
            </a:r>
            <a:r>
              <a:rPr lang="es-ES_tradnl" sz="1600" dirty="0" smtClean="0"/>
              <a:t>SUELDO NOMINAL</a:t>
            </a:r>
          </a:p>
          <a:p>
            <a:r>
              <a:rPr lang="es-ES_tradnl" sz="1600" b="1" dirty="0" smtClean="0"/>
              <a:t>AGENTE DE RETENCIÓN: </a:t>
            </a:r>
            <a:r>
              <a:rPr lang="es-ES_tradnl" sz="1600" dirty="0" smtClean="0"/>
              <a:t>EMPLEADOR</a:t>
            </a:r>
          </a:p>
          <a:p>
            <a:endParaRPr lang="es-ES_tradnl" sz="1600" dirty="0" smtClean="0"/>
          </a:p>
          <a:p>
            <a:r>
              <a:rPr lang="es-ES_tradnl" sz="1800" b="1" u="sng" dirty="0" smtClean="0"/>
              <a:t>INDEPENDIENTES:</a:t>
            </a:r>
            <a:r>
              <a:rPr lang="es-ES_tradnl" sz="1600" b="1" dirty="0" smtClean="0"/>
              <a:t> </a:t>
            </a:r>
            <a:r>
              <a:rPr lang="es-ES_tradnl" sz="1600" dirty="0" smtClean="0"/>
              <a:t>SUELDOS </a:t>
            </a:r>
            <a:r>
              <a:rPr lang="es-ES_tradnl" sz="1600" dirty="0"/>
              <a:t>FICTOS MENSUALES QUE LE CORRESPONDE A CADA CATEGORÍA PROFESIONAL ESTABLECIDOS POR LA CAJA DE PROFESIONALES UNIVERSITARIOS, DE ACUERDO A LOS AÑOS DE </a:t>
            </a:r>
            <a:r>
              <a:rPr lang="es-ES_tradnl" sz="1600" dirty="0" smtClean="0"/>
              <a:t>EJERCICIO.</a:t>
            </a:r>
          </a:p>
          <a:p>
            <a:pPr lvl="2"/>
            <a:r>
              <a:rPr lang="es-UY" sz="1600" b="1" cap="all" dirty="0" smtClean="0"/>
              <a:t>TASA O ALÍCUOTA</a:t>
            </a:r>
          </a:p>
          <a:p>
            <a:pPr lvl="2"/>
            <a:r>
              <a:rPr lang="es-UY" sz="1600" dirty="0" smtClean="0"/>
              <a:t>- ÚNICA Y PROPORCIONAL = 0,10% SOBRE LOS FICTOS DE CADA CATEGORÍA</a:t>
            </a:r>
          </a:p>
          <a:p>
            <a:pPr lvl="2"/>
            <a:endParaRPr lang="es-UY" sz="1600" dirty="0" smtClean="0"/>
          </a:p>
          <a:p>
            <a:pPr lvl="2"/>
            <a:r>
              <a:rPr lang="es-UY" sz="1600" b="1" cap="all" dirty="0" smtClean="0"/>
              <a:t>FORMA, lugar Y PLAZO PARA EL PAGO</a:t>
            </a:r>
          </a:p>
          <a:p>
            <a:pPr lvl="2"/>
            <a:r>
              <a:rPr lang="es-UY" sz="1600" dirty="0" smtClean="0"/>
              <a:t>ESCRIBANOS: DE LA MISMA FORMA QUE LOS APORTES A LA CNSS RESPECTO A LAS ACTUACIONES REGISTRALES</a:t>
            </a:r>
          </a:p>
          <a:p>
            <a:pPr lvl="3">
              <a:buNone/>
            </a:pPr>
            <a:r>
              <a:rPr lang="es-UY" sz="1600" dirty="0" smtClean="0"/>
              <a:t>Igual sistema y formularios que para el pago de aportes por actuaciones notariales (FRL). </a:t>
            </a:r>
          </a:p>
          <a:p>
            <a:pPr lvl="3">
              <a:buNone/>
            </a:pPr>
            <a:r>
              <a:rPr lang="es-UY" sz="1600" dirty="0" smtClean="0"/>
              <a:t>La Caja Notarial de Seguridad Social es organismo recaudador del Fondo de Reconversión Laboral.</a:t>
            </a:r>
          </a:p>
          <a:p>
            <a:pPr lvl="2"/>
            <a:endParaRPr lang="es-UY" sz="1600" dirty="0" smtClean="0"/>
          </a:p>
          <a:p>
            <a:endParaRPr lang="es-UY" sz="2000" dirty="0" smtClean="0"/>
          </a:p>
          <a:p>
            <a:endParaRPr lang="es-ES_tradnl" sz="2000" dirty="0" smtClean="0"/>
          </a:p>
          <a:p>
            <a:endParaRPr lang="es-ES_tradnl" sz="2000" dirty="0" smtClean="0"/>
          </a:p>
          <a:p>
            <a:endParaRPr lang="es-UY"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tx2">
                    <a:lumMod val="75000"/>
                  </a:schemeClr>
                </a:solidFill>
              </a:rPr>
              <a:t>TASAS</a:t>
            </a:r>
            <a:endParaRPr lang="es-ES" b="1" dirty="0">
              <a:solidFill>
                <a:schemeClr val="tx2">
                  <a:lumMod val="75000"/>
                </a:schemeClr>
              </a:solidFill>
            </a:endParaRPr>
          </a:p>
        </p:txBody>
      </p:sp>
      <p:sp>
        <p:nvSpPr>
          <p:cNvPr id="3" name="2 Marcador de contenido"/>
          <p:cNvSpPr>
            <a:spLocks noGrp="1"/>
          </p:cNvSpPr>
          <p:nvPr>
            <p:ph idx="1"/>
          </p:nvPr>
        </p:nvSpPr>
        <p:spPr>
          <a:xfrm>
            <a:off x="457200" y="1214422"/>
            <a:ext cx="8229600" cy="4911741"/>
          </a:xfrm>
        </p:spPr>
        <p:txBody>
          <a:bodyPr>
            <a:normAutofit/>
          </a:bodyPr>
          <a:lstStyle/>
          <a:p>
            <a:endParaRPr lang="es-ES" sz="2000" b="1" dirty="0" smtClean="0"/>
          </a:p>
          <a:p>
            <a:r>
              <a:rPr lang="es-ES" sz="1600" dirty="0" smtClean="0"/>
              <a:t>Ley 19.689 de 29/10/2018, a partir del 1° de enero de 2019 se modifica la tasa de aportes al Fondo de Reconversión Laboral (FRL), que realizan los trabajadores y empleadores de la actividad privada</a:t>
            </a:r>
            <a:r>
              <a:rPr lang="es-ES" sz="2000" dirty="0" smtClean="0"/>
              <a:t>.</a:t>
            </a:r>
            <a:endParaRPr lang="es-ES" sz="2000" b="1" dirty="0" smtClean="0"/>
          </a:p>
          <a:p>
            <a:endParaRPr lang="es-ES" sz="2000" b="1" dirty="0" smtClean="0"/>
          </a:p>
          <a:p>
            <a:r>
              <a:rPr lang="es-ES" sz="2000" b="1" dirty="0" smtClean="0"/>
              <a:t>Las tasas que se recaudan por este fondo son las siguientes:</a:t>
            </a:r>
          </a:p>
          <a:p>
            <a:endParaRPr lang="es-UY" sz="1800" dirty="0" smtClean="0"/>
          </a:p>
          <a:p>
            <a:endParaRPr lang="es-UY" sz="1800" dirty="0" smtClean="0"/>
          </a:p>
          <a:p>
            <a:endParaRPr lang="es-ES" sz="1800" dirty="0"/>
          </a:p>
        </p:txBody>
      </p:sp>
      <p:graphicFrame>
        <p:nvGraphicFramePr>
          <p:cNvPr id="5" name="4 Tabla"/>
          <p:cNvGraphicFramePr>
            <a:graphicFrameLocks noGrp="1"/>
          </p:cNvGraphicFramePr>
          <p:nvPr/>
        </p:nvGraphicFramePr>
        <p:xfrm>
          <a:off x="1357290" y="3429000"/>
          <a:ext cx="4714907" cy="2681842"/>
        </p:xfrm>
        <a:graphic>
          <a:graphicData uri="http://schemas.openxmlformats.org/drawingml/2006/table">
            <a:tbl>
              <a:tblPr firstRow="1" bandRow="1">
                <a:tableStyleId>{8A107856-5554-42FB-B03E-39F5DBC370BA}</a:tableStyleId>
              </a:tblPr>
              <a:tblGrid>
                <a:gridCol w="1527364"/>
                <a:gridCol w="1660179"/>
                <a:gridCol w="1527364"/>
              </a:tblGrid>
              <a:tr h="714380">
                <a:tc rowSpan="2">
                  <a:txBody>
                    <a:bodyPr/>
                    <a:lstStyle/>
                    <a:p>
                      <a:endParaRPr lang="es-ES" dirty="0"/>
                    </a:p>
                  </a:txBody>
                  <a:tcPr/>
                </a:tc>
                <a:tc gridSpan="2">
                  <a:txBody>
                    <a:bodyPr/>
                    <a:lstStyle/>
                    <a:p>
                      <a:pPr algn="ctr"/>
                      <a:r>
                        <a:rPr lang="es-ES" sz="1600" b="1" i="0" kern="1200" dirty="0" smtClean="0">
                          <a:solidFill>
                            <a:schemeClr val="dk1"/>
                          </a:solidFill>
                          <a:latin typeface="+mn-lt"/>
                          <a:ea typeface="+mn-ea"/>
                          <a:cs typeface="+mn-cs"/>
                        </a:rPr>
                        <a:t>Desde 01/01/2019</a:t>
                      </a:r>
                      <a:endParaRPr lang="es-ES" sz="1600" b="1" dirty="0"/>
                    </a:p>
                  </a:txBody>
                  <a:tcPr/>
                </a:tc>
                <a:tc hMerge="1">
                  <a:txBody>
                    <a:bodyPr/>
                    <a:lstStyle/>
                    <a:p>
                      <a:endParaRPr lang="es-ES" dirty="0"/>
                    </a:p>
                  </a:txBody>
                  <a:tcPr/>
                </a:tc>
              </a:tr>
              <a:tr h="671990">
                <a:tc vMerge="1">
                  <a:txBody>
                    <a:bodyPr/>
                    <a:lstStyle/>
                    <a:p>
                      <a:endParaRPr lang="es-ES" dirty="0"/>
                    </a:p>
                  </a:txBody>
                  <a:tcPr/>
                </a:tc>
                <a:tc>
                  <a:txBody>
                    <a:bodyPr/>
                    <a:lstStyle/>
                    <a:p>
                      <a:pPr algn="ctr"/>
                      <a:r>
                        <a:rPr lang="es-ES" sz="1600" b="1" i="0" kern="1200" dirty="0" smtClean="0">
                          <a:solidFill>
                            <a:schemeClr val="dk1"/>
                          </a:solidFill>
                          <a:latin typeface="+mn-lt"/>
                          <a:ea typeface="+mn-ea"/>
                          <a:cs typeface="+mn-cs"/>
                        </a:rPr>
                        <a:t>Aporte personal</a:t>
                      </a:r>
                      <a:endParaRPr lang="es-ES" sz="1600" b="1" dirty="0"/>
                    </a:p>
                  </a:txBody>
                  <a:tcPr/>
                </a:tc>
                <a:tc>
                  <a:txBody>
                    <a:bodyPr/>
                    <a:lstStyle/>
                    <a:p>
                      <a:r>
                        <a:rPr lang="es-ES" sz="1600" b="1" i="0" kern="1200" dirty="0" smtClean="0">
                          <a:solidFill>
                            <a:schemeClr val="dk1"/>
                          </a:solidFill>
                          <a:latin typeface="+mn-lt"/>
                          <a:ea typeface="+mn-ea"/>
                          <a:cs typeface="+mn-cs"/>
                        </a:rPr>
                        <a:t>Aporte patronal</a:t>
                      </a:r>
                      <a:endParaRPr lang="es-ES" sz="1600" b="1" dirty="0"/>
                    </a:p>
                  </a:txBody>
                  <a:tcPr/>
                </a:tc>
              </a:tr>
              <a:tr h="685332">
                <a:tc>
                  <a:txBody>
                    <a:bodyPr/>
                    <a:lstStyle/>
                    <a:p>
                      <a:r>
                        <a:rPr lang="es-ES" sz="1600" b="1" i="0" kern="1200" dirty="0" smtClean="0">
                          <a:solidFill>
                            <a:schemeClr val="dk1"/>
                          </a:solidFill>
                          <a:latin typeface="+mn-lt"/>
                          <a:ea typeface="+mn-ea"/>
                          <a:cs typeface="+mn-cs"/>
                        </a:rPr>
                        <a:t>No dependientes</a:t>
                      </a:r>
                      <a:endParaRPr lang="es-ES" sz="1600" b="1" dirty="0"/>
                    </a:p>
                  </a:txBody>
                  <a:tcPr/>
                </a:tc>
                <a:tc>
                  <a:txBody>
                    <a:bodyPr/>
                    <a:lstStyle/>
                    <a:p>
                      <a:pPr algn="ctr"/>
                      <a:r>
                        <a:rPr lang="es-ES" sz="1600" b="1" i="0" kern="1200" dirty="0" smtClean="0">
                          <a:solidFill>
                            <a:schemeClr val="dk1"/>
                          </a:solidFill>
                          <a:latin typeface="+mn-lt"/>
                          <a:ea typeface="+mn-ea"/>
                          <a:cs typeface="+mn-cs"/>
                        </a:rPr>
                        <a:t>0,10%</a:t>
                      </a:r>
                      <a:endParaRPr lang="es-ES" sz="1600" b="1" dirty="0"/>
                    </a:p>
                  </a:txBody>
                  <a:tcPr/>
                </a:tc>
                <a:tc>
                  <a:txBody>
                    <a:bodyPr/>
                    <a:lstStyle/>
                    <a:p>
                      <a:pPr algn="ctr"/>
                      <a:endParaRPr lang="es-ES" sz="1600" b="1" dirty="0"/>
                    </a:p>
                  </a:txBody>
                  <a:tcPr/>
                </a:tc>
              </a:tr>
              <a:tr h="610140">
                <a:tc>
                  <a:txBody>
                    <a:bodyPr/>
                    <a:lstStyle/>
                    <a:p>
                      <a:r>
                        <a:rPr lang="es-ES" sz="1600" b="1" i="0" kern="1200" dirty="0" smtClean="0">
                          <a:solidFill>
                            <a:schemeClr val="dk1"/>
                          </a:solidFill>
                          <a:latin typeface="+mn-lt"/>
                          <a:ea typeface="+mn-ea"/>
                          <a:cs typeface="+mn-cs"/>
                        </a:rPr>
                        <a:t>Dependientes</a:t>
                      </a:r>
                      <a:endParaRPr lang="es-ES" sz="1600" b="1" dirty="0"/>
                    </a:p>
                  </a:txBody>
                  <a:tcPr/>
                </a:tc>
                <a:tc>
                  <a:txBody>
                    <a:bodyPr/>
                    <a:lstStyle/>
                    <a:p>
                      <a:pPr algn="ctr" fontAlgn="ctr"/>
                      <a:r>
                        <a:rPr lang="es-ES" sz="1600" b="1" dirty="0"/>
                        <a:t>0,10%</a:t>
                      </a:r>
                    </a:p>
                  </a:txBody>
                  <a:tcPr marL="142875" marR="142875" marT="66675" marB="66675" anchor="ctr"/>
                </a:tc>
                <a:tc>
                  <a:txBody>
                    <a:bodyPr/>
                    <a:lstStyle/>
                    <a:p>
                      <a:pPr algn="ctr" fontAlgn="ctr"/>
                      <a:r>
                        <a:rPr lang="es-ES" sz="1600" b="1" dirty="0"/>
                        <a:t>0,10%</a:t>
                      </a:r>
                    </a:p>
                  </a:txBody>
                  <a:tcPr marL="142875" marR="142875" marT="66675" marB="66675" anchor="ct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Y" sz="3600" b="1" dirty="0" smtClean="0">
                <a:solidFill>
                  <a:schemeClr val="accent1">
                    <a:lumMod val="75000"/>
                  </a:schemeClr>
                </a:solidFill>
              </a:rPr>
              <a:t>Tabla de importes correspondientes a cada categoría</a:t>
            </a:r>
            <a:endParaRPr lang="es-UY" sz="3600" b="1" dirty="0">
              <a:solidFill>
                <a:schemeClr val="accent1">
                  <a:lumMod val="75000"/>
                </a:schemeClr>
              </a:solidFill>
            </a:endParaRPr>
          </a:p>
        </p:txBody>
      </p:sp>
      <p:pic>
        <p:nvPicPr>
          <p:cNvPr id="5" name="4 Marcador de contenido" descr="Captura de pantalla 2024-05-06 011917.png"/>
          <p:cNvPicPr>
            <a:picLocks noGrp="1" noChangeAspect="1"/>
          </p:cNvPicPr>
          <p:nvPr>
            <p:ph idx="1"/>
          </p:nvPr>
        </p:nvPicPr>
        <p:blipFill>
          <a:blip r:embed="rId2"/>
          <a:stretch>
            <a:fillRect/>
          </a:stretch>
        </p:blipFill>
        <p:spPr>
          <a:xfrm>
            <a:off x="1571604" y="1500174"/>
            <a:ext cx="5572164" cy="435771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cap="all" dirty="0" smtClean="0"/>
              <a:t/>
            </a:r>
            <a:br>
              <a:rPr lang="es-ES" b="1" cap="all" dirty="0" smtClean="0"/>
            </a:br>
            <a:r>
              <a:rPr lang="es-ES" b="1" cap="all" dirty="0" smtClean="0">
                <a:solidFill>
                  <a:schemeClr val="accent3">
                    <a:lumMod val="50000"/>
                  </a:schemeClr>
                </a:solidFill>
              </a:rPr>
              <a:t>APORTE FONDO (NORMATIVA)</a:t>
            </a:r>
            <a:r>
              <a:rPr lang="es-ES" cap="all" dirty="0" smtClean="0"/>
              <a:t/>
            </a:r>
            <a:br>
              <a:rPr lang="es-ES" cap="all" dirty="0" smtClean="0"/>
            </a:br>
            <a:endParaRPr lang="es-ES" dirty="0"/>
          </a:p>
        </p:txBody>
      </p:sp>
      <p:sp>
        <p:nvSpPr>
          <p:cNvPr id="3" name="2 Marcador de contenido"/>
          <p:cNvSpPr>
            <a:spLocks noGrp="1"/>
          </p:cNvSpPr>
          <p:nvPr>
            <p:ph idx="1"/>
          </p:nvPr>
        </p:nvSpPr>
        <p:spPr/>
        <p:txBody>
          <a:bodyPr>
            <a:normAutofit/>
          </a:bodyPr>
          <a:lstStyle/>
          <a:p>
            <a:pPr fontAlgn="base"/>
            <a:r>
              <a:rPr lang="es-ES" sz="1600" dirty="0" smtClean="0"/>
              <a:t>La contribución al Fondo de Solidaridad, es una contribución especial, establecida en el Artículo 3º de la Ley Nº 16.524, en la redacción dada por el artículo 754 de la Ley 19.355; que se transcribe a continuación:</a:t>
            </a:r>
          </a:p>
          <a:p>
            <a:pPr fontAlgn="base">
              <a:buNone/>
            </a:pPr>
            <a:endParaRPr lang="es-ES" sz="1600" dirty="0" smtClean="0"/>
          </a:p>
          <a:p>
            <a:pPr fontAlgn="base"/>
            <a:r>
              <a:rPr lang="es-ES" sz="1600" dirty="0" smtClean="0"/>
              <a:t>“El Fondo se integrará mediante una contribución especial (artículo 13 del Código Tributario) efectuada por los egresados de la Universidad de la República, del nivel terciario del Consejo de Educación Técnico-Profesional y de la Universidad Tecnológica, cuyos ingresos mensuales sean superiores a 8 BPC (ocho Bases de Prestaciones y Contribuciones).”</a:t>
            </a:r>
          </a:p>
          <a:p>
            <a:pPr fontAlgn="base"/>
            <a:endParaRPr lang="es-UY" sz="1600" dirty="0" smtClean="0"/>
          </a:p>
          <a:p>
            <a:pPr fontAlgn="base"/>
            <a:r>
              <a:rPr lang="es-UY" sz="1600" dirty="0" smtClean="0"/>
              <a:t>La contribución se adjudica a los egresados y no sólo a los que ejercen la profesión, comprende por igual a los que </a:t>
            </a:r>
            <a:r>
              <a:rPr lang="es-UY" sz="1600" b="1" dirty="0" smtClean="0"/>
              <a:t>no ejercen.</a:t>
            </a:r>
            <a:endParaRPr lang="es-E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a:solidFill>
                  <a:schemeClr val="accent3">
                    <a:lumMod val="75000"/>
                  </a:schemeClr>
                </a:solidFill>
              </a:rPr>
              <a:t>NATURALEZA JURÍDICA</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r>
              <a:rPr lang="es-UY" sz="2000" b="1" i="1" u="sng" cap="all" dirty="0" smtClean="0"/>
              <a:t>CARACTERES </a:t>
            </a:r>
            <a:r>
              <a:rPr lang="es-UY" sz="2000" b="1" i="1" u="sng" cap="all" dirty="0"/>
              <a:t>DE LA </a:t>
            </a:r>
            <a:r>
              <a:rPr lang="es-UY" sz="2000" b="1" i="1" u="sng" cap="all" dirty="0" smtClean="0"/>
              <a:t>PRESTACION</a:t>
            </a:r>
          </a:p>
          <a:p>
            <a:pPr>
              <a:buNone/>
            </a:pPr>
            <a:endParaRPr lang="es-UY" sz="2000" b="1" i="1" u="sng" cap="all" dirty="0"/>
          </a:p>
          <a:p>
            <a:pPr lvl="0"/>
            <a:r>
              <a:rPr lang="es-UY" sz="2000" dirty="0"/>
              <a:t>CONTRIBUCIÓN ESPECIAL (PARATRIBUTO</a:t>
            </a:r>
            <a:r>
              <a:rPr lang="es-UY" sz="2000" dirty="0" smtClean="0"/>
              <a:t>)</a:t>
            </a:r>
          </a:p>
          <a:p>
            <a:pPr lvl="0"/>
            <a:endParaRPr lang="es-UY" sz="2000" dirty="0"/>
          </a:p>
          <a:p>
            <a:pPr lvl="0"/>
            <a:r>
              <a:rPr lang="es-UY" sz="2000" dirty="0"/>
              <a:t>DE CARÁCTER:</a:t>
            </a:r>
          </a:p>
          <a:p>
            <a:pPr lvl="1"/>
            <a:r>
              <a:rPr lang="es-UY" sz="1600" u="sng" dirty="0"/>
              <a:t>PERSONAL</a:t>
            </a:r>
            <a:r>
              <a:rPr lang="es-UY" sz="1600" dirty="0"/>
              <a:t> </a:t>
            </a:r>
            <a:r>
              <a:rPr lang="es-UY" sz="1600" i="1" dirty="0"/>
              <a:t>(TOMA EN CUENTA LOS INGRESOS DEL CONTRIBUYENTE)</a:t>
            </a:r>
          </a:p>
          <a:p>
            <a:pPr lvl="1"/>
            <a:r>
              <a:rPr lang="es-UY" sz="1600" dirty="0"/>
              <a:t>ANUAL </a:t>
            </a:r>
          </a:p>
          <a:p>
            <a:pPr lvl="1"/>
            <a:r>
              <a:rPr lang="es-ES" sz="1600" u="sng" dirty="0"/>
              <a:t>PERIÓDICO</a:t>
            </a:r>
            <a:r>
              <a:rPr lang="es-ES" sz="1600" dirty="0"/>
              <a:t> </a:t>
            </a:r>
            <a:r>
              <a:rPr lang="es-ES" sz="1600" i="1" dirty="0"/>
              <a:t>(HECHO </a:t>
            </a:r>
            <a:r>
              <a:rPr lang="es-ES" sz="1600" i="1" dirty="0" smtClean="0"/>
              <a:t>GENERADOR </a:t>
            </a:r>
            <a:r>
              <a:rPr lang="es-ES" sz="1600" i="1" dirty="0"/>
              <a:t>ACAECE EL 31 DE DICIEMBRE DE CADA </a:t>
            </a:r>
            <a:r>
              <a:rPr lang="es-ES" sz="1600" i="1" dirty="0" smtClean="0"/>
              <a:t>AÑO)</a:t>
            </a:r>
            <a:endParaRPr lang="es-UY" sz="16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668592"/>
          </a:xfrm>
        </p:spPr>
        <p:txBody>
          <a:bodyPr>
            <a:normAutofit fontScale="90000"/>
          </a:bodyPr>
          <a:lstStyle/>
          <a:p>
            <a:r>
              <a:rPr lang="es-UY" b="1" cap="all" dirty="0" smtClean="0">
                <a:solidFill>
                  <a:schemeClr val="accent3">
                    <a:lumMod val="75000"/>
                  </a:schemeClr>
                </a:solidFill>
              </a:rPr>
              <a:t/>
            </a:r>
            <a:br>
              <a:rPr lang="es-UY" b="1" cap="all" dirty="0" smtClean="0">
                <a:solidFill>
                  <a:schemeClr val="accent3">
                    <a:lumMod val="75000"/>
                  </a:schemeClr>
                </a:solidFill>
              </a:rPr>
            </a:br>
            <a:r>
              <a:rPr lang="es-UY" b="1" cap="all" dirty="0" smtClean="0">
                <a:solidFill>
                  <a:schemeClr val="accent3">
                    <a:lumMod val="75000"/>
                  </a:schemeClr>
                </a:solidFill>
              </a:rPr>
              <a:t>HECHO </a:t>
            </a:r>
            <a:r>
              <a:rPr lang="es-UY" b="1" cap="all" dirty="0">
                <a:solidFill>
                  <a:schemeClr val="accent3">
                    <a:lumMod val="75000"/>
                  </a:schemeClr>
                </a:solidFill>
              </a:rPr>
              <a:t>GENERADOR</a:t>
            </a:r>
            <a:r>
              <a:rPr lang="es-UY" b="1" cap="all" dirty="0"/>
              <a:t/>
            </a:r>
            <a:br>
              <a:rPr lang="es-UY" b="1" cap="all" dirty="0"/>
            </a:br>
            <a:endParaRPr lang="es-UY" dirty="0"/>
          </a:p>
        </p:txBody>
      </p:sp>
      <p:sp>
        <p:nvSpPr>
          <p:cNvPr id="3" name="2 Marcador de contenido"/>
          <p:cNvSpPr>
            <a:spLocks noGrp="1"/>
          </p:cNvSpPr>
          <p:nvPr>
            <p:ph idx="1"/>
          </p:nvPr>
        </p:nvSpPr>
        <p:spPr>
          <a:xfrm>
            <a:off x="457200" y="928670"/>
            <a:ext cx="8147248" cy="5197493"/>
          </a:xfrm>
        </p:spPr>
        <p:txBody>
          <a:bodyPr>
            <a:normAutofit fontScale="47500" lnSpcReduction="20000"/>
          </a:bodyPr>
          <a:lstStyle/>
          <a:p>
            <a:pPr lvl="0"/>
            <a:r>
              <a:rPr lang="es-UY" sz="4500" b="1" dirty="0"/>
              <a:t>ASPECTO MATERIAL</a:t>
            </a:r>
            <a:r>
              <a:rPr lang="es-UY" sz="4500" dirty="0"/>
              <a:t> - PARA SU ACAECIMIENTO SE REQUIERE:</a:t>
            </a:r>
          </a:p>
          <a:p>
            <a:pPr>
              <a:buNone/>
            </a:pPr>
            <a:r>
              <a:rPr lang="es-ES" dirty="0"/>
              <a:t> </a:t>
            </a:r>
            <a:endParaRPr lang="es-UY" dirty="0"/>
          </a:p>
          <a:p>
            <a:pPr lvl="1">
              <a:buFont typeface="Wingdings" pitchFamily="2" charset="2"/>
              <a:buChar char="q"/>
            </a:pPr>
            <a:r>
              <a:rPr lang="es-ES" sz="3000" b="1" i="1" dirty="0" smtClean="0"/>
              <a:t>Ser egresado de la universidad de la república o del nivel terciario del consejo de educación técnico-profesional o de la universidad tecnológica</a:t>
            </a:r>
          </a:p>
          <a:p>
            <a:pPr lvl="1">
              <a:buFont typeface="Wingdings" pitchFamily="2" charset="2"/>
              <a:buChar char="q"/>
            </a:pPr>
            <a:endParaRPr lang="es-UY" sz="3000" b="1" i="1" dirty="0" smtClean="0"/>
          </a:p>
          <a:p>
            <a:pPr lvl="1">
              <a:buFont typeface="Wingdings" pitchFamily="2" charset="2"/>
              <a:buChar char="q"/>
            </a:pPr>
            <a:r>
              <a:rPr lang="es-ES" sz="3000" b="1" i="1" dirty="0" smtClean="0"/>
              <a:t>Haber cumplido el quinto año del egreso.</a:t>
            </a:r>
          </a:p>
          <a:p>
            <a:pPr lvl="1">
              <a:buNone/>
            </a:pPr>
            <a:endParaRPr lang="es-UY" sz="3000" b="1" i="1" dirty="0" smtClean="0"/>
          </a:p>
          <a:p>
            <a:pPr lvl="1">
              <a:buFont typeface="Wingdings" pitchFamily="2" charset="2"/>
              <a:buChar char="q"/>
            </a:pPr>
            <a:r>
              <a:rPr lang="es-ES" sz="3000" b="1" i="1" dirty="0" smtClean="0"/>
              <a:t>Tener ingresos mensuales superiores a 8 BPC.</a:t>
            </a:r>
          </a:p>
          <a:p>
            <a:pPr lvl="1">
              <a:buFont typeface="Wingdings" pitchFamily="2" charset="2"/>
              <a:buChar char="q"/>
            </a:pPr>
            <a:endParaRPr lang="es-UY" sz="3000" b="1" i="1" dirty="0" smtClean="0"/>
          </a:p>
          <a:p>
            <a:pPr lvl="1">
              <a:buFont typeface="Wingdings" pitchFamily="2" charset="2"/>
              <a:buChar char="q"/>
            </a:pPr>
            <a:r>
              <a:rPr lang="es-ES" sz="3000" b="1" i="1" dirty="0" smtClean="0"/>
              <a:t>No haber transcurrido 25 años desde el comienzo de la aportación</a:t>
            </a:r>
          </a:p>
          <a:p>
            <a:pPr lvl="1">
              <a:buFont typeface="Wingdings" pitchFamily="2" charset="2"/>
              <a:buChar char="q"/>
            </a:pPr>
            <a:endParaRPr lang="es-UY" sz="3000" b="1" i="1" dirty="0" smtClean="0"/>
          </a:p>
          <a:p>
            <a:pPr lvl="1">
              <a:buFont typeface="Wingdings" pitchFamily="2" charset="2"/>
              <a:buChar char="q"/>
            </a:pPr>
            <a:r>
              <a:rPr lang="es-ES" sz="3000" b="1" i="1" dirty="0" smtClean="0"/>
              <a:t>No haber cesado en todas las actividad remuneradas por jubilación</a:t>
            </a:r>
          </a:p>
          <a:p>
            <a:pPr lvl="1">
              <a:buFont typeface="Wingdings" pitchFamily="2" charset="2"/>
              <a:buChar char="q"/>
            </a:pPr>
            <a:endParaRPr lang="es-UY" sz="3000" b="1" i="1" dirty="0" smtClean="0"/>
          </a:p>
          <a:p>
            <a:pPr lvl="1">
              <a:buFont typeface="Wingdings" pitchFamily="2" charset="2"/>
              <a:buChar char="q"/>
            </a:pPr>
            <a:r>
              <a:rPr lang="es-ES" sz="3000" b="1" i="1" dirty="0" smtClean="0"/>
              <a:t>No haber cumplido 70 años de edad</a:t>
            </a:r>
          </a:p>
          <a:p>
            <a:pPr lvl="1">
              <a:buFont typeface="Wingdings" pitchFamily="2" charset="2"/>
              <a:buChar char="q"/>
            </a:pPr>
            <a:endParaRPr lang="es-UY" sz="3000" b="1" i="1" dirty="0" smtClean="0"/>
          </a:p>
          <a:p>
            <a:pPr lvl="1">
              <a:buFont typeface="Wingdings" pitchFamily="2" charset="2"/>
              <a:buChar char="q"/>
            </a:pPr>
            <a:r>
              <a:rPr lang="es-UY" sz="3000" b="1" i="1" dirty="0" smtClean="0"/>
              <a:t>No presentar una enfermedad física o psíquica irreversible que lo inhabilite a desempeñar cualquier tipo de actividad remunerada</a:t>
            </a:r>
          </a:p>
          <a:p>
            <a:pPr lvl="0"/>
            <a:endParaRPr lang="es-UY" sz="2600" i="1" dirty="0" smtClean="0"/>
          </a:p>
          <a:p>
            <a:r>
              <a:rPr lang="es-ES" sz="2900" b="1" i="1" dirty="0" smtClean="0"/>
              <a:t>NOTA:</a:t>
            </a:r>
            <a:r>
              <a:rPr lang="es-ES" sz="2900" i="1" dirty="0" smtClean="0"/>
              <a:t> </a:t>
            </a:r>
            <a:r>
              <a:rPr lang="es-ES" sz="3800" b="1" i="1" dirty="0" smtClean="0">
                <a:solidFill>
                  <a:schemeClr val="accent3">
                    <a:lumMod val="50000"/>
                  </a:schemeClr>
                </a:solidFill>
              </a:rPr>
              <a:t>se entiende por egresado el que haya aprobado la ultima materia de la carrera,  sin importar si se le expide el titulo profesional o si efectúa el juramento ante la SCJ</a:t>
            </a:r>
            <a:endParaRPr lang="es-UY" sz="3800" b="1" i="1" dirty="0" smtClean="0">
              <a:solidFill>
                <a:schemeClr val="accent3">
                  <a:lumMod val="50000"/>
                </a:schemeClr>
              </a:solidFill>
            </a:endParaRPr>
          </a:p>
          <a:p>
            <a:pPr>
              <a:buNone/>
            </a:pPr>
            <a:r>
              <a:rPr lang="es-ES" sz="2900" dirty="0" smtClean="0"/>
              <a:t> </a:t>
            </a:r>
            <a:endParaRPr lang="es-UY" sz="2900" dirty="0" smtClean="0"/>
          </a:p>
          <a:p>
            <a:endParaRPr lang="es-UY"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dirty="0" smtClean="0">
                <a:solidFill>
                  <a:schemeClr val="accent3">
                    <a:lumMod val="75000"/>
                  </a:schemeClr>
                </a:solidFill>
              </a:rPr>
              <a:t>HECHO GENERADOR</a:t>
            </a:r>
            <a:endParaRPr lang="es-UY" sz="3600" b="1" dirty="0">
              <a:solidFill>
                <a:schemeClr val="accent3">
                  <a:lumMod val="75000"/>
                </a:schemeClr>
              </a:solidFill>
            </a:endParaRPr>
          </a:p>
        </p:txBody>
      </p:sp>
      <p:sp>
        <p:nvSpPr>
          <p:cNvPr id="3" name="2 Marcador de contenido"/>
          <p:cNvSpPr>
            <a:spLocks noGrp="1"/>
          </p:cNvSpPr>
          <p:nvPr>
            <p:ph idx="1"/>
          </p:nvPr>
        </p:nvSpPr>
        <p:spPr/>
        <p:txBody>
          <a:bodyPr>
            <a:normAutofit/>
          </a:bodyPr>
          <a:lstStyle/>
          <a:p>
            <a:pPr lvl="0"/>
            <a:r>
              <a:rPr lang="es-UY" sz="2400" b="1" dirty="0"/>
              <a:t>ASPECTO ESPACIAL -</a:t>
            </a:r>
            <a:r>
              <a:rPr lang="es-UY" sz="2400" dirty="0"/>
              <a:t> </a:t>
            </a:r>
            <a:r>
              <a:rPr lang="es-UY" sz="2000" i="1" dirty="0"/>
              <a:t>PRINCIPIO DE TERRITORIALIDAD</a:t>
            </a:r>
          </a:p>
          <a:p>
            <a:pPr lvl="0"/>
            <a:r>
              <a:rPr lang="es-UY" sz="2000" b="1" dirty="0"/>
              <a:t>ASPECTO TEMPORAL – </a:t>
            </a:r>
            <a:r>
              <a:rPr lang="es-UY" sz="2000" i="1" dirty="0"/>
              <a:t>PERIÓDICO - 31 DE DICIEMBRE DE CADA AÑO</a:t>
            </a:r>
          </a:p>
          <a:p>
            <a:pPr>
              <a:buNone/>
            </a:pPr>
            <a:r>
              <a:rPr lang="es-ES" sz="2400" b="1" dirty="0"/>
              <a:t> </a:t>
            </a:r>
            <a:endParaRPr lang="es-UY" sz="2400" dirty="0"/>
          </a:p>
          <a:p>
            <a:pPr lvl="0"/>
            <a:r>
              <a:rPr lang="es-UY" sz="2400" b="1" dirty="0"/>
              <a:t>ASPECTO SUBJETIVO</a:t>
            </a:r>
            <a:r>
              <a:rPr lang="es-UY" sz="2400" dirty="0"/>
              <a:t>:</a:t>
            </a:r>
          </a:p>
          <a:p>
            <a:pPr lvl="1"/>
            <a:r>
              <a:rPr lang="es-UY" sz="1600" b="1" dirty="0"/>
              <a:t>SUJETO ACTIVO</a:t>
            </a:r>
            <a:r>
              <a:rPr lang="es-UY" sz="1600" dirty="0"/>
              <a:t> </a:t>
            </a:r>
            <a:r>
              <a:rPr lang="es-UY" sz="1600" i="1" dirty="0"/>
              <a:t>- COMISIÓN HONORARIA DEL FONDO DE SOLIDARIDAD - PERSONA </a:t>
            </a:r>
            <a:r>
              <a:rPr lang="es-UY" sz="1600" i="1" dirty="0" smtClean="0"/>
              <a:t>		PÚBLICA </a:t>
            </a:r>
            <a:r>
              <a:rPr lang="es-UY" sz="1600" i="1" dirty="0"/>
              <a:t>NO </a:t>
            </a:r>
            <a:r>
              <a:rPr lang="es-UY" sz="1600" i="1" dirty="0" smtClean="0"/>
              <a:t>ESTATAL</a:t>
            </a:r>
          </a:p>
          <a:p>
            <a:pPr lvl="1"/>
            <a:r>
              <a:rPr lang="es-UY" sz="1600" b="1" dirty="0" smtClean="0"/>
              <a:t>SUJETO PASIVO</a:t>
            </a:r>
            <a:r>
              <a:rPr lang="es-UY" sz="1600" dirty="0" smtClean="0"/>
              <a:t>   </a:t>
            </a:r>
          </a:p>
          <a:p>
            <a:pPr lvl="3"/>
            <a:r>
              <a:rPr lang="es-UY" sz="1600" i="1" dirty="0" smtClean="0"/>
              <a:t>EGRESADO DE LA UDELAR, DEL NIVEL TERCIARIO DE UTU Y DE LA UTEC</a:t>
            </a:r>
            <a:endParaRPr lang="es-UY" sz="16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b="1" dirty="0">
                <a:solidFill>
                  <a:schemeClr val="accent3">
                    <a:lumMod val="75000"/>
                  </a:schemeClr>
                </a:solidFill>
              </a:rPr>
              <a:t>MONTO DEL APORTE </a:t>
            </a:r>
            <a:endParaRPr lang="es-UY" sz="4000" b="1" dirty="0">
              <a:solidFill>
                <a:schemeClr val="accent3">
                  <a:lumMod val="75000"/>
                </a:schemeClr>
              </a:solidFill>
            </a:endParaRPr>
          </a:p>
        </p:txBody>
      </p:sp>
      <p:sp>
        <p:nvSpPr>
          <p:cNvPr id="3" name="2 Marcador de contenido"/>
          <p:cNvSpPr>
            <a:spLocks noGrp="1"/>
          </p:cNvSpPr>
          <p:nvPr>
            <p:ph idx="1"/>
          </p:nvPr>
        </p:nvSpPr>
        <p:spPr>
          <a:xfrm>
            <a:off x="457200" y="1340768"/>
            <a:ext cx="8229600" cy="4945752"/>
          </a:xfrm>
        </p:spPr>
        <p:txBody>
          <a:bodyPr>
            <a:normAutofit lnSpcReduction="10000"/>
          </a:bodyPr>
          <a:lstStyle/>
          <a:p>
            <a:r>
              <a:rPr lang="es-UY" sz="2000" b="1" cap="all" dirty="0"/>
              <a:t>DEPENDE DE LA DURACION DE LAS CARRERAS al </a:t>
            </a:r>
            <a:r>
              <a:rPr lang="es-UY" sz="2000" b="1" cap="all" dirty="0" smtClean="0"/>
              <a:t>10/01/002</a:t>
            </a:r>
          </a:p>
          <a:p>
            <a:pPr>
              <a:buNone/>
            </a:pPr>
            <a:endParaRPr lang="es-UY" sz="2000" b="1" cap="all" dirty="0"/>
          </a:p>
          <a:p>
            <a:r>
              <a:rPr lang="es-ES" sz="1600" b="1" i="1" dirty="0">
                <a:solidFill>
                  <a:schemeClr val="accent3">
                    <a:lumMod val="75000"/>
                  </a:schemeClr>
                </a:solidFill>
              </a:rPr>
              <a:t>A) CARRERA INFERIOR A 4 AÑOS = ANUALMENTE: 0,5 BPC ENTRE LOS 5 A 9 AÑOS Y 1 </a:t>
            </a:r>
          </a:p>
          <a:p>
            <a:pPr>
              <a:buNone/>
            </a:pPr>
            <a:r>
              <a:rPr lang="es-ES" sz="1600" b="1" i="1" dirty="0" smtClean="0">
                <a:solidFill>
                  <a:schemeClr val="accent3">
                    <a:lumMod val="75000"/>
                  </a:schemeClr>
                </a:solidFill>
              </a:rPr>
              <a:t>             BPC </a:t>
            </a:r>
            <a:r>
              <a:rPr lang="es-ES" sz="1600" b="1" i="1" dirty="0">
                <a:solidFill>
                  <a:schemeClr val="accent3">
                    <a:lumMod val="75000"/>
                  </a:schemeClr>
                </a:solidFill>
              </a:rPr>
              <a:t>A PARTIR DE LOS 10 </a:t>
            </a:r>
            <a:r>
              <a:rPr lang="es-ES" sz="1600" b="1" i="1" dirty="0" smtClean="0">
                <a:solidFill>
                  <a:schemeClr val="accent3">
                    <a:lumMod val="75000"/>
                  </a:schemeClr>
                </a:solidFill>
              </a:rPr>
              <a:t>AÑOS</a:t>
            </a:r>
          </a:p>
          <a:p>
            <a:pPr>
              <a:buNone/>
            </a:pPr>
            <a:endParaRPr lang="es-UY" sz="1600" b="1" i="1" dirty="0">
              <a:solidFill>
                <a:schemeClr val="accent3">
                  <a:lumMod val="75000"/>
                </a:schemeClr>
              </a:solidFill>
            </a:endParaRPr>
          </a:p>
          <a:p>
            <a:r>
              <a:rPr lang="es-ES" sz="1600" b="1" i="1" dirty="0">
                <a:solidFill>
                  <a:schemeClr val="accent3">
                    <a:lumMod val="75000"/>
                  </a:schemeClr>
                </a:solidFill>
              </a:rPr>
              <a:t>B) CARRERA IGUAL O SUPERIOR A 4 AÑOS = 1 BPC ENTRE LOS 5 Y 9 AÑOS Y 2 </a:t>
            </a:r>
            <a:r>
              <a:rPr lang="es-ES" sz="1600" b="1" i="1" dirty="0" smtClean="0">
                <a:solidFill>
                  <a:schemeClr val="accent3">
                    <a:lumMod val="75000"/>
                  </a:schemeClr>
                </a:solidFill>
              </a:rPr>
              <a:t>BPC A</a:t>
            </a:r>
          </a:p>
          <a:p>
            <a:pPr>
              <a:buNone/>
            </a:pPr>
            <a:r>
              <a:rPr lang="es-ES" sz="1600" b="1" i="1" dirty="0">
                <a:solidFill>
                  <a:schemeClr val="accent3">
                    <a:lumMod val="75000"/>
                  </a:schemeClr>
                </a:solidFill>
              </a:rPr>
              <a:t> </a:t>
            </a:r>
            <a:r>
              <a:rPr lang="es-ES" sz="1600" b="1" i="1" dirty="0" smtClean="0">
                <a:solidFill>
                  <a:schemeClr val="accent3">
                    <a:lumMod val="75000"/>
                  </a:schemeClr>
                </a:solidFill>
              </a:rPr>
              <a:t>             PARTIR DE LOS DIEZ AÑOS</a:t>
            </a:r>
          </a:p>
          <a:p>
            <a:pPr>
              <a:buNone/>
            </a:pPr>
            <a:endParaRPr lang="es-UY" sz="1600" b="1" i="1" dirty="0">
              <a:solidFill>
                <a:schemeClr val="accent3">
                  <a:lumMod val="75000"/>
                </a:schemeClr>
              </a:solidFill>
            </a:endParaRPr>
          </a:p>
          <a:p>
            <a:r>
              <a:rPr lang="es-ES" sz="1600" dirty="0"/>
              <a:t>EN EL CASO DE DOBLE O MULTIEGRESO SE DEBERA APORTAR SOLAMENTE POR LA CARRERA QUE ES DE MAYOR </a:t>
            </a:r>
            <a:r>
              <a:rPr lang="es-ES" sz="1600" dirty="0" smtClean="0"/>
              <a:t>EXTENSIÓN</a:t>
            </a:r>
          </a:p>
          <a:p>
            <a:pPr>
              <a:buNone/>
            </a:pPr>
            <a:endParaRPr lang="es-UY" sz="1600" dirty="0"/>
          </a:p>
          <a:p>
            <a:r>
              <a:rPr lang="es-ES" sz="1600" dirty="0"/>
              <a:t>LOS EGRESADOS DE CARRERAS INTERMEDIAS, QUE COMPLETEN LA CARRERA FINAL EN EL PLAZO DE CINCO AÑOS DE PRODUCIDO EL PRIMER EGRESO, QUEDAN EXCEPTUADOS DEL APORTE INTERMEDIO </a:t>
            </a:r>
            <a:r>
              <a:rPr lang="es-ES" sz="1600" dirty="0" smtClean="0"/>
              <a:t>.</a:t>
            </a:r>
          </a:p>
          <a:p>
            <a:pPr>
              <a:buNone/>
            </a:pPr>
            <a:endParaRPr lang="es-UY" sz="1600" dirty="0"/>
          </a:p>
          <a:p>
            <a:r>
              <a:rPr lang="es-ES" sz="1200" b="1" i="1" dirty="0"/>
              <a:t>NOTAS: LA PROFESION DE ESCRIBANO TANTO POR TODOS LOS PLANES DE ESTUDIO SIEMPRE CAE EN LA CARRERA DEL LITERAL B)</a:t>
            </a:r>
            <a:endParaRPr lang="es-UY" sz="1200" b="1" i="1" dirty="0"/>
          </a:p>
          <a:p>
            <a:r>
              <a:rPr lang="es-ES" sz="1200" b="1" i="1" dirty="0"/>
              <a:t>TENER EN CUENTA QUE COMO SE PAGA MENSUALMENTE Y LOS MONTOS MENCIONADOS PRECEDENTEMENTE SON ANUALES, EL PAGO MENSUAL SERIA DIVIDIDO 12</a:t>
            </a:r>
            <a:endParaRPr lang="es-UY" sz="1200" b="1" i="1" dirty="0"/>
          </a:p>
          <a:p>
            <a:endParaRPr lang="es-UY"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t>MONTOS DEL APORTE</a:t>
            </a:r>
            <a:endParaRPr lang="es-UY" sz="4000" b="1" dirty="0"/>
          </a:p>
        </p:txBody>
      </p:sp>
      <p:pic>
        <p:nvPicPr>
          <p:cNvPr id="5" name="4 Marcador de contenido" descr="Captura de pantalla 2024-05-06 010201.png"/>
          <p:cNvPicPr>
            <a:picLocks noGrp="1" noChangeAspect="1"/>
          </p:cNvPicPr>
          <p:nvPr>
            <p:ph idx="1"/>
          </p:nvPr>
        </p:nvPicPr>
        <p:blipFill>
          <a:blip r:embed="rId2"/>
          <a:stretch>
            <a:fillRect/>
          </a:stretch>
        </p:blipFill>
        <p:spPr>
          <a:xfrm>
            <a:off x="1000100" y="1500174"/>
            <a:ext cx="6786610" cy="428628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TotalTime>
  <Words>1936</Words>
  <Application>Microsoft Office PowerPoint</Application>
  <PresentationFormat>Presentación en pantalla (4:3)</PresentationFormat>
  <Paragraphs>236</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  FONDO DE SOLIDARIDAD Y adicional  </vt:lpstr>
      <vt:lpstr>MARCO NORMATIVO </vt:lpstr>
      <vt:lpstr>Fondo de solidaridad</vt:lpstr>
      <vt:lpstr> APORTE FONDO (NORMATIVA) </vt:lpstr>
      <vt:lpstr>NATURALEZA JURÍDICA </vt:lpstr>
      <vt:lpstr> HECHO GENERADOR </vt:lpstr>
      <vt:lpstr>HECHO GENERADOR</vt:lpstr>
      <vt:lpstr>MONTO DEL APORTE </vt:lpstr>
      <vt:lpstr>MONTOS DEL APORTE</vt:lpstr>
      <vt:lpstr>PAGOS</vt:lpstr>
      <vt:lpstr>NO GRAVADOS </vt:lpstr>
      <vt:lpstr>sanciones </vt:lpstr>
      <vt:lpstr>contralor del pago </vt:lpstr>
      <vt:lpstr>ADICIONAL AL FONDO DE SOLIDARIDAD </vt:lpstr>
      <vt:lpstr> generalidades</vt:lpstr>
      <vt:lpstr>generalidades</vt:lpstr>
      <vt:lpstr> APORTE ADICIONAL (NORMATIVA) </vt:lpstr>
      <vt:lpstr>NATURALEZA JURÍDICA </vt:lpstr>
      <vt:lpstr>HECHO GENERADOR </vt:lpstr>
      <vt:lpstr>SUJETOS PASIVOS</vt:lpstr>
      <vt:lpstr>CONFIGURACIÓN DEL HECHO GENERADOR</vt:lpstr>
      <vt:lpstr>MONTO DEL APORTE </vt:lpstr>
      <vt:lpstr>MONTO DEL APORTE</vt:lpstr>
      <vt:lpstr> SANCIONES, CONTROL DE LA APORTACIÓN, CESE POR JUBILACIÓN Y PRESCRIPCIÓN </vt:lpstr>
      <vt:lpstr>Derogación del Adicional</vt:lpstr>
      <vt:lpstr>FONDO DE RECONVERSIÓN LABORAL </vt:lpstr>
      <vt:lpstr>GENERALIDADES</vt:lpstr>
      <vt:lpstr> NATURALEZA JURÍDICA </vt:lpstr>
      <vt:lpstr>HECHO GENERADOR </vt:lpstr>
      <vt:lpstr>HECHO GENERADOR</vt:lpstr>
      <vt:lpstr>MONTO IMPONIBLE </vt:lpstr>
      <vt:lpstr>TASAS</vt:lpstr>
      <vt:lpstr>Tabla de importes correspondientes a cada categoría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FONDO DE SOLIDARIDAD Y adicional</dc:title>
  <dc:creator>Ana</dc:creator>
  <cp:lastModifiedBy>anacampana32@gmail.com</cp:lastModifiedBy>
  <cp:revision>100</cp:revision>
  <dcterms:created xsi:type="dcterms:W3CDTF">2021-05-02T04:31:29Z</dcterms:created>
  <dcterms:modified xsi:type="dcterms:W3CDTF">2024-05-06T04:22:29Z</dcterms:modified>
</cp:coreProperties>
</file>