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5" r:id="rId3"/>
    <p:sldId id="281" r:id="rId4"/>
    <p:sldId id="266" r:id="rId5"/>
    <p:sldId id="274" r:id="rId6"/>
    <p:sldId id="259" r:id="rId7"/>
    <p:sldId id="285" r:id="rId8"/>
    <p:sldId id="260" r:id="rId9"/>
    <p:sldId id="261" r:id="rId10"/>
    <p:sldId id="262" r:id="rId11"/>
    <p:sldId id="287" r:id="rId12"/>
    <p:sldId id="293" r:id="rId13"/>
    <p:sldId id="294" r:id="rId14"/>
    <p:sldId id="271" r:id="rId15"/>
    <p:sldId id="283" r:id="rId16"/>
    <p:sldId id="272" r:id="rId17"/>
    <p:sldId id="290" r:id="rId18"/>
    <p:sldId id="291" r:id="rId19"/>
    <p:sldId id="284" r:id="rId20"/>
    <p:sldId id="292" r:id="rId21"/>
    <p:sldId id="267" r:id="rId22"/>
    <p:sldId id="276" r:id="rId23"/>
    <p:sldId id="277" r:id="rId24"/>
    <p:sldId id="278" r:id="rId25"/>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79391" autoAdjust="0"/>
  </p:normalViewPr>
  <p:slideViewPr>
    <p:cSldViewPr>
      <p:cViewPr>
        <p:scale>
          <a:sx n="80" d="100"/>
          <a:sy n="80" d="100"/>
        </p:scale>
        <p:origin x="-1086"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BD77-A6D2-475F-B6E1-9B3087B0A7FB}" type="datetimeFigureOut">
              <a:rPr lang="es-ES" smtClean="0"/>
              <a:pPr/>
              <a:t>01/05/2024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25D38-1ECA-4631-95BF-45BB4EFB05A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5CD25D38-1ECA-4631-95BF-45BB4EFB05AD}"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1308D7-7B66-4BE0-B4B3-B56BAC3EDEA5}" type="datetimeFigureOut">
              <a:rPr lang="es-UY" smtClean="0"/>
              <a:pPr/>
              <a:t>1/5/2024</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3FF852B2-B99D-460E-8075-0B14AE2E2316}" type="slidenum">
              <a:rPr lang="es-UY" smtClean="0"/>
              <a:pPr/>
              <a:t>‹Nº›</a:t>
            </a:fld>
            <a:endParaRPr lang="es-U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308D7-7B66-4BE0-B4B3-B56BAC3EDEA5}" type="datetimeFigureOut">
              <a:rPr lang="es-UY" smtClean="0"/>
              <a:pPr/>
              <a:t>1/5/2024</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852B2-B99D-460E-8075-0B14AE2E2316}" type="slidenum">
              <a:rPr lang="es-UY" smtClean="0"/>
              <a:pPr/>
              <a:t>‹Nº›</a:t>
            </a:fld>
            <a:endParaRPr lang="es-U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package" Target="../embeddings/Documento_de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UY" smtClean="0"/>
              <a:t>FONDO NACIONAL DE SALUD</a:t>
            </a:r>
            <a:endParaRPr lang="es-UY" dirty="0"/>
          </a:p>
        </p:txBody>
      </p:sp>
      <p:pic>
        <p:nvPicPr>
          <p:cNvPr id="6" name="5 Marcador de contenido" descr="http://1.bp.blogspot.com/-uRA6GPOx2pA/UyXcZld7XRI/AAAAAAAAAD0/II6DYZnk5Uw/s1600/LOGO+FONASA.jpg"/>
          <p:cNvPicPr>
            <a:picLocks noGrp="1"/>
          </p:cNvPicPr>
          <p:nvPr>
            <p:ph idx="1"/>
          </p:nvPr>
        </p:nvPicPr>
        <p:blipFill>
          <a:blip r:embed="rId3" cstate="print"/>
          <a:srcRect/>
          <a:stretch>
            <a:fillRect/>
          </a:stretch>
        </p:blipFill>
        <p:spPr>
          <a:xfrm>
            <a:off x="2056901" y="1600200"/>
            <a:ext cx="5030198" cy="4525963"/>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755576" y="4221088"/>
            <a:ext cx="8064896" cy="201622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8 Rectángulo redondeado"/>
          <p:cNvSpPr/>
          <p:nvPr/>
        </p:nvSpPr>
        <p:spPr>
          <a:xfrm>
            <a:off x="683568" y="1844824"/>
            <a:ext cx="7992888" cy="208823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normAutofit/>
          </a:bodyPr>
          <a:lstStyle/>
          <a:p>
            <a:r>
              <a:rPr lang="es-UY" sz="4000" b="1" dirty="0" smtClean="0">
                <a:solidFill>
                  <a:schemeClr val="accent2">
                    <a:lumMod val="60000"/>
                    <a:lumOff val="40000"/>
                  </a:schemeClr>
                </a:solidFill>
              </a:rPr>
              <a:t>Valores a tener en cuenta</a:t>
            </a:r>
            <a:endParaRPr lang="es-UY" sz="4000" b="1" dirty="0">
              <a:solidFill>
                <a:schemeClr val="accent2">
                  <a:lumMod val="60000"/>
                  <a:lumOff val="40000"/>
                </a:schemeClr>
              </a:solidFill>
            </a:endParaRPr>
          </a:p>
        </p:txBody>
      </p:sp>
      <p:sp>
        <p:nvSpPr>
          <p:cNvPr id="8" name="7 Marcador de contenido"/>
          <p:cNvSpPr>
            <a:spLocks noGrp="1"/>
          </p:cNvSpPr>
          <p:nvPr>
            <p:ph idx="1"/>
          </p:nvPr>
        </p:nvSpPr>
        <p:spPr/>
        <p:txBody>
          <a:bodyPr>
            <a:normAutofit/>
          </a:bodyPr>
          <a:lstStyle/>
          <a:p>
            <a:endParaRPr lang="es-UY" dirty="0"/>
          </a:p>
          <a:p>
            <a:pPr algn="just"/>
            <a:r>
              <a:rPr lang="es-UY" sz="1800" b="1" dirty="0" smtClean="0">
                <a:solidFill>
                  <a:schemeClr val="tx1"/>
                </a:solidFill>
              </a:rPr>
              <a:t>BPC</a:t>
            </a:r>
            <a:r>
              <a:rPr lang="es-UY" sz="1800" b="1" dirty="0" smtClean="0"/>
              <a:t>: (</a:t>
            </a:r>
            <a:r>
              <a:rPr lang="es-UY" sz="1800" b="1" dirty="0" smtClean="0">
                <a:solidFill>
                  <a:schemeClr val="tx1"/>
                </a:solidFill>
              </a:rPr>
              <a:t>Base de Prestaciones y Contribuciones) </a:t>
            </a:r>
            <a:r>
              <a:rPr lang="es-UY" sz="1800" dirty="0" smtClean="0">
                <a:solidFill>
                  <a:schemeClr val="tx1"/>
                </a:solidFill>
              </a:rPr>
              <a:t>Es un índice que se utiliza para calcular impuestos, ingresos y prestaciones sociales. Esta unidad de referencia afecta entonces a las franjas de ingresos que se usan para aplicar el IRPF, los mínimos no imponibles y las deducciones.</a:t>
            </a:r>
          </a:p>
          <a:p>
            <a:pPr algn="just"/>
            <a:r>
              <a:rPr lang="es-UY" sz="1800" b="1" i="1" dirty="0" smtClean="0">
                <a:solidFill>
                  <a:schemeClr val="tx1"/>
                </a:solidFill>
              </a:rPr>
              <a:t>VALOR BPC </a:t>
            </a:r>
            <a:r>
              <a:rPr lang="es-UY" sz="1800" b="1" i="1" dirty="0" smtClean="0">
                <a:solidFill>
                  <a:schemeClr val="tx1"/>
                </a:solidFill>
              </a:rPr>
              <a:t>2024 </a:t>
            </a:r>
            <a:r>
              <a:rPr lang="es-UY" sz="1800" b="1" i="1" dirty="0" smtClean="0">
                <a:solidFill>
                  <a:schemeClr val="tx1"/>
                </a:solidFill>
              </a:rPr>
              <a:t>= $ </a:t>
            </a:r>
            <a:r>
              <a:rPr lang="es-UY" sz="1800" b="1" i="1" dirty="0" smtClean="0">
                <a:solidFill>
                  <a:schemeClr val="tx1"/>
                </a:solidFill>
              </a:rPr>
              <a:t>6.177</a:t>
            </a:r>
            <a:endParaRPr lang="es-UY" sz="1800" b="1" i="1" dirty="0" smtClean="0">
              <a:solidFill>
                <a:schemeClr val="tx1"/>
              </a:solidFill>
            </a:endParaRPr>
          </a:p>
          <a:p>
            <a:endParaRPr lang="es-UY" sz="1800" b="1" i="1" dirty="0"/>
          </a:p>
          <a:p>
            <a:endParaRPr lang="es-UY" sz="1800" b="1" i="1" dirty="0" smtClean="0"/>
          </a:p>
          <a:p>
            <a:pPr algn="just"/>
            <a:r>
              <a:rPr lang="es-UY" sz="1800" b="1" dirty="0" smtClean="0">
                <a:solidFill>
                  <a:schemeClr val="tx1"/>
                </a:solidFill>
              </a:rPr>
              <a:t>CPE</a:t>
            </a:r>
            <a:r>
              <a:rPr lang="es-UY" sz="1800" dirty="0" smtClean="0"/>
              <a:t>: </a:t>
            </a:r>
            <a:r>
              <a:rPr lang="es-UY" sz="1800" b="1" dirty="0" smtClean="0"/>
              <a:t>(</a:t>
            </a:r>
            <a:r>
              <a:rPr lang="es-UY" sz="1800" b="1" dirty="0" smtClean="0">
                <a:solidFill>
                  <a:schemeClr val="tx1"/>
                </a:solidFill>
              </a:rPr>
              <a:t>Costo </a:t>
            </a:r>
            <a:r>
              <a:rPr lang="es-UY" sz="1800" b="1" dirty="0" smtClean="0"/>
              <a:t>P</a:t>
            </a:r>
            <a:r>
              <a:rPr lang="es-UY" sz="1800" b="1" dirty="0" smtClean="0">
                <a:solidFill>
                  <a:schemeClr val="tx1"/>
                </a:solidFill>
              </a:rPr>
              <a:t>romedio </a:t>
            </a:r>
            <a:r>
              <a:rPr lang="es-UY" sz="1800" b="1" dirty="0" smtClean="0"/>
              <a:t>E</a:t>
            </a:r>
            <a:r>
              <a:rPr lang="es-UY" sz="1800" b="1" dirty="0" smtClean="0">
                <a:solidFill>
                  <a:schemeClr val="tx1"/>
                </a:solidFill>
              </a:rPr>
              <a:t>quivalente) </a:t>
            </a:r>
            <a:r>
              <a:rPr lang="es-UY" sz="1800" dirty="0" smtClean="0">
                <a:solidFill>
                  <a:schemeClr val="tx1"/>
                </a:solidFill>
              </a:rPr>
              <a:t>Equivale a un monto que fija el Poder Ejecutivo como referencia  de lo que cuesta por mes la cobertura de un usuario.  Consiste en el anticipo mínimo que deben efectuar los contribuyentes de FONASA por Servicios Personales fuera de la relación de dependencia. Su valor se actualiza </a:t>
            </a:r>
            <a:r>
              <a:rPr lang="es-UY" sz="1800" dirty="0" smtClean="0"/>
              <a:t>por decreto </a:t>
            </a:r>
            <a:r>
              <a:rPr lang="es-UY" sz="1800" dirty="0" smtClean="0">
                <a:solidFill>
                  <a:schemeClr val="tx1"/>
                </a:solidFill>
              </a:rPr>
              <a:t>en enero y julio de cada año.</a:t>
            </a:r>
          </a:p>
          <a:p>
            <a:pPr algn="just"/>
            <a:r>
              <a:rPr lang="es-UY" sz="1800" b="1" i="1" dirty="0" smtClean="0">
                <a:solidFill>
                  <a:schemeClr val="tx1"/>
                </a:solidFill>
              </a:rPr>
              <a:t>VALOR </a:t>
            </a:r>
            <a:r>
              <a:rPr lang="es-UY" sz="1800" b="1" i="1" dirty="0" smtClean="0">
                <a:solidFill>
                  <a:schemeClr val="tx1"/>
                </a:solidFill>
              </a:rPr>
              <a:t>CPE ENERO 2024 </a:t>
            </a:r>
            <a:r>
              <a:rPr lang="es-UY" sz="1800" b="1" i="1" dirty="0" smtClean="0">
                <a:solidFill>
                  <a:schemeClr val="tx1"/>
                </a:solidFill>
              </a:rPr>
              <a:t>= $ </a:t>
            </a:r>
            <a:r>
              <a:rPr lang="es-UY" sz="1800" b="1" i="1" dirty="0" smtClean="0"/>
              <a:t>4.347</a:t>
            </a:r>
            <a:endParaRPr lang="es-UY" sz="1800" b="1" i="1" dirty="0" smtClean="0">
              <a:solidFill>
                <a:schemeClr val="tx1"/>
              </a:solidFill>
            </a:endParaRPr>
          </a:p>
          <a:p>
            <a:endParaRPr lang="es-UY"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solidFill>
                  <a:schemeClr val="accent2"/>
                </a:solidFill>
              </a:rPr>
              <a:t>COSTO PROMEDIO EQUIVALENTE</a:t>
            </a:r>
            <a:endParaRPr lang="es-ES" sz="4000" b="1" dirty="0">
              <a:solidFill>
                <a:schemeClr val="accent2"/>
              </a:solidFill>
            </a:endParaRPr>
          </a:p>
        </p:txBody>
      </p:sp>
      <p:sp>
        <p:nvSpPr>
          <p:cNvPr id="3" name="2 Marcador de contenido"/>
          <p:cNvSpPr>
            <a:spLocks noGrp="1"/>
          </p:cNvSpPr>
          <p:nvPr>
            <p:ph idx="1"/>
          </p:nvPr>
        </p:nvSpPr>
        <p:spPr>
          <a:xfrm>
            <a:off x="457200" y="1285860"/>
            <a:ext cx="8229600" cy="4840303"/>
          </a:xfrm>
        </p:spPr>
        <p:txBody>
          <a:bodyPr>
            <a:normAutofit fontScale="62500" lnSpcReduction="20000"/>
          </a:bodyPr>
          <a:lstStyle/>
          <a:p>
            <a:pPr algn="ctr">
              <a:lnSpc>
                <a:spcPct val="170000"/>
              </a:lnSpc>
            </a:pPr>
            <a:r>
              <a:rPr lang="es-ES" sz="2900" b="1" i="1" u="sng" dirty="0" smtClean="0"/>
              <a:t>APORTE MÍNIMO MENSUAL PARA PROFESIONALES QUE SOLO TIENEN EJERCICIO INDEPENDIENTE:</a:t>
            </a:r>
          </a:p>
          <a:p>
            <a:endParaRPr lang="es-ES" b="1" u="sng" dirty="0" smtClean="0"/>
          </a:p>
          <a:p>
            <a:pPr>
              <a:lnSpc>
                <a:spcPct val="150000"/>
              </a:lnSpc>
            </a:pPr>
            <a:r>
              <a:rPr lang="es-ES" sz="2100" i="1" dirty="0" smtClean="0"/>
              <a:t>CUANDO EL PAGO NO CUBRE EL COSTO PROMEDIO EQUIVALENTE DEL SISTEMA NACIONAL DE SALUD (CPE), DEBE REALIZAR MENSUALMENTE UN APORTE COMPLEMENTARIO HASTA LLEGAR AL MONTO DEL MISMO; ESTO SE APLICA TANTO PARA LOS QUE TIENEN INGRESOS INFERIORES O SUPERIORES A 2,5 BPC.</a:t>
            </a:r>
          </a:p>
          <a:p>
            <a:pPr>
              <a:lnSpc>
                <a:spcPct val="150000"/>
              </a:lnSpc>
            </a:pPr>
            <a:r>
              <a:rPr lang="es-ES" sz="2100" i="1" dirty="0" smtClean="0"/>
              <a:t> A LOS EFECTOS DEL PAGO DEL COMPLEMENTO NO INTERESAN LA CANTIDAD DE BENEFICIARIOS A LOS CUALES SE ATRIBUYE AMPARO AL SNS. DICHO COMPLEMENTO ES RECAUDADO POR EL BPS.</a:t>
            </a:r>
          </a:p>
          <a:p>
            <a:pPr>
              <a:lnSpc>
                <a:spcPct val="150000"/>
              </a:lnSpc>
              <a:buNone/>
            </a:pPr>
            <a:endParaRPr lang="es-ES" sz="2100" i="1" dirty="0" smtClean="0"/>
          </a:p>
          <a:p>
            <a:r>
              <a:rPr lang="es-ES" sz="2000" b="1" i="1" dirty="0" smtClean="0"/>
              <a:t>Profesional con actividad exclusiva realiza el cálculo aplicando tasas y complementa hasta el anticipo mínimo del Costo Promedio Equivalente de $ </a:t>
            </a:r>
            <a:r>
              <a:rPr lang="es-ES" sz="2000" b="1" i="1" dirty="0" smtClean="0"/>
              <a:t>4.347.</a:t>
            </a:r>
            <a:endParaRPr lang="es-ES" sz="2000" b="1" i="1" dirty="0" smtClean="0"/>
          </a:p>
          <a:p>
            <a:endParaRPr lang="es-ES" sz="2000" dirty="0" smtClean="0"/>
          </a:p>
          <a:p>
            <a:r>
              <a:rPr lang="es-ES" sz="2000" b="1" i="1" dirty="0" smtClean="0"/>
              <a:t> Profesional con actividad mixta realiza el cálculo aplicando tasas. </a:t>
            </a:r>
            <a:r>
              <a:rPr lang="es-ES" sz="2000" b="1" i="1" u="sng" dirty="0" smtClean="0"/>
              <a:t> (No paga complemento)</a:t>
            </a:r>
            <a:endParaRPr lang="es-ES" sz="2000" dirty="0" smtClean="0"/>
          </a:p>
          <a:p>
            <a:pPr>
              <a:lnSpc>
                <a:spcPct val="150000"/>
              </a:lnSpc>
            </a:pPr>
            <a:endParaRPr lang="es-ES" sz="2100" i="1" dirty="0" smtClean="0"/>
          </a:p>
          <a:p>
            <a:pPr lvl="1" algn="just">
              <a:buNone/>
            </a:pPr>
            <a:r>
              <a:rPr lang="es-ES" dirty="0" smtClean="0"/>
              <a:t>     </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b="1" dirty="0" smtClean="0">
                <a:solidFill>
                  <a:schemeClr val="accent2"/>
                </a:solidFill>
              </a:rPr>
              <a:t>Pasos para la liquidación</a:t>
            </a:r>
            <a:endParaRPr lang="es-ES" sz="4000" dirty="0"/>
          </a:p>
        </p:txBody>
      </p:sp>
      <p:sp>
        <p:nvSpPr>
          <p:cNvPr id="3" name="2 Marcador de contenido"/>
          <p:cNvSpPr>
            <a:spLocks noGrp="1"/>
          </p:cNvSpPr>
          <p:nvPr>
            <p:ph idx="1"/>
          </p:nvPr>
        </p:nvSpPr>
        <p:spPr/>
        <p:txBody>
          <a:bodyPr>
            <a:normAutofit/>
          </a:bodyPr>
          <a:lstStyle/>
          <a:p>
            <a:r>
              <a:rPr lang="es-UY" sz="2000" b="1" u="sng" dirty="0" smtClean="0"/>
              <a:t>PROFESIONAL INDEPENDIENTE CON ACTIVIDAD EXCLUSIVA</a:t>
            </a:r>
          </a:p>
          <a:p>
            <a:pPr>
              <a:buNone/>
            </a:pPr>
            <a:endParaRPr lang="es-UY" sz="2000" b="1" u="sng" dirty="0" smtClean="0"/>
          </a:p>
          <a:p>
            <a:r>
              <a:rPr lang="es-UY" sz="2000" dirty="0" smtClean="0"/>
              <a:t>1) Tener en cuenta los valores de la BPC y la CPE al momento de la liquidación</a:t>
            </a:r>
          </a:p>
          <a:p>
            <a:endParaRPr lang="es-UY" sz="2000" dirty="0" smtClean="0"/>
          </a:p>
          <a:p>
            <a:r>
              <a:rPr lang="es-UY" sz="2000" b="1" dirty="0" smtClean="0"/>
              <a:t> </a:t>
            </a:r>
            <a:r>
              <a:rPr lang="es-UY" sz="1600" b="1" dirty="0" smtClean="0"/>
              <a:t>VALOR BPC </a:t>
            </a:r>
            <a:r>
              <a:rPr lang="es-UY" sz="1600" b="1" dirty="0" smtClean="0"/>
              <a:t>2024= </a:t>
            </a:r>
            <a:r>
              <a:rPr lang="es-UY" sz="1600" b="1" dirty="0" smtClean="0"/>
              <a:t>$ </a:t>
            </a:r>
            <a:r>
              <a:rPr lang="es-UY" sz="1600" b="1" dirty="0" smtClean="0"/>
              <a:t>6.177</a:t>
            </a:r>
            <a:r>
              <a:rPr lang="es-UY" sz="1600" b="1" dirty="0" smtClean="0"/>
              <a:t>                                            </a:t>
            </a:r>
            <a:r>
              <a:rPr lang="es-UY" sz="1600" b="1" dirty="0" smtClean="0"/>
              <a:t>VALOR CPE </a:t>
            </a:r>
            <a:r>
              <a:rPr lang="es-UY" sz="1600" b="1" dirty="0" smtClean="0"/>
              <a:t>ENERO</a:t>
            </a:r>
            <a:r>
              <a:rPr lang="es-UY" sz="1600" b="1" dirty="0" smtClean="0"/>
              <a:t> 2024 </a:t>
            </a:r>
            <a:r>
              <a:rPr lang="es-UY" sz="1600" b="1" dirty="0" smtClean="0"/>
              <a:t>= $ </a:t>
            </a:r>
            <a:r>
              <a:rPr lang="es-UY" sz="1600" b="1" dirty="0" smtClean="0"/>
              <a:t>4.347</a:t>
            </a:r>
            <a:endParaRPr lang="es-UY" sz="1600" dirty="0" smtClean="0"/>
          </a:p>
          <a:p>
            <a:endParaRPr lang="es-UY" sz="2000" dirty="0" smtClean="0"/>
          </a:p>
          <a:p>
            <a:r>
              <a:rPr lang="es-UY" sz="2000" dirty="0" smtClean="0"/>
              <a:t>2) Sumar todos los honorarios facturados </a:t>
            </a:r>
            <a:r>
              <a:rPr lang="es-UY" sz="2000" b="1" u="sng" dirty="0" smtClean="0"/>
              <a:t>sin IVA </a:t>
            </a:r>
            <a:r>
              <a:rPr lang="es-UY" sz="2000" dirty="0" smtClean="0"/>
              <a:t>generados en el mes que se va a liquidar, extraídos de las facturas de venta de los servicios correspondientes.</a:t>
            </a:r>
          </a:p>
          <a:p>
            <a:endParaRPr lang="es-UY" sz="2000" dirty="0" smtClean="0"/>
          </a:p>
          <a:p>
            <a:endParaRPr lang="es-UY"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186766" cy="714380"/>
          </a:xfrm>
        </p:spPr>
        <p:txBody>
          <a:bodyPr>
            <a:normAutofit/>
          </a:bodyPr>
          <a:lstStyle/>
          <a:p>
            <a:r>
              <a:rPr lang="es-UY" sz="3600" b="1" dirty="0" smtClean="0">
                <a:solidFill>
                  <a:schemeClr val="accent2"/>
                </a:solidFill>
              </a:rPr>
              <a:t>Pasos para la liquidación</a:t>
            </a:r>
            <a:endParaRPr lang="es-ES" sz="3600" dirty="0"/>
          </a:p>
        </p:txBody>
      </p:sp>
      <p:sp>
        <p:nvSpPr>
          <p:cNvPr id="3" name="2 Marcador de contenido"/>
          <p:cNvSpPr>
            <a:spLocks noGrp="1"/>
          </p:cNvSpPr>
          <p:nvPr>
            <p:ph idx="1"/>
          </p:nvPr>
        </p:nvSpPr>
        <p:spPr>
          <a:xfrm>
            <a:off x="457200" y="1000108"/>
            <a:ext cx="8229600" cy="5357850"/>
          </a:xfrm>
        </p:spPr>
        <p:txBody>
          <a:bodyPr/>
          <a:lstStyle/>
          <a:p>
            <a:r>
              <a:rPr lang="es-UY" sz="1800" dirty="0" smtClean="0"/>
              <a:t>3) Comparar el honorario facturado con el equivalente a 2,5 BPC para determinar que tabla utilizar a los efectos de la liquidación</a:t>
            </a:r>
          </a:p>
          <a:p>
            <a:endParaRPr lang="es-UY" sz="1800" b="1" i="1" dirty="0" smtClean="0"/>
          </a:p>
          <a:p>
            <a:endParaRPr lang="es-UY" sz="1800" b="1" i="1" dirty="0" smtClean="0"/>
          </a:p>
          <a:p>
            <a:r>
              <a:rPr lang="es-UY" sz="1800" b="1" i="1" dirty="0" smtClean="0"/>
              <a:t>MONTO IMPONIBLE &lt; 2,5 BPC ($ 14.150)                  </a:t>
            </a:r>
            <a:r>
              <a:rPr lang="es-UY" sz="2000" b="1" i="1" dirty="0" smtClean="0"/>
              <a:t>APLICAR TABLA 1</a:t>
            </a:r>
          </a:p>
          <a:p>
            <a:r>
              <a:rPr lang="es-UY" sz="2000" b="1" i="1" dirty="0" smtClean="0"/>
              <a:t>Remuneración menor a 2,5 BPC</a:t>
            </a:r>
          </a:p>
          <a:p>
            <a:endParaRPr lang="es-UY" sz="2000" b="1" i="1" dirty="0" smtClean="0"/>
          </a:p>
          <a:p>
            <a:endParaRPr lang="es-UY" sz="2000" b="1" i="1" dirty="0" smtClean="0"/>
          </a:p>
          <a:p>
            <a:endParaRPr lang="es-ES" sz="2000" dirty="0"/>
          </a:p>
        </p:txBody>
      </p:sp>
      <p:graphicFrame>
        <p:nvGraphicFramePr>
          <p:cNvPr id="4" name="3 Tabla"/>
          <p:cNvGraphicFramePr>
            <a:graphicFrameLocks noGrp="1"/>
          </p:cNvGraphicFramePr>
          <p:nvPr/>
        </p:nvGraphicFramePr>
        <p:xfrm>
          <a:off x="1785919" y="3286122"/>
          <a:ext cx="5072097" cy="3071838"/>
        </p:xfrm>
        <a:graphic>
          <a:graphicData uri="http://schemas.openxmlformats.org/drawingml/2006/table">
            <a:tbl>
              <a:tblPr firstRow="1" bandRow="1">
                <a:tableStyleId>{69CF1AB2-1976-4502-BF36-3FF5EA218861}</a:tableStyleId>
              </a:tblPr>
              <a:tblGrid>
                <a:gridCol w="1690699"/>
                <a:gridCol w="1690699"/>
                <a:gridCol w="1690699"/>
              </a:tblGrid>
              <a:tr h="631782">
                <a:tc gridSpan="2">
                  <a:txBody>
                    <a:bodyPr/>
                    <a:lstStyle/>
                    <a:p>
                      <a:r>
                        <a:rPr lang="es-ES" sz="1100" kern="1200" dirty="0" smtClean="0"/>
                        <a:t> </a:t>
                      </a:r>
                    </a:p>
                    <a:p>
                      <a:r>
                        <a:rPr lang="es-ES" sz="1100" kern="1200" dirty="0" smtClean="0"/>
                        <a:t>SITUACION FAMILIAR: (HIJOS A CARGO Y/O CÓNYUGE A CARGO)</a:t>
                      </a:r>
                      <a:endParaRPr lang="es-ES" sz="1100" dirty="0">
                        <a:solidFill>
                          <a:schemeClr val="tx1"/>
                        </a:solidFill>
                      </a:endParaRPr>
                    </a:p>
                  </a:txBody>
                  <a:tcPr/>
                </a:tc>
                <a:tc hMerge="1">
                  <a:txBody>
                    <a:bodyPr/>
                    <a:lstStyle/>
                    <a:p>
                      <a:endParaRPr lang="es-ES" dirty="0"/>
                    </a:p>
                  </a:txBody>
                  <a:tcPr/>
                </a:tc>
                <a:tc>
                  <a:txBody>
                    <a:bodyPr/>
                    <a:lstStyle/>
                    <a:p>
                      <a:r>
                        <a:rPr lang="es-ES" sz="1100" kern="1200" dirty="0" smtClean="0"/>
                        <a:t>CON INGRESOS HASTA 2,5 BPC ($ </a:t>
                      </a:r>
                      <a:r>
                        <a:rPr lang="es-ES" sz="1100" kern="1200" dirty="0" smtClean="0"/>
                        <a:t>15.443</a:t>
                      </a:r>
                      <a:r>
                        <a:rPr lang="es-ES" sz="1100" kern="1200" baseline="0" dirty="0" smtClean="0"/>
                        <a:t> </a:t>
                      </a:r>
                      <a:r>
                        <a:rPr lang="es-ES" sz="1100" kern="1200" dirty="0" smtClean="0"/>
                        <a:t>VIGENCIA enero 2024)</a:t>
                      </a:r>
                      <a:endParaRPr lang="es-ES" sz="1100" dirty="0">
                        <a:solidFill>
                          <a:schemeClr val="tx1"/>
                        </a:solidFill>
                      </a:endParaRPr>
                    </a:p>
                  </a:txBody>
                  <a:tcPr/>
                </a:tc>
              </a:tr>
              <a:tr h="631782">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r>
                        <a:rPr lang="es-ES" sz="1100" b="1" kern="1200" dirty="0" smtClean="0"/>
                        <a:t>PRESTADOR DE SERVICIOS SIN HIJOS NI CÓNYUGE A CARGO</a:t>
                      </a:r>
                      <a:endParaRPr lang="es-ES" sz="1100" b="1" dirty="0"/>
                    </a:p>
                  </a:txBody>
                  <a:tcPr/>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3</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SIN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5</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SIN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3</a:t>
                      </a:r>
                      <a:r>
                        <a:rPr lang="es-ES" sz="1400" b="1" dirty="0"/>
                        <a:t>%</a:t>
                      </a:r>
                      <a:endParaRPr lang="es-ES" sz="1400" b="1" dirty="0">
                        <a:latin typeface="Calibri"/>
                        <a:ea typeface="Calibri"/>
                        <a:cs typeface="Times New Roman"/>
                      </a:endParaRPr>
                    </a:p>
                  </a:txBody>
                  <a:tcPr marL="68580" marR="68580" marT="0" marB="0"/>
                </a:tc>
              </a:tr>
              <a:tr h="602758">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ES" sz="1400" b="1" dirty="0" smtClean="0"/>
                    </a:p>
                    <a:p>
                      <a:pPr algn="ctr">
                        <a:lnSpc>
                          <a:spcPct val="115000"/>
                        </a:lnSpc>
                        <a:spcAft>
                          <a:spcPts val="0"/>
                        </a:spcAft>
                      </a:pPr>
                      <a:r>
                        <a:rPr lang="es-ES" sz="1400" b="1" dirty="0" smtClean="0"/>
                        <a:t>5</a:t>
                      </a:r>
                      <a:r>
                        <a:rPr lang="es-ES" sz="1400" b="1" dirty="0"/>
                        <a:t>%</a:t>
                      </a:r>
                      <a:endParaRPr lang="es-ES" sz="1400" b="1" dirty="0">
                        <a:latin typeface="Calibri"/>
                        <a:ea typeface="Calibri"/>
                        <a:cs typeface="Times New Roman"/>
                      </a:endParaRPr>
                    </a:p>
                  </a:txBody>
                  <a:tcPr marL="68580" marR="68580" marT="0" marB="0"/>
                </a:tc>
              </a:tr>
            </a:tbl>
          </a:graphicData>
        </a:graphic>
      </p:graphicFrame>
      <p:sp>
        <p:nvSpPr>
          <p:cNvPr id="5" name="4 Flecha derecha"/>
          <p:cNvSpPr/>
          <p:nvPr/>
        </p:nvSpPr>
        <p:spPr>
          <a:xfrm>
            <a:off x="4929190" y="2357430"/>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2"/>
                </a:solidFill>
              </a:rPr>
              <a:t>Pasos para la liquidación</a:t>
            </a:r>
            <a:endParaRPr lang="es-UY" b="1" dirty="0">
              <a:solidFill>
                <a:schemeClr val="accent2"/>
              </a:solidFill>
            </a:endParaRPr>
          </a:p>
        </p:txBody>
      </p:sp>
      <p:sp>
        <p:nvSpPr>
          <p:cNvPr id="3" name="2 Marcador de contenido"/>
          <p:cNvSpPr>
            <a:spLocks noGrp="1"/>
          </p:cNvSpPr>
          <p:nvPr>
            <p:ph idx="1"/>
          </p:nvPr>
        </p:nvSpPr>
        <p:spPr>
          <a:xfrm>
            <a:off x="457200" y="1214422"/>
            <a:ext cx="8229600" cy="4911741"/>
          </a:xfrm>
        </p:spPr>
        <p:txBody>
          <a:bodyPr>
            <a:normAutofit/>
          </a:bodyPr>
          <a:lstStyle/>
          <a:p>
            <a:endParaRPr lang="es-UY" sz="2000" b="1" i="1" dirty="0" smtClean="0"/>
          </a:p>
          <a:p>
            <a:r>
              <a:rPr lang="es-UY" sz="1800" b="1" i="1" dirty="0" smtClean="0"/>
              <a:t>MONTO IMPONIBLE &gt; 2,5 BPC ($ 14.150)            APLICAR TABLA 2 </a:t>
            </a:r>
          </a:p>
          <a:p>
            <a:r>
              <a:rPr lang="es-UY" sz="2000" b="1" i="1" dirty="0" smtClean="0"/>
              <a:t>Remuneración superior a 2,5 BPC</a:t>
            </a:r>
          </a:p>
          <a:p>
            <a:endParaRPr lang="es-UY" sz="2000" b="1" i="1" dirty="0" smtClean="0"/>
          </a:p>
          <a:p>
            <a:endParaRPr lang="es-UY" sz="2000" b="1" i="1" dirty="0" smtClean="0"/>
          </a:p>
          <a:p>
            <a:endParaRPr lang="es-UY" sz="2000" b="1" i="1" dirty="0"/>
          </a:p>
          <a:p>
            <a:endParaRPr lang="es-UY" sz="2000" b="1" i="1" dirty="0" smtClean="0"/>
          </a:p>
          <a:p>
            <a:endParaRPr lang="es-UY" sz="2000" b="1" i="1" dirty="0"/>
          </a:p>
          <a:p>
            <a:endParaRPr lang="es-UY" sz="2000" b="1" i="1" dirty="0" smtClean="0"/>
          </a:p>
          <a:p>
            <a:endParaRPr lang="es-UY" sz="2000" b="1" i="1" dirty="0"/>
          </a:p>
          <a:p>
            <a:endParaRPr lang="es-UY" sz="2000" b="1" i="1" dirty="0" smtClean="0"/>
          </a:p>
          <a:p>
            <a:endParaRPr lang="es-UY" sz="2000" b="1" i="1" dirty="0" smtClean="0"/>
          </a:p>
          <a:p>
            <a:endParaRPr lang="es-UY" dirty="0"/>
          </a:p>
        </p:txBody>
      </p:sp>
      <p:sp>
        <p:nvSpPr>
          <p:cNvPr id="5" name="4 Flecha derecha"/>
          <p:cNvSpPr/>
          <p:nvPr/>
        </p:nvSpPr>
        <p:spPr>
          <a:xfrm>
            <a:off x="4857752" y="1643050"/>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aphicFrame>
        <p:nvGraphicFramePr>
          <p:cNvPr id="6" name="5 Tabla"/>
          <p:cNvGraphicFramePr>
            <a:graphicFrameLocks noGrp="1"/>
          </p:cNvGraphicFramePr>
          <p:nvPr/>
        </p:nvGraphicFramePr>
        <p:xfrm>
          <a:off x="1571604" y="2714621"/>
          <a:ext cx="5429288" cy="3091434"/>
        </p:xfrm>
        <a:graphic>
          <a:graphicData uri="http://schemas.openxmlformats.org/drawingml/2006/table">
            <a:tbl>
              <a:tblPr firstRow="1" bandRow="1">
                <a:tableStyleId>{22838BEF-8BB2-4498-84A7-C5851F593DF1}</a:tableStyleId>
              </a:tblPr>
              <a:tblGrid>
                <a:gridCol w="1955379"/>
                <a:gridCol w="1677060"/>
                <a:gridCol w="1796849"/>
              </a:tblGrid>
              <a:tr h="574174">
                <a:tc gridSpan="2">
                  <a:txBody>
                    <a:bodyPr/>
                    <a:lstStyle/>
                    <a:p>
                      <a:r>
                        <a:rPr lang="es-ES" sz="1100" kern="1200" dirty="0" smtClean="0"/>
                        <a:t> </a:t>
                      </a:r>
                    </a:p>
                    <a:p>
                      <a:r>
                        <a:rPr lang="es-ES" sz="1100" kern="1200" dirty="0" smtClean="0"/>
                        <a:t>SITUACION FAMILIAR: (HIJOS A CARGO Y/O CÓNYUGE A CARGO)</a:t>
                      </a:r>
                      <a:endParaRPr lang="es-ES" sz="1100" dirty="0">
                        <a:solidFill>
                          <a:schemeClr val="tx1"/>
                        </a:solidFill>
                      </a:endParaRPr>
                    </a:p>
                  </a:txBody>
                  <a:tcPr/>
                </a:tc>
                <a:tc hMerge="1">
                  <a:txBody>
                    <a:bodyPr/>
                    <a:lstStyle/>
                    <a:p>
                      <a:endParaRPr lang="es-ES" dirty="0"/>
                    </a:p>
                  </a:txBody>
                  <a:tcPr/>
                </a:tc>
                <a:tc>
                  <a:txBody>
                    <a:bodyPr/>
                    <a:lstStyle/>
                    <a:p>
                      <a:r>
                        <a:rPr lang="es-ES" sz="1100" kern="1200" dirty="0" smtClean="0"/>
                        <a:t>CON INGRESOS SUPERIORES</a:t>
                      </a:r>
                      <a:r>
                        <a:rPr lang="es-ES" sz="1100" kern="1200" baseline="0" dirty="0" smtClean="0"/>
                        <a:t> A</a:t>
                      </a:r>
                      <a:r>
                        <a:rPr lang="es-ES" sz="1100" kern="1200" dirty="0" smtClean="0"/>
                        <a:t> 2,5 BPC ($ </a:t>
                      </a:r>
                      <a:r>
                        <a:rPr lang="es-ES" sz="1100" kern="1200" dirty="0" smtClean="0"/>
                        <a:t>15.443 </a:t>
                      </a:r>
                      <a:r>
                        <a:rPr lang="es-ES" sz="1100" kern="1200" dirty="0" smtClean="0"/>
                        <a:t>VIGENCIA </a:t>
                      </a:r>
                      <a:r>
                        <a:rPr lang="es-ES" sz="1100" kern="1200" baseline="0" dirty="0" smtClean="0"/>
                        <a:t> enero 2024</a:t>
                      </a:r>
                      <a:endParaRPr lang="es-ES" sz="1100" dirty="0">
                        <a:solidFill>
                          <a:schemeClr val="tx1"/>
                        </a:solidFill>
                      </a:endParaRPr>
                    </a:p>
                  </a:txBody>
                  <a:tcPr/>
                </a:tc>
              </a:tr>
              <a:tr h="560822">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ES" sz="1100" b="1" dirty="0" smtClean="0"/>
                        <a:t> </a:t>
                      </a:r>
                    </a:p>
                    <a:p>
                      <a:pPr marL="0" marR="0" indent="0" algn="l" defTabSz="914400" rtl="0" eaLnBrk="1" fontAlgn="auto" latinLnBrk="0" hangingPunct="1">
                        <a:lnSpc>
                          <a:spcPct val="115000"/>
                        </a:lnSpc>
                        <a:spcBef>
                          <a:spcPts val="0"/>
                        </a:spcBef>
                        <a:spcAft>
                          <a:spcPts val="0"/>
                        </a:spcAft>
                        <a:buClrTx/>
                        <a:buSzTx/>
                        <a:buFontTx/>
                        <a:buNone/>
                        <a:tabLst/>
                        <a:defRPr/>
                      </a:pPr>
                      <a:r>
                        <a:rPr lang="es-ES" sz="1100" b="1" dirty="0" smtClean="0"/>
                        <a:t>SIN HIJOS</a:t>
                      </a:r>
                    </a:p>
                    <a:p>
                      <a:pPr>
                        <a:lnSpc>
                          <a:spcPct val="115000"/>
                        </a:lnSpc>
                        <a:spcAft>
                          <a:spcPts val="0"/>
                        </a:spcAft>
                      </a:pPr>
                      <a:endParaRPr lang="es-ES" sz="1100" b="1" dirty="0">
                        <a:latin typeface="Calibri"/>
                        <a:ea typeface="Calibri"/>
                        <a:cs typeface="Times New Roman"/>
                      </a:endParaRPr>
                    </a:p>
                  </a:txBody>
                  <a:tcPr marL="68580" marR="68580" marT="0" marB="0"/>
                </a:tc>
                <a:tc>
                  <a:txBody>
                    <a:bodyPr/>
                    <a:lstStyle/>
                    <a:p>
                      <a:r>
                        <a:rPr lang="es-ES" sz="1100" b="1" kern="1200" dirty="0" smtClean="0"/>
                        <a:t>PRESTADOR DE SERVICIOS SIN HIJOS NI CÓNYUGE A CARGO</a:t>
                      </a:r>
                      <a:endParaRPr lang="es-ES" sz="1100" b="1" dirty="0"/>
                    </a:p>
                  </a:txBody>
                  <a:tcPr/>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4,5%</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SIN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SIN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6,5%</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SIN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6%</a:t>
                      </a:r>
                      <a:endParaRPr lang="es-ES" sz="1400" b="1" dirty="0">
                        <a:latin typeface="Calibri"/>
                        <a:ea typeface="Calibri"/>
                        <a:cs typeface="Times New Roman"/>
                      </a:endParaRPr>
                    </a:p>
                  </a:txBody>
                  <a:tcPr marL="68580" marR="68580" marT="0" marB="0"/>
                </a:tc>
              </a:tr>
              <a:tr h="574174">
                <a:tc>
                  <a:txBody>
                    <a:bodyPr/>
                    <a:lstStyle/>
                    <a:p>
                      <a:pPr>
                        <a:lnSpc>
                          <a:spcPct val="115000"/>
                        </a:lnSpc>
                        <a:spcAft>
                          <a:spcPts val="0"/>
                        </a:spcAft>
                      </a:pPr>
                      <a:endParaRPr lang="es-ES" sz="1100" b="1" dirty="0" smtClean="0"/>
                    </a:p>
                    <a:p>
                      <a:pPr>
                        <a:lnSpc>
                          <a:spcPct val="115000"/>
                        </a:lnSpc>
                        <a:spcAft>
                          <a:spcPts val="0"/>
                        </a:spcAft>
                      </a:pPr>
                      <a:r>
                        <a:rPr lang="es-ES" sz="1100" b="1" dirty="0" smtClean="0"/>
                        <a:t>CON </a:t>
                      </a:r>
                      <a:r>
                        <a:rPr lang="es-ES" sz="1100" b="1" dirty="0"/>
                        <a:t>HIJOS</a:t>
                      </a:r>
                      <a:endParaRPr lang="es-ES" sz="1100" b="1" dirty="0">
                        <a:latin typeface="Calibri"/>
                        <a:ea typeface="Calibri"/>
                        <a:cs typeface="Times New Roman"/>
                      </a:endParaRPr>
                    </a:p>
                  </a:txBody>
                  <a:tcPr marL="68580" marR="68580" marT="0" marB="0"/>
                </a:tc>
                <a:tc>
                  <a:txBody>
                    <a:bodyPr/>
                    <a:lstStyle/>
                    <a:p>
                      <a:pPr>
                        <a:lnSpc>
                          <a:spcPct val="115000"/>
                        </a:lnSpc>
                        <a:spcAft>
                          <a:spcPts val="0"/>
                        </a:spcAft>
                      </a:pPr>
                      <a:r>
                        <a:rPr lang="es-ES" sz="1100" b="1" dirty="0"/>
                        <a:t>PRESTADOR DE SERVICIOS CON HIJOS Y CON CÓNYUGE A CARGO</a:t>
                      </a:r>
                      <a:endParaRPr lang="es-ES" sz="1100" b="1" dirty="0">
                        <a:latin typeface="Calibri"/>
                        <a:ea typeface="Calibri"/>
                        <a:cs typeface="Times New Roman"/>
                      </a:endParaRPr>
                    </a:p>
                  </a:txBody>
                  <a:tcPr marL="68580" marR="68580" marT="0" marB="0"/>
                </a:tc>
                <a:tc>
                  <a:txBody>
                    <a:bodyPr/>
                    <a:lstStyle/>
                    <a:p>
                      <a:pPr algn="ctr">
                        <a:lnSpc>
                          <a:spcPct val="115000"/>
                        </a:lnSpc>
                        <a:spcAft>
                          <a:spcPts val="0"/>
                        </a:spcAft>
                      </a:pPr>
                      <a:endParaRPr lang="es-UY" sz="1400" b="1" dirty="0" smtClean="0"/>
                    </a:p>
                    <a:p>
                      <a:pPr algn="ctr">
                        <a:lnSpc>
                          <a:spcPct val="115000"/>
                        </a:lnSpc>
                        <a:spcAft>
                          <a:spcPts val="0"/>
                        </a:spcAft>
                      </a:pPr>
                      <a:r>
                        <a:rPr lang="es-UY" sz="1400" b="1" dirty="0" smtClean="0"/>
                        <a:t>8%</a:t>
                      </a:r>
                      <a:endParaRPr lang="es-ES" sz="1400" b="1"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2714620"/>
            <a:ext cx="7215238" cy="92869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Título"/>
          <p:cNvSpPr>
            <a:spLocks noGrp="1"/>
          </p:cNvSpPr>
          <p:nvPr>
            <p:ph type="title"/>
          </p:nvPr>
        </p:nvSpPr>
        <p:spPr/>
        <p:txBody>
          <a:bodyPr/>
          <a:lstStyle/>
          <a:p>
            <a:r>
              <a:rPr lang="es-UY" b="1" dirty="0" smtClean="0">
                <a:solidFill>
                  <a:schemeClr val="accent2"/>
                </a:solidFill>
              </a:rPr>
              <a:t>Pasos para la liquidación</a:t>
            </a:r>
            <a:endParaRPr lang="es-ES" dirty="0"/>
          </a:p>
        </p:txBody>
      </p:sp>
      <p:sp>
        <p:nvSpPr>
          <p:cNvPr id="3" name="2 Marcador de contenido"/>
          <p:cNvSpPr>
            <a:spLocks noGrp="1"/>
          </p:cNvSpPr>
          <p:nvPr>
            <p:ph idx="1"/>
          </p:nvPr>
        </p:nvSpPr>
        <p:spPr/>
        <p:txBody>
          <a:bodyPr>
            <a:normAutofit/>
          </a:bodyPr>
          <a:lstStyle/>
          <a:p>
            <a:r>
              <a:rPr lang="es-UY" sz="2000" dirty="0" smtClean="0"/>
              <a:t>4 ) Determinar el monto imponible: Corresponde el 70% del total de los honorarios facturados en el mes.</a:t>
            </a:r>
          </a:p>
          <a:p>
            <a:endParaRPr lang="es-UY" dirty="0" smtClean="0"/>
          </a:p>
          <a:p>
            <a:r>
              <a:rPr lang="es-UY" sz="2000" b="1" i="1" dirty="0" smtClean="0"/>
              <a:t>HONORARIOS FACTURADOS SIN IVA X 70% = MONTO IMPONIBLE</a:t>
            </a:r>
          </a:p>
          <a:p>
            <a:endParaRPr lang="es-UY" dirty="0" smtClean="0"/>
          </a:p>
          <a:p>
            <a:endParaRPr lang="es-UY" dirty="0" smtClean="0"/>
          </a:p>
          <a:p>
            <a:r>
              <a:rPr lang="es-UY" sz="2000" dirty="0" smtClean="0"/>
              <a:t>5) Determinar la situación del PROFESIONAL, considerando las personas que tiene a cargo.</a:t>
            </a:r>
          </a:p>
          <a:p>
            <a:r>
              <a:rPr lang="es-UY" sz="2000" b="1" i="1" dirty="0" smtClean="0"/>
              <a:t>Ejemplo: Escribano con honorario facturado de $ 50.000 y con hijos a cargo</a:t>
            </a:r>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47248" cy="922114"/>
          </a:xfrm>
        </p:spPr>
        <p:txBody>
          <a:bodyPr>
            <a:normAutofit/>
          </a:bodyPr>
          <a:lstStyle/>
          <a:p>
            <a:r>
              <a:rPr lang="es-UY" sz="4000" b="1" dirty="0" smtClean="0">
                <a:solidFill>
                  <a:schemeClr val="accent2"/>
                </a:solidFill>
              </a:rPr>
              <a:t>Pasos para la liquidación</a:t>
            </a:r>
            <a:endParaRPr lang="es-UY" sz="4000" b="1" dirty="0">
              <a:solidFill>
                <a:schemeClr val="accent2"/>
              </a:solidFill>
            </a:endParaRPr>
          </a:p>
        </p:txBody>
      </p:sp>
      <p:sp>
        <p:nvSpPr>
          <p:cNvPr id="3" name="2 Marcador de contenido"/>
          <p:cNvSpPr>
            <a:spLocks noGrp="1"/>
          </p:cNvSpPr>
          <p:nvPr>
            <p:ph idx="1"/>
          </p:nvPr>
        </p:nvSpPr>
        <p:spPr>
          <a:xfrm>
            <a:off x="457200" y="1340768"/>
            <a:ext cx="8229600" cy="4785395"/>
          </a:xfrm>
        </p:spPr>
        <p:txBody>
          <a:bodyPr>
            <a:normAutofit/>
          </a:bodyPr>
          <a:lstStyle/>
          <a:p>
            <a:endParaRPr lang="es-UY" sz="1800" b="1" i="1" dirty="0"/>
          </a:p>
          <a:p>
            <a:r>
              <a:rPr lang="es-UY" sz="2000" dirty="0" smtClean="0"/>
              <a:t>6) Identificar la tasa a utilizar para calcular el tributo.</a:t>
            </a:r>
          </a:p>
          <a:p>
            <a:r>
              <a:rPr lang="es-UY" sz="1600" b="1" i="1" dirty="0" smtClean="0"/>
              <a:t>Honorario facturado sin IVA * 70% = Monto imponible</a:t>
            </a:r>
          </a:p>
          <a:p>
            <a:r>
              <a:rPr lang="es-UY" sz="1600" b="1" i="1" dirty="0" smtClean="0"/>
              <a:t>$ 50.000 * 70% = $ 35.000 </a:t>
            </a:r>
          </a:p>
          <a:p>
            <a:r>
              <a:rPr lang="es-UY" sz="1600" b="1" i="1" dirty="0" smtClean="0"/>
              <a:t>35.000 * 6% = $ 2.100</a:t>
            </a:r>
          </a:p>
          <a:p>
            <a:endParaRPr lang="es-UY" sz="1600" b="1" i="1" dirty="0" smtClean="0"/>
          </a:p>
          <a:p>
            <a:r>
              <a:rPr lang="es-UY" sz="2000" dirty="0" smtClean="0"/>
              <a:t>7) Comparar resultado con CPE ($ </a:t>
            </a:r>
            <a:r>
              <a:rPr lang="es-UY" sz="2000" dirty="0" smtClean="0"/>
              <a:t>4.347)</a:t>
            </a:r>
            <a:endParaRPr lang="es-UY" sz="2000" dirty="0" smtClean="0"/>
          </a:p>
          <a:p>
            <a:r>
              <a:rPr lang="es-UY" sz="1700" b="1" i="1" dirty="0" smtClean="0"/>
              <a:t>$ 2.100 &lt; $ </a:t>
            </a:r>
            <a:r>
              <a:rPr lang="es-UY" sz="1700" b="1" i="1" dirty="0" smtClean="0"/>
              <a:t>4.347              </a:t>
            </a:r>
            <a:r>
              <a:rPr lang="es-UY" sz="1700" b="1" i="1" dirty="0" smtClean="0"/>
              <a:t>Se debe pagar complemento CPE </a:t>
            </a:r>
          </a:p>
          <a:p>
            <a:endParaRPr lang="es-UY" sz="1700" b="1" i="1" dirty="0" smtClean="0"/>
          </a:p>
          <a:p>
            <a:r>
              <a:rPr lang="es-UY" sz="1700" b="1" i="1" dirty="0" smtClean="0"/>
              <a:t>Complemento CPE = $ </a:t>
            </a:r>
            <a:r>
              <a:rPr lang="es-UY" sz="1700" b="1" i="1" dirty="0" smtClean="0"/>
              <a:t>4.347 </a:t>
            </a:r>
            <a:r>
              <a:rPr lang="es-UY" sz="1700" b="1" i="1" dirty="0" smtClean="0"/>
              <a:t>- $ 2.100 = $ </a:t>
            </a:r>
            <a:r>
              <a:rPr lang="es-UY" sz="1700" b="1" i="1" dirty="0" smtClean="0"/>
              <a:t>2.247</a:t>
            </a:r>
            <a:endParaRPr lang="es-UY" sz="1700" b="1" i="1" dirty="0" smtClean="0"/>
          </a:p>
          <a:p>
            <a:endParaRPr lang="es-UY" sz="1800" b="1" i="1" dirty="0" smtClean="0"/>
          </a:p>
          <a:p>
            <a:r>
              <a:rPr lang="es-UY" sz="2000" b="1" dirty="0" smtClean="0"/>
              <a:t>Anticipo a pagar = $ </a:t>
            </a:r>
            <a:r>
              <a:rPr lang="es-UY" sz="2000" b="1" dirty="0" smtClean="0"/>
              <a:t>4.347</a:t>
            </a:r>
            <a:endParaRPr lang="es-UY" sz="2000" b="1" dirty="0" smtClean="0"/>
          </a:p>
          <a:p>
            <a:endParaRPr lang="es-UY" sz="2000" dirty="0" smtClean="0"/>
          </a:p>
          <a:p>
            <a:endParaRPr lang="es-UY" dirty="0"/>
          </a:p>
        </p:txBody>
      </p:sp>
      <p:sp>
        <p:nvSpPr>
          <p:cNvPr id="4" name="3 Flecha derecha"/>
          <p:cNvSpPr/>
          <p:nvPr/>
        </p:nvSpPr>
        <p:spPr>
          <a:xfrm>
            <a:off x="2500298" y="3643314"/>
            <a:ext cx="50006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600" b="1" cap="all" dirty="0" smtClean="0">
                <a:solidFill>
                  <a:schemeClr val="accent2">
                    <a:lumMod val="60000"/>
                    <a:lumOff val="40000"/>
                  </a:schemeClr>
                </a:solidFill>
              </a:rPr>
              <a:t>TOPE DE APORTACIÓN Y DEVOLUCIÓN DE APORTES </a:t>
            </a:r>
            <a:endParaRPr lang="es-ES" sz="3600" dirty="0"/>
          </a:p>
        </p:txBody>
      </p:sp>
      <p:sp>
        <p:nvSpPr>
          <p:cNvPr id="3" name="2 Marcador de contenido"/>
          <p:cNvSpPr>
            <a:spLocks noGrp="1"/>
          </p:cNvSpPr>
          <p:nvPr>
            <p:ph idx="1"/>
          </p:nvPr>
        </p:nvSpPr>
        <p:spPr/>
        <p:txBody>
          <a:bodyPr>
            <a:normAutofit fontScale="77500" lnSpcReduction="20000"/>
          </a:bodyPr>
          <a:lstStyle/>
          <a:p>
            <a:r>
              <a:rPr lang="es-ES" b="1" dirty="0" smtClean="0"/>
              <a:t>Decreto 221/011 de 27/06/2011 </a:t>
            </a:r>
          </a:p>
          <a:p>
            <a:r>
              <a:rPr lang="es-ES" sz="2600" dirty="0" smtClean="0"/>
              <a:t>Es el importe máximo del tributo anual FONASA</a:t>
            </a:r>
          </a:p>
          <a:p>
            <a:endParaRPr lang="es-ES" sz="2600" b="1" dirty="0" smtClean="0"/>
          </a:p>
          <a:p>
            <a:r>
              <a:rPr lang="es-UY" sz="2200" b="1" cap="all" dirty="0" smtClean="0"/>
              <a:t>TOPE = CPE x 1,25 x Nº de personas amparadas x Nº de meses</a:t>
            </a:r>
          </a:p>
          <a:p>
            <a:endParaRPr lang="es-ES" b="1" dirty="0" smtClean="0"/>
          </a:p>
          <a:p>
            <a:pPr lvl="1"/>
            <a:r>
              <a:rPr lang="es-ES" dirty="0" smtClean="0"/>
              <a:t> </a:t>
            </a:r>
            <a:r>
              <a:rPr lang="es-ES" sz="2200" dirty="0" smtClean="0"/>
              <a:t>Comparación al 31/12 de cada año entre aportes personales y tope aportación.</a:t>
            </a:r>
          </a:p>
          <a:p>
            <a:pPr lvl="1"/>
            <a:r>
              <a:rPr lang="es-ES" sz="2200" dirty="0" smtClean="0"/>
              <a:t>  Parámetro – Suma anual del CPE Costo Promedio Equivalente incrementada en un 25% x numero de Beneficiarios asignados a cada contribuyente.</a:t>
            </a:r>
          </a:p>
          <a:p>
            <a:pPr lvl="1"/>
            <a:r>
              <a:rPr lang="es-ES" sz="2200" dirty="0" smtClean="0"/>
              <a:t>   Se toma el total de aportes personales al FONASA del año, ya sea dependiente, independiente ó mixta. </a:t>
            </a:r>
          </a:p>
          <a:p>
            <a:pPr lvl="1"/>
            <a:r>
              <a:rPr lang="es-ES" sz="2200" dirty="0" smtClean="0"/>
              <a:t>Aportes Personales FONASA–(CPE anual x Cómputo Beneficiarios x 1, 25) </a:t>
            </a:r>
          </a:p>
          <a:p>
            <a:pPr lvl="1"/>
            <a:r>
              <a:rPr lang="es-ES" sz="2200" dirty="0" smtClean="0"/>
              <a:t>Si los aportes son superiores el excedente se, devuelve. </a:t>
            </a:r>
          </a:p>
          <a:p>
            <a:pPr lvl="1"/>
            <a:endParaRPr lang="es-ES" sz="2200" dirty="0" smtClean="0"/>
          </a:p>
          <a:p>
            <a:r>
              <a:rPr lang="es-UY" sz="1800" b="1" dirty="0" smtClean="0"/>
              <a:t>RESOLUCIÓN DGI 575/012</a:t>
            </a:r>
          </a:p>
          <a:p>
            <a:r>
              <a:rPr lang="es-UY" sz="1800" b="1" dirty="0" smtClean="0"/>
              <a:t>LOS REINTEGROS DE FONASA ESTARÁN GRAVADOS POR IRPF, YA QUE FUERON DEDUCIDOS EN DICHO IMPUESTO.</a:t>
            </a:r>
          </a:p>
          <a:p>
            <a:r>
              <a:rPr lang="es-UY" sz="1800" b="1" dirty="0" smtClean="0"/>
              <a:t>BPS RETIENE EN CALIDAD DE AGENTE DE RETENCIÓN , EL 20% DEL MONTO BRUTO REINTEGRADO.</a:t>
            </a:r>
          </a:p>
          <a:p>
            <a:pPr lvl="1"/>
            <a:endParaRPr lang="es-ES" sz="2200" dirty="0" smtClean="0"/>
          </a:p>
          <a:p>
            <a:pPr lvl="1"/>
            <a:endParaRPr lang="es-E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accent2"/>
                </a:solidFill>
              </a:rPr>
              <a:t>Amparo al art. </a:t>
            </a:r>
            <a:r>
              <a:rPr lang="es-ES" sz="2800" b="1" dirty="0" smtClean="0">
                <a:solidFill>
                  <a:schemeClr val="accent2"/>
                </a:solidFill>
              </a:rPr>
              <a:t>25 </a:t>
            </a:r>
            <a:r>
              <a:rPr lang="es-ES" sz="2800" b="1" dirty="0" err="1" smtClean="0">
                <a:solidFill>
                  <a:schemeClr val="accent2"/>
                </a:solidFill>
              </a:rPr>
              <a:t>Dec</a:t>
            </a:r>
            <a:r>
              <a:rPr lang="es-ES" sz="2800" b="1" dirty="0" smtClean="0">
                <a:solidFill>
                  <a:schemeClr val="accent2"/>
                </a:solidFill>
              </a:rPr>
              <a:t>. 221/011 de 26/6/2011</a:t>
            </a:r>
            <a:endParaRPr lang="es-ES" sz="2800" b="1" dirty="0">
              <a:solidFill>
                <a:schemeClr val="accent2"/>
              </a:solidFill>
            </a:endParaRPr>
          </a:p>
        </p:txBody>
      </p:sp>
      <p:sp>
        <p:nvSpPr>
          <p:cNvPr id="3" name="2 Marcador de contenido"/>
          <p:cNvSpPr>
            <a:spLocks noGrp="1"/>
          </p:cNvSpPr>
          <p:nvPr>
            <p:ph idx="1"/>
          </p:nvPr>
        </p:nvSpPr>
        <p:spPr/>
        <p:txBody>
          <a:bodyPr>
            <a:normAutofit/>
          </a:bodyPr>
          <a:lstStyle/>
          <a:p>
            <a:pPr lvl="1">
              <a:buFont typeface="Wingdings" pitchFamily="2" charset="2"/>
              <a:buChar char="ü"/>
            </a:pPr>
            <a:r>
              <a:rPr lang="es-ES" sz="2400" dirty="0" smtClean="0"/>
              <a:t>Habilita a dejar de efectuar anticipos una vez cubierto el monto correspondiente al tributo anual al FONASA</a:t>
            </a:r>
          </a:p>
          <a:p>
            <a:pPr lvl="1">
              <a:buNone/>
            </a:pPr>
            <a:endParaRPr lang="es-ES" sz="2400" dirty="0" smtClean="0"/>
          </a:p>
          <a:p>
            <a:pPr lvl="1">
              <a:buFont typeface="Wingdings" pitchFamily="2" charset="2"/>
              <a:buChar char="ü"/>
            </a:pPr>
            <a:r>
              <a:rPr lang="es-ES" sz="2400" dirty="0" smtClean="0"/>
              <a:t>Considerando todos los pagos ya efectuados por aportes personales al FONASA. </a:t>
            </a:r>
          </a:p>
          <a:p>
            <a:pPr lvl="2">
              <a:buNone/>
            </a:pPr>
            <a:r>
              <a:rPr lang="es-ES" dirty="0" smtClean="0"/>
              <a:t>  Tributo anual = CPE anualizado más el 25%.</a:t>
            </a:r>
          </a:p>
          <a:p>
            <a:pPr lvl="2">
              <a:buNone/>
            </a:pPr>
            <a:endParaRPr lang="es-ES" dirty="0" smtClean="0"/>
          </a:p>
          <a:p>
            <a:pPr lvl="1">
              <a:buFont typeface="Wingdings" pitchFamily="2" charset="2"/>
              <a:buChar char="ü"/>
            </a:pPr>
            <a:r>
              <a:rPr lang="es-ES" sz="2400" dirty="0" smtClean="0"/>
              <a:t>    Por la cantidad de beneficiarios a los que atribuye amparo al SNS por cada mes.</a:t>
            </a:r>
            <a:endParaRPr lang="es-E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UY" sz="3200" b="1" dirty="0" smtClean="0">
                <a:solidFill>
                  <a:schemeClr val="accent2">
                    <a:lumMod val="60000"/>
                    <a:lumOff val="40000"/>
                  </a:schemeClr>
                </a:solidFill>
              </a:rPr>
              <a:t>EXCLUSION DEL SNS POR BAJOS INGRESOS</a:t>
            </a:r>
            <a:br>
              <a:rPr lang="es-UY" sz="3200" b="1" dirty="0" smtClean="0">
                <a:solidFill>
                  <a:schemeClr val="accent2">
                    <a:lumMod val="60000"/>
                    <a:lumOff val="40000"/>
                  </a:schemeClr>
                </a:solidFill>
              </a:rPr>
            </a:br>
            <a:endParaRPr lang="es-ES" sz="3200" b="1" dirty="0">
              <a:solidFill>
                <a:schemeClr val="accent2">
                  <a:lumMod val="60000"/>
                  <a:lumOff val="40000"/>
                </a:schemeClr>
              </a:solidFill>
            </a:endParaRPr>
          </a:p>
        </p:txBody>
      </p:sp>
      <p:sp>
        <p:nvSpPr>
          <p:cNvPr id="3" name="2 Marcador de contenido"/>
          <p:cNvSpPr>
            <a:spLocks noGrp="1"/>
          </p:cNvSpPr>
          <p:nvPr>
            <p:ph idx="1"/>
          </p:nvPr>
        </p:nvSpPr>
        <p:spPr>
          <a:xfrm>
            <a:off x="457200" y="1142984"/>
            <a:ext cx="8229600" cy="4983179"/>
          </a:xfrm>
        </p:spPr>
        <p:txBody>
          <a:bodyPr>
            <a:normAutofit/>
          </a:bodyPr>
          <a:lstStyle/>
          <a:p>
            <a:endParaRPr lang="es-ES" sz="1600" dirty="0" smtClean="0"/>
          </a:p>
          <a:p>
            <a:r>
              <a:rPr lang="es-ES" sz="1600" dirty="0" smtClean="0"/>
              <a:t> </a:t>
            </a:r>
            <a:r>
              <a:rPr lang="es-ES" sz="1600" i="1" dirty="0" smtClean="0"/>
              <a:t>Art. 70 de la Ley 18.211 del 5/12/2007, en la redacción dada por el último inciso del art. 12 de la Ley 18.731 del 7/1/2011 y el art. 28 del Decreto 221/011 del 27/6/2011</a:t>
            </a:r>
            <a:r>
              <a:rPr lang="es-ES" sz="2000" i="1" dirty="0" smtClean="0"/>
              <a:t>. </a:t>
            </a:r>
            <a:endParaRPr lang="es-ES" sz="1900" b="1" dirty="0" smtClean="0"/>
          </a:p>
          <a:p>
            <a:r>
              <a:rPr lang="es-ES" sz="1900" b="1" dirty="0" smtClean="0"/>
              <a:t>CUANDO EN EL CURSO DEL EJERCICIO FISCAL NO SUPEREN LAS </a:t>
            </a:r>
            <a:r>
              <a:rPr lang="es-ES" sz="1900" b="1" dirty="0" smtClean="0">
                <a:solidFill>
                  <a:srgbClr val="FF0000"/>
                </a:solidFill>
              </a:rPr>
              <a:t>30 BPC DE HONORARIOS FACTURADOS</a:t>
            </a:r>
          </a:p>
          <a:p>
            <a:pPr lvl="1"/>
            <a:r>
              <a:rPr lang="es-UY" sz="1500" i="1" dirty="0" smtClean="0"/>
              <a:t>DEJAN DE RECIBIR LOS BENEFICIOS DEL SNS </a:t>
            </a:r>
            <a:endParaRPr lang="es-ES" sz="1500" i="1" dirty="0" smtClean="0"/>
          </a:p>
          <a:p>
            <a:pPr lvl="1"/>
            <a:r>
              <a:rPr lang="es-UY" sz="1500" i="1" dirty="0" smtClean="0"/>
              <a:t>CESAN PAGOS AL FONASA A PARTIR DEL AÑO SIGUIENTE</a:t>
            </a:r>
            <a:endParaRPr lang="es-ES" sz="1500" i="1" dirty="0" smtClean="0"/>
          </a:p>
          <a:p>
            <a:pPr lvl="1">
              <a:buNone/>
            </a:pPr>
            <a:r>
              <a:rPr lang="es-UY" sz="1500" i="1" dirty="0" smtClean="0"/>
              <a:t> </a:t>
            </a:r>
            <a:endParaRPr lang="es-ES" sz="1500" i="1" dirty="0" smtClean="0"/>
          </a:p>
          <a:p>
            <a:r>
              <a:rPr lang="es-ES" sz="1900" b="1" dirty="0" smtClean="0"/>
              <a:t>CUANDO SUS INGRESOS FACTURADOS SUMADOS DESDE EL COMIENZO DEL EJERCICIO SUPEREN LA CIFRA DE 30 </a:t>
            </a:r>
            <a:r>
              <a:rPr lang="es-ES" sz="1900" b="1" dirty="0" smtClean="0"/>
              <a:t>BPC ( $ 185.310 para 2024)</a:t>
            </a:r>
            <a:endParaRPr lang="es-ES" sz="1900" b="1" dirty="0" smtClean="0"/>
          </a:p>
          <a:p>
            <a:pPr lvl="1"/>
            <a:r>
              <a:rPr lang="es-UY" sz="1500" dirty="0" smtClean="0"/>
              <a:t>VUELVEN A QUEDAR COMPRENDIDOS EN LOS BENEFICIOS DEL SNS</a:t>
            </a:r>
            <a:endParaRPr lang="es-ES" sz="1500" dirty="0" smtClean="0"/>
          </a:p>
          <a:p>
            <a:pPr lvl="1"/>
            <a:r>
              <a:rPr lang="es-UY" sz="1500" dirty="0" smtClean="0"/>
              <a:t>DEBEN APORTAR AL FONASA POR LOS INGRESOS ACUMULADOS DESDE EL INICIO DEL EJERCICIO </a:t>
            </a:r>
            <a:endParaRPr lang="es-ES" sz="1500" dirty="0" smtClean="0"/>
          </a:p>
          <a:p>
            <a:pPr lvl="1"/>
            <a:r>
              <a:rPr lang="es-UY" sz="1500" dirty="0" smtClean="0"/>
              <a:t>PAGAN SOBRE TODO LO ACUMULADO EN EL MES QUE SE LLEGA AL MÍNIMO ESTIPULADO SIN MULTAS NI RECARGOS. </a:t>
            </a:r>
            <a:endParaRPr lang="es-ES" sz="1500" dirty="0" smtClean="0"/>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b="1" dirty="0" smtClean="0">
                <a:solidFill>
                  <a:schemeClr val="accent2"/>
                </a:solidFill>
              </a:rPr>
              <a:t>MARCO NORMATIVO</a:t>
            </a:r>
            <a:endParaRPr lang="es-UY" sz="3600" b="1" dirty="0">
              <a:solidFill>
                <a:schemeClr val="accent2"/>
              </a:solidFill>
            </a:endParaRPr>
          </a:p>
        </p:txBody>
      </p:sp>
      <p:sp>
        <p:nvSpPr>
          <p:cNvPr id="3" name="2 Marcador de contenido"/>
          <p:cNvSpPr>
            <a:spLocks noGrp="1"/>
          </p:cNvSpPr>
          <p:nvPr>
            <p:ph idx="1"/>
          </p:nvPr>
        </p:nvSpPr>
        <p:spPr/>
        <p:txBody>
          <a:bodyPr>
            <a:normAutofit lnSpcReduction="10000"/>
          </a:bodyPr>
          <a:lstStyle/>
          <a:p>
            <a:pPr lvl="0"/>
            <a:endParaRPr lang="es-UY" sz="1800" dirty="0" smtClean="0"/>
          </a:p>
          <a:p>
            <a:pPr lvl="0">
              <a:lnSpc>
                <a:spcPct val="150000"/>
              </a:lnSpc>
            </a:pPr>
            <a:r>
              <a:rPr lang="es-UY" sz="1800" b="1" i="1" dirty="0" smtClean="0"/>
              <a:t>Ley Nº 17.930 de 19/12/005</a:t>
            </a:r>
            <a:endParaRPr lang="es-ES" sz="1800" b="1" i="1" dirty="0" smtClean="0"/>
          </a:p>
          <a:p>
            <a:pPr lvl="0">
              <a:lnSpc>
                <a:spcPct val="150000"/>
              </a:lnSpc>
            </a:pPr>
            <a:r>
              <a:rPr lang="es-UY" sz="1800" b="1" i="1" dirty="0" smtClean="0"/>
              <a:t>Ley Nº 18.131 de 18/5/007</a:t>
            </a:r>
            <a:endParaRPr lang="es-ES" sz="1800" b="1" i="1" dirty="0" smtClean="0"/>
          </a:p>
          <a:p>
            <a:pPr lvl="0">
              <a:lnSpc>
                <a:spcPct val="150000"/>
              </a:lnSpc>
            </a:pPr>
            <a:r>
              <a:rPr lang="es-UY" sz="1800" b="1" i="1" dirty="0" smtClean="0"/>
              <a:t>Ley Nº 18.211 de 5/12/007 </a:t>
            </a:r>
            <a:endParaRPr lang="es-ES" sz="1800" b="1" i="1" dirty="0" smtClean="0"/>
          </a:p>
          <a:p>
            <a:pPr lvl="0">
              <a:lnSpc>
                <a:spcPct val="150000"/>
              </a:lnSpc>
            </a:pPr>
            <a:r>
              <a:rPr lang="es-UY" sz="1800" b="1" i="1" dirty="0" smtClean="0"/>
              <a:t>Ley Nº 18.731 de 7/11/011 </a:t>
            </a:r>
            <a:endParaRPr lang="es-ES" sz="1800" b="1" i="1" dirty="0" smtClean="0"/>
          </a:p>
          <a:p>
            <a:pPr lvl="0">
              <a:lnSpc>
                <a:spcPct val="150000"/>
              </a:lnSpc>
            </a:pPr>
            <a:r>
              <a:rPr lang="es-UY" sz="1800" b="1" i="1" dirty="0" smtClean="0"/>
              <a:t>Ley Nº 18.732 de 7/11/011 </a:t>
            </a:r>
            <a:endParaRPr lang="es-ES" sz="1800" b="1" i="1" dirty="0" smtClean="0"/>
          </a:p>
          <a:p>
            <a:pPr lvl="0">
              <a:lnSpc>
                <a:spcPct val="150000"/>
              </a:lnSpc>
            </a:pPr>
            <a:r>
              <a:rPr lang="es-UY" sz="1800" b="1" i="1" dirty="0" smtClean="0"/>
              <a:t>Decreto N° 2/008  de 08/01/2008 </a:t>
            </a:r>
            <a:endParaRPr lang="es-ES" sz="1800" b="1" i="1" dirty="0" smtClean="0"/>
          </a:p>
          <a:p>
            <a:pPr lvl="0">
              <a:lnSpc>
                <a:spcPct val="150000"/>
              </a:lnSpc>
            </a:pPr>
            <a:r>
              <a:rPr lang="es-UY" sz="1800" b="1" i="1" dirty="0" smtClean="0"/>
              <a:t>Decreto Nº 318/2010 de 26/10/10 </a:t>
            </a:r>
            <a:endParaRPr lang="es-ES" sz="1800" b="1" i="1" dirty="0" smtClean="0"/>
          </a:p>
          <a:p>
            <a:pPr lvl="0">
              <a:lnSpc>
                <a:spcPct val="150000"/>
              </a:lnSpc>
            </a:pPr>
            <a:r>
              <a:rPr lang="es-UY" sz="1800" b="1" i="1" dirty="0" smtClean="0"/>
              <a:t>Decreto Nº 221/011 de 27/06/011 </a:t>
            </a:r>
            <a:endParaRPr lang="es-ES" sz="1800" b="1" i="1" dirty="0" smtClean="0"/>
          </a:p>
          <a:p>
            <a:pPr lvl="0">
              <a:lnSpc>
                <a:spcPct val="150000"/>
              </a:lnSpc>
            </a:pPr>
            <a:r>
              <a:rPr lang="es-UY" sz="1800" b="1" i="1" dirty="0" smtClean="0"/>
              <a:t>Resolución DGI Nº 575/012 de 21/03/012 </a:t>
            </a:r>
            <a:endParaRPr lang="es-ES" sz="1800" b="1" i="1" dirty="0" smtClean="0"/>
          </a:p>
          <a:p>
            <a:endParaRPr lang="es-E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normAutofit fontScale="90000"/>
          </a:bodyPr>
          <a:lstStyle/>
          <a:p>
            <a:r>
              <a:rPr lang="es-UY" sz="3200" b="1" dirty="0" smtClean="0">
                <a:solidFill>
                  <a:schemeClr val="accent2"/>
                </a:solidFill>
              </a:rPr>
              <a:t>PAGO – CALENDARIO DE </a:t>
            </a:r>
            <a:r>
              <a:rPr lang="es-UY" sz="3200" b="1" dirty="0" smtClean="0">
                <a:solidFill>
                  <a:schemeClr val="accent2"/>
                </a:solidFill>
              </a:rPr>
              <a:t>VENCIMIENTOS</a:t>
            </a:r>
            <a:br>
              <a:rPr lang="es-UY" sz="3200" b="1" dirty="0" smtClean="0">
                <a:solidFill>
                  <a:schemeClr val="accent2"/>
                </a:solidFill>
              </a:rPr>
            </a:br>
            <a:r>
              <a:rPr lang="es-UY" sz="3200" b="1" dirty="0" smtClean="0">
                <a:solidFill>
                  <a:schemeClr val="accent2"/>
                </a:solidFill>
              </a:rPr>
              <a:t>AÑO 2024</a:t>
            </a:r>
            <a:endParaRPr lang="es-ES" sz="3200" dirty="0"/>
          </a:p>
        </p:txBody>
      </p:sp>
      <p:pic>
        <p:nvPicPr>
          <p:cNvPr id="3" name="Picture 2"/>
          <p:cNvPicPr>
            <a:picLocks noGrp="1" noChangeAspect="1" noChangeArrowheads="1"/>
          </p:cNvPicPr>
          <p:nvPr>
            <p:ph idx="1"/>
          </p:nvPr>
        </p:nvPicPr>
        <p:blipFill>
          <a:blip r:embed="rId2"/>
          <a:srcRect/>
          <a:stretch>
            <a:fillRect/>
          </a:stretch>
        </p:blipFill>
        <p:spPr bwMode="auto">
          <a:xfrm>
            <a:off x="781050" y="2357430"/>
            <a:ext cx="7581900" cy="26201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dirty="0" smtClean="0">
                <a:solidFill>
                  <a:schemeClr val="accent2">
                    <a:lumMod val="60000"/>
                    <a:lumOff val="40000"/>
                  </a:schemeClr>
                </a:solidFill>
                <a:latin typeface="Arial Rounded MT Bold" pitchFamily="34" charset="0"/>
              </a:rPr>
              <a:t>DECLARACION JURADA</a:t>
            </a:r>
            <a:endParaRPr lang="es-UY" sz="4000" dirty="0">
              <a:solidFill>
                <a:schemeClr val="accent2">
                  <a:lumMod val="60000"/>
                  <a:lumOff val="40000"/>
                </a:schemeClr>
              </a:solidFill>
              <a:latin typeface="Arial Rounded MT Bold" pitchFamily="34" charset="0"/>
            </a:endParaRPr>
          </a:p>
        </p:txBody>
      </p:sp>
      <p:sp>
        <p:nvSpPr>
          <p:cNvPr id="3" name="2 Marcador de contenido"/>
          <p:cNvSpPr>
            <a:spLocks noGrp="1"/>
          </p:cNvSpPr>
          <p:nvPr>
            <p:ph idx="1"/>
          </p:nvPr>
        </p:nvSpPr>
        <p:spPr/>
        <p:txBody>
          <a:bodyPr>
            <a:normAutofit/>
          </a:bodyPr>
          <a:lstStyle/>
          <a:p>
            <a:r>
              <a:rPr lang="es-UY" sz="1900" dirty="0" smtClean="0"/>
              <a:t>Se encuentran obligados a presentar la Declaración Jurada las personas físicas residentes que prestan servicios personales fuera de la relación de dependencia.</a:t>
            </a:r>
          </a:p>
          <a:p>
            <a:r>
              <a:rPr lang="es-UY" sz="1900" dirty="0" smtClean="0"/>
              <a:t>Comprende a:</a:t>
            </a:r>
          </a:p>
          <a:p>
            <a:pPr lvl="1"/>
            <a:r>
              <a:rPr lang="es-UY" sz="1500" dirty="0" smtClean="0"/>
              <a:t> Profesionales (afiliados a Caja de Jubilaciones y Pensiones de Profesionales Universitarios) </a:t>
            </a:r>
          </a:p>
          <a:p>
            <a:pPr lvl="1"/>
            <a:r>
              <a:rPr lang="es-UY" sz="1500" dirty="0" smtClean="0"/>
              <a:t>Escribanos (afiliados a Caja Notarial de Seguridad Social)</a:t>
            </a:r>
          </a:p>
          <a:p>
            <a:pPr lvl="1"/>
            <a:r>
              <a:rPr lang="es-UY" sz="1500" dirty="0" smtClean="0"/>
              <a:t> Titulares de Servicios Personales no Profesionales (afiliados a BPS).</a:t>
            </a:r>
          </a:p>
          <a:p>
            <a:pPr>
              <a:buNone/>
            </a:pPr>
            <a:endParaRPr lang="es-UY" sz="1900" dirty="0" smtClean="0"/>
          </a:p>
          <a:p>
            <a:r>
              <a:rPr lang="es-UY" sz="1900" dirty="0" smtClean="0"/>
              <a:t>Dentro de la Declaración Jurada se deben ingresar:</a:t>
            </a:r>
          </a:p>
          <a:p>
            <a:pPr lvl="1"/>
            <a:r>
              <a:rPr lang="es-UY" sz="1500" dirty="0" smtClean="0"/>
              <a:t> los importes facturados sin IVA</a:t>
            </a:r>
          </a:p>
          <a:p>
            <a:pPr lvl="1"/>
            <a:r>
              <a:rPr lang="es-UY" sz="1500" dirty="0" smtClean="0"/>
              <a:t> el monto imponible FONASA </a:t>
            </a:r>
          </a:p>
          <a:p>
            <a:pPr lvl="1"/>
            <a:r>
              <a:rPr lang="es-UY" sz="1500" dirty="0" smtClean="0"/>
              <a:t> la obligación FONASA. </a:t>
            </a:r>
          </a:p>
          <a:p>
            <a:r>
              <a:rPr lang="es-UY" sz="1600" b="1" i="1" dirty="0" smtClean="0"/>
              <a:t>También se deberá indicar si el titular tiene o no actividad exclusiva de Servicios Personales.</a:t>
            </a:r>
          </a:p>
          <a:p>
            <a:endParaRPr lang="es-UY"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2000" dirty="0" smtClean="0"/>
              <a:t>Monto Imponible FONASA – surge de aplicar a los importes facturados sin IVA: </a:t>
            </a:r>
            <a:r>
              <a:rPr lang="es-UY" sz="2000" dirty="0" smtClean="0">
                <a:solidFill>
                  <a:srgbClr val="FF0000"/>
                </a:solidFill>
              </a:rPr>
              <a:t>Importe facturado sin IVA x 70%.</a:t>
            </a:r>
          </a:p>
          <a:p>
            <a:pPr>
              <a:buNone/>
            </a:pPr>
            <a:endParaRPr lang="es-UY" sz="2000" dirty="0" smtClean="0">
              <a:solidFill>
                <a:srgbClr val="FF0000"/>
              </a:solidFill>
            </a:endParaRPr>
          </a:p>
          <a:p>
            <a:r>
              <a:rPr lang="es-UY" sz="2000" dirty="0" smtClean="0"/>
              <a:t>Obligación FONASA – es el resultado de multiplicar el monto imponible FONASA por la tasa de aportes personales de acuerdo a la situación personal de cada titular, </a:t>
            </a:r>
            <a:r>
              <a:rPr lang="es-UY" sz="2000" b="1" i="1" dirty="0" smtClean="0">
                <a:solidFill>
                  <a:schemeClr val="tx2"/>
                </a:solidFill>
              </a:rPr>
              <a:t>teniendo en cuenta que los titulares con actividad exclusiva deberán complementar como mínimo hasta el valor de 1 Costo Promedio Equivalente (CPE).</a:t>
            </a:r>
          </a:p>
          <a:p>
            <a:endParaRPr lang="es-UY" sz="2000" dirty="0" smtClean="0"/>
          </a:p>
          <a:p>
            <a:r>
              <a:rPr lang="es-UY" sz="2000" dirty="0" smtClean="0"/>
              <a:t>Dentro de dicho concepto, se deben incluir los aportes por la actividad de Servicios Personales que debió realizar hasta el monto del Tope Anual, considerando a tales efectos los aportes FONASA de otras actividades o pasividades.</a:t>
            </a:r>
          </a:p>
          <a:p>
            <a:endParaRPr lang="es-UY"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1800" dirty="0" smtClean="0"/>
              <a:t>El cálculo del tope anual </a:t>
            </a:r>
            <a:r>
              <a:rPr lang="es-UY" sz="1800" dirty="0" err="1" smtClean="0"/>
              <a:t>Fonasa</a:t>
            </a:r>
            <a:r>
              <a:rPr lang="es-UY" sz="1800" dirty="0" smtClean="0"/>
              <a:t>, se determina como la suma del Costo Promedio Equivalente (CPE) mensual correspondiente al beneficiario y a quienes atribuye amparo (hijos, cónyuge o concubino), incrementada en un 25%, debiendo considerar exclusivamente los meses del ejercicio en los cuales fue beneficiario.</a:t>
            </a:r>
          </a:p>
          <a:p>
            <a:pPr>
              <a:buNone/>
            </a:pPr>
            <a:endParaRPr lang="es-UY" sz="1800" dirty="0" smtClean="0"/>
          </a:p>
          <a:p>
            <a:r>
              <a:rPr lang="es-UY" sz="1800" dirty="0" smtClean="0"/>
              <a:t>El cómputo del CPE por los hijos menores de 18 años o mayores con discapacidad, se asigna por partes iguales entre los generantes que le atribuyen amparo al SNS.</a:t>
            </a:r>
          </a:p>
          <a:p>
            <a:pPr>
              <a:buNone/>
            </a:pPr>
            <a:endParaRPr lang="es-UY" sz="1800" dirty="0" smtClean="0"/>
          </a:p>
          <a:p>
            <a:r>
              <a:rPr lang="es-UY" sz="1800" dirty="0" smtClean="0"/>
              <a:t>El CPE 2023 ascendió a $ 4.041 desde enero hasta junio 2023 y $ 4.215 desde julio a diciembre 2023.</a:t>
            </a:r>
          </a:p>
          <a:p>
            <a:endParaRPr lang="es-UY"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chemeClr val="accent2">
                    <a:lumMod val="60000"/>
                    <a:lumOff val="40000"/>
                  </a:schemeClr>
                </a:solidFill>
                <a:latin typeface="Arial Rounded MT Bold" pitchFamily="34" charset="0"/>
              </a:rPr>
              <a:t>DECLARACION JURADA</a:t>
            </a:r>
            <a:endParaRPr lang="es-UY" dirty="0"/>
          </a:p>
        </p:txBody>
      </p:sp>
      <p:sp>
        <p:nvSpPr>
          <p:cNvPr id="3" name="2 Marcador de contenido"/>
          <p:cNvSpPr>
            <a:spLocks noGrp="1"/>
          </p:cNvSpPr>
          <p:nvPr>
            <p:ph idx="1"/>
          </p:nvPr>
        </p:nvSpPr>
        <p:spPr/>
        <p:txBody>
          <a:bodyPr>
            <a:normAutofit/>
          </a:bodyPr>
          <a:lstStyle/>
          <a:p>
            <a:r>
              <a:rPr lang="es-UY" sz="1800" dirty="0" smtClean="0"/>
              <a:t>La realización de la declaración permite detectar posibles diferencias, mediante la comparación de la obligación FONASA con los anticipos efectivamente realizados, pudiéndose presentar las siguientes situaciones:</a:t>
            </a:r>
          </a:p>
          <a:p>
            <a:pPr>
              <a:buNone/>
            </a:pPr>
            <a:endParaRPr lang="es-UY" sz="1800" dirty="0" smtClean="0"/>
          </a:p>
          <a:p>
            <a:pPr lvl="0"/>
            <a:r>
              <a:rPr lang="es-UY" sz="1800" b="1" i="1" u="sng" dirty="0" smtClean="0">
                <a:solidFill>
                  <a:schemeClr val="accent2"/>
                </a:solidFill>
              </a:rPr>
              <a:t>1) Diferencias Deudoras: </a:t>
            </a:r>
            <a:r>
              <a:rPr lang="es-UY" sz="1800" dirty="0" smtClean="0"/>
              <a:t>Se verifica cuando la Obligación FONASA es mayor que los anticipos efectuados. En este caso las diferencias deben ser abonadas.</a:t>
            </a:r>
          </a:p>
          <a:p>
            <a:pPr lvl="0">
              <a:buNone/>
            </a:pPr>
            <a:endParaRPr lang="es-UY" sz="1800" dirty="0" smtClean="0"/>
          </a:p>
          <a:p>
            <a:pPr lvl="0"/>
            <a:r>
              <a:rPr lang="es-UY" sz="1800" b="1" i="1" u="sng" dirty="0" smtClean="0">
                <a:solidFill>
                  <a:schemeClr val="accent2"/>
                </a:solidFill>
              </a:rPr>
              <a:t>2) Diferencias Acreedoras: </a:t>
            </a:r>
            <a:r>
              <a:rPr lang="es-UY" sz="1800" dirty="0" smtClean="0"/>
              <a:t>Se verifica cuando los anticipos realizados son mayores que la obligación FONASA. Si la obligación real es menor que los anticipos efectuados y se realizaron aportes superiores al importe del Tope anual, los aportes en demasía serán considerados al momento de la devolución anual de excedentes  FONASA.</a:t>
            </a:r>
            <a:endParaRPr lang="es-UY"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b="1" dirty="0" smtClean="0">
                <a:solidFill>
                  <a:schemeClr val="accent2"/>
                </a:solidFill>
              </a:rPr>
              <a:t>SISTEMA NACIONAL INTEGRADO DE SALUD</a:t>
            </a:r>
            <a:endParaRPr lang="es-UY" sz="3200" b="1" dirty="0">
              <a:solidFill>
                <a:schemeClr val="accent2"/>
              </a:solidFill>
            </a:endParaRPr>
          </a:p>
        </p:txBody>
      </p:sp>
      <p:sp>
        <p:nvSpPr>
          <p:cNvPr id="3" name="2 Marcador de contenido"/>
          <p:cNvSpPr>
            <a:spLocks noGrp="1"/>
          </p:cNvSpPr>
          <p:nvPr>
            <p:ph idx="1"/>
          </p:nvPr>
        </p:nvSpPr>
        <p:spPr>
          <a:xfrm>
            <a:off x="457200" y="1600200"/>
            <a:ext cx="8229600" cy="4829196"/>
          </a:xfrm>
        </p:spPr>
        <p:txBody>
          <a:bodyPr>
            <a:normAutofit lnSpcReduction="10000"/>
          </a:bodyPr>
          <a:lstStyle/>
          <a:p>
            <a:r>
              <a:rPr lang="es-UY" sz="1800" dirty="0" smtClean="0"/>
              <a:t>Por la Ley 18.211 de diciembre de 2007 se crea el </a:t>
            </a:r>
            <a:r>
              <a:rPr lang="es-UY" sz="1800" b="1" dirty="0" smtClean="0"/>
              <a:t>SISTEMA NACIONAL INTEGRADO DE SALUD</a:t>
            </a:r>
            <a:r>
              <a:rPr lang="es-UY" sz="1800" dirty="0" smtClean="0"/>
              <a:t>, un nuevo régimen de prestación de asistencia  médica que comienza a funcionar el 1° de enero de 2008.</a:t>
            </a:r>
          </a:p>
          <a:p>
            <a:pPr>
              <a:buNone/>
            </a:pPr>
            <a:endParaRPr lang="es-UY" sz="1800" dirty="0" smtClean="0"/>
          </a:p>
          <a:p>
            <a:r>
              <a:rPr lang="es-ES" sz="2000" dirty="0" smtClean="0"/>
              <a:t>El Seguro Nacional de Salud es financiado por el Fondo Nacional de Salud (FONASA), siendo BPS el organismo recaudador y quién efectiviza el pago a las entidades prestadoras. </a:t>
            </a:r>
          </a:p>
          <a:p>
            <a:endParaRPr lang="es-ES" sz="2000" dirty="0" smtClean="0"/>
          </a:p>
          <a:p>
            <a:pPr lvl="0"/>
            <a:r>
              <a:rPr lang="es-UY" sz="2000" dirty="0" smtClean="0"/>
              <a:t>Este fondo se integra, entre otros, con los aportes de los trabajadores y de los empleadores. </a:t>
            </a:r>
            <a:endParaRPr lang="es-ES" sz="2000" dirty="0" smtClean="0"/>
          </a:p>
          <a:p>
            <a:endParaRPr lang="es-ES" sz="2000" dirty="0" smtClean="0"/>
          </a:p>
          <a:p>
            <a:r>
              <a:rPr lang="es-ES" sz="2000" dirty="0" smtClean="0"/>
              <a:t>A BPS le compete la gestión integral de los aportes, definidos como Contribuciones Especiales de Seguridad Social, comprendiendo por tanto la recaudación, fiscalización, determinación y gestión de cobro de los mismos. </a:t>
            </a:r>
            <a:endParaRPr lang="es-UY"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lstStyle/>
          <a:p>
            <a:r>
              <a:rPr lang="es-UY" b="1" dirty="0" smtClean="0">
                <a:solidFill>
                  <a:schemeClr val="accent2">
                    <a:lumMod val="60000"/>
                    <a:lumOff val="40000"/>
                  </a:schemeClr>
                </a:solidFill>
              </a:rPr>
              <a:t>FONASA</a:t>
            </a:r>
            <a:endParaRPr lang="es-UY" b="1" dirty="0">
              <a:solidFill>
                <a:schemeClr val="accent2">
                  <a:lumMod val="60000"/>
                  <a:lumOff val="40000"/>
                </a:schemeClr>
              </a:solidFill>
            </a:endParaRPr>
          </a:p>
        </p:txBody>
      </p:sp>
      <p:sp>
        <p:nvSpPr>
          <p:cNvPr id="3" name="2 Marcador de contenido"/>
          <p:cNvSpPr>
            <a:spLocks noGrp="1"/>
          </p:cNvSpPr>
          <p:nvPr>
            <p:ph idx="1"/>
          </p:nvPr>
        </p:nvSpPr>
        <p:spPr/>
        <p:txBody>
          <a:bodyPr>
            <a:normAutofit lnSpcReduction="10000"/>
          </a:bodyPr>
          <a:lstStyle/>
          <a:p>
            <a:pPr algn="ctr">
              <a:buNone/>
            </a:pPr>
            <a:r>
              <a:rPr lang="es-UY" sz="2400" dirty="0" smtClean="0"/>
              <a:t>NATURALEZA JURÍDICA</a:t>
            </a:r>
          </a:p>
          <a:p>
            <a:pPr>
              <a:buNone/>
            </a:pPr>
            <a:endParaRPr lang="es-UY" sz="1800" dirty="0" smtClean="0"/>
          </a:p>
          <a:p>
            <a:r>
              <a:rPr lang="es-UY" sz="1800" cap="all" dirty="0" smtClean="0"/>
              <a:t> </a:t>
            </a:r>
            <a:r>
              <a:rPr lang="es-UY" sz="1800" dirty="0" smtClean="0"/>
              <a:t>Por la Ley 18.131 del 2007 se crea el Fondo Nacional de Salud.</a:t>
            </a:r>
            <a:endParaRPr lang="es-ES" sz="1800" dirty="0" smtClean="0"/>
          </a:p>
          <a:p>
            <a:pPr>
              <a:buNone/>
            </a:pPr>
            <a:endParaRPr lang="es-UY" sz="1800" dirty="0" smtClean="0"/>
          </a:p>
          <a:p>
            <a:r>
              <a:rPr lang="es-ES" sz="1800" dirty="0" smtClean="0"/>
              <a:t>Tributo de liquidación anual bajo régimen de anticipos mensuales y liquidación al 31/12, definido como una contribución especial de seguridad social de carácter personal y directo que grava los ingresos </a:t>
            </a:r>
            <a:r>
              <a:rPr lang="es-UY" sz="1800" dirty="0" smtClean="0"/>
              <a:t>que se obtuvieron a lo largo del año por parte de las personas físicas.</a:t>
            </a:r>
          </a:p>
          <a:p>
            <a:endParaRPr lang="es-UY" sz="1800" dirty="0" smtClean="0"/>
          </a:p>
          <a:p>
            <a:r>
              <a:rPr lang="es-UY" sz="1800" dirty="0" smtClean="0"/>
              <a:t>Se basa en el principio distributivo de los ingresos públicos denominado “del beneficio”, es decir que el hecho generador se configura cuando éste existe.</a:t>
            </a:r>
          </a:p>
          <a:p>
            <a:endParaRPr lang="es-UY" sz="1800" dirty="0" smtClean="0"/>
          </a:p>
          <a:p>
            <a:r>
              <a:rPr lang="es-UY" sz="1800" dirty="0" smtClean="0"/>
              <a:t>El monto de la contribución no puede ser superior al beneficio, por lo tanto , se devuelven los aportes que superen el beneficio que la ley denomina Costo Promedio Equivalente. (Devolución FONASA).</a:t>
            </a:r>
          </a:p>
          <a:p>
            <a:endParaRPr lang="es-UY" sz="1800" dirty="0"/>
          </a:p>
          <a:p>
            <a:endParaRPr lang="es-UY" sz="1800" dirty="0"/>
          </a:p>
          <a:p>
            <a:endParaRPr lang="es-UY"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2"/>
                </a:solidFill>
              </a:rPr>
              <a:t>COBERTURA</a:t>
            </a:r>
            <a:endParaRPr lang="es-UY" b="1" dirty="0">
              <a:solidFill>
                <a:schemeClr val="accent2"/>
              </a:solidFill>
            </a:endParaRPr>
          </a:p>
        </p:txBody>
      </p:sp>
      <p:sp>
        <p:nvSpPr>
          <p:cNvPr id="3" name="2 Marcador de contenido"/>
          <p:cNvSpPr>
            <a:spLocks noGrp="1"/>
          </p:cNvSpPr>
          <p:nvPr>
            <p:ph idx="1"/>
          </p:nvPr>
        </p:nvSpPr>
        <p:spPr/>
        <p:txBody>
          <a:bodyPr>
            <a:normAutofit/>
          </a:bodyPr>
          <a:lstStyle/>
          <a:p>
            <a:r>
              <a:rPr lang="es-ES" sz="2000" dirty="0" smtClean="0"/>
              <a:t>El sistema extiende la cobertura médica de los trabajadores a:</a:t>
            </a:r>
          </a:p>
          <a:p>
            <a:endParaRPr lang="es-ES" sz="2000" dirty="0" smtClean="0"/>
          </a:p>
          <a:p>
            <a:pPr lvl="1"/>
            <a:r>
              <a:rPr lang="es-ES" sz="1600" dirty="0" smtClean="0"/>
              <a:t> Los hijos a cargo, menores de 18 años o mayores con discapacidad propios, así como los del cónyuge o concubino cuando no estén amparados por sus padres biológicos o adoptivos</a:t>
            </a:r>
          </a:p>
          <a:p>
            <a:pPr lvl="1"/>
            <a:r>
              <a:rPr lang="es-ES" sz="1600" dirty="0" smtClean="0"/>
              <a:t> El cónyuge o concubino que no posea por sí mismo la cobertura médica del Seguro Nacional de Salud (SNS).</a:t>
            </a:r>
            <a:endParaRPr lang="es-UY" sz="1600" dirty="0" smtClean="0"/>
          </a:p>
          <a:p>
            <a:endParaRPr lang="es-UY" sz="2400" dirty="0" smtClean="0"/>
          </a:p>
          <a:p>
            <a:r>
              <a:rPr lang="es-UY" sz="1800" dirty="0" smtClean="0"/>
              <a:t>Se considera que necesariamente están a cargo de sus padres biológicos o adoptivos los menores de 18 años o mayores de edad con discapacidad independientemente de que integren o no el mismo núcleo familiar.</a:t>
            </a:r>
          </a:p>
          <a:p>
            <a:pPr>
              <a:buNone/>
            </a:pPr>
            <a:endParaRPr lang="es-UY" sz="1800" dirty="0" smtClean="0"/>
          </a:p>
          <a:p>
            <a:r>
              <a:rPr lang="es-UY" sz="1800" dirty="0" smtClean="0"/>
              <a:t>Ambos padres están obligados a amparar a sus hijos menores de 18 años a cargo o mayores con discapacidad al FONASA.</a:t>
            </a:r>
            <a:endParaRPr lang="es-UY"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t/>
            </a:r>
            <a:br>
              <a:rPr lang="es-UY" b="1" cap="all" dirty="0" smtClean="0"/>
            </a:br>
            <a:r>
              <a:rPr lang="es-UY" b="1" cap="all" dirty="0" smtClean="0">
                <a:solidFill>
                  <a:schemeClr val="accent2">
                    <a:lumMod val="60000"/>
                    <a:lumOff val="40000"/>
                  </a:schemeClr>
                </a:solidFill>
              </a:rPr>
              <a:t>HECHO </a:t>
            </a:r>
            <a:r>
              <a:rPr lang="es-UY" b="1" cap="all" dirty="0">
                <a:solidFill>
                  <a:schemeClr val="accent2">
                    <a:lumMod val="60000"/>
                    <a:lumOff val="40000"/>
                  </a:schemeClr>
                </a:solidFill>
              </a:rPr>
              <a:t>GENERADOR</a:t>
            </a:r>
            <a:r>
              <a:rPr lang="es-UY" b="1" cap="all" dirty="0"/>
              <a:t/>
            </a:r>
            <a:br>
              <a:rPr lang="es-UY" b="1" cap="all" dirty="0"/>
            </a:br>
            <a:endParaRPr lang="es-UY" dirty="0"/>
          </a:p>
        </p:txBody>
      </p:sp>
      <p:sp>
        <p:nvSpPr>
          <p:cNvPr id="3" name="2 Marcador de contenido"/>
          <p:cNvSpPr>
            <a:spLocks noGrp="1"/>
          </p:cNvSpPr>
          <p:nvPr>
            <p:ph idx="1"/>
          </p:nvPr>
        </p:nvSpPr>
        <p:spPr/>
        <p:txBody>
          <a:bodyPr>
            <a:normAutofit/>
          </a:bodyPr>
          <a:lstStyle/>
          <a:p>
            <a:pPr lvl="0"/>
            <a:r>
              <a:rPr lang="es-UY" sz="1900" b="1" dirty="0"/>
              <a:t>ASPECTO MATERIAL </a:t>
            </a:r>
            <a:r>
              <a:rPr lang="es-UY" sz="1900" b="1" dirty="0" smtClean="0"/>
              <a:t>–</a:t>
            </a:r>
            <a:r>
              <a:rPr lang="es-UY" sz="1900" dirty="0" smtClean="0"/>
              <a:t> </a:t>
            </a:r>
            <a:r>
              <a:rPr lang="es-UY" sz="1800" i="1" dirty="0" smtClean="0"/>
              <a:t>El hecho generador se configura por la realización de una actividad personal remunerada, comprendida en el ámbito de afiliación del Seguro Nacional de Salud.</a:t>
            </a:r>
            <a:endParaRPr lang="es-UY" sz="1800" i="1" dirty="0"/>
          </a:p>
          <a:p>
            <a:r>
              <a:rPr lang="es-UY" sz="1900" dirty="0"/>
              <a:t> </a:t>
            </a:r>
            <a:r>
              <a:rPr lang="es-UY" sz="1900" b="1" dirty="0" smtClean="0"/>
              <a:t>ASPECTO </a:t>
            </a:r>
            <a:r>
              <a:rPr lang="es-UY" sz="1900" b="1" dirty="0"/>
              <a:t>ESPACIAL -</a:t>
            </a:r>
            <a:r>
              <a:rPr lang="es-UY" sz="1900" dirty="0"/>
              <a:t> </a:t>
            </a:r>
            <a:r>
              <a:rPr lang="es-UY" sz="1900" i="1" dirty="0" smtClean="0"/>
              <a:t>Principio de territorialidad.</a:t>
            </a:r>
            <a:endParaRPr lang="es-UY" sz="1900" i="1" dirty="0"/>
          </a:p>
          <a:p>
            <a:pPr>
              <a:buNone/>
            </a:pPr>
            <a:endParaRPr lang="es-UY" sz="1900" dirty="0"/>
          </a:p>
          <a:p>
            <a:pPr lvl="0"/>
            <a:r>
              <a:rPr lang="es-UY" sz="1900" b="1" dirty="0"/>
              <a:t>ASPECTO TEMPORAL - </a:t>
            </a:r>
            <a:r>
              <a:rPr lang="es-UY" sz="1900" dirty="0"/>
              <a:t> </a:t>
            </a:r>
            <a:r>
              <a:rPr lang="es-UY" sz="1900" i="1" dirty="0" smtClean="0"/>
              <a:t>Anual - con retenciones o anticipos mensuales.</a:t>
            </a:r>
            <a:endParaRPr lang="es-UY" sz="1900" i="1" dirty="0"/>
          </a:p>
          <a:p>
            <a:endParaRPr lang="es-UY" sz="1900" dirty="0"/>
          </a:p>
          <a:p>
            <a:pPr lvl="0"/>
            <a:r>
              <a:rPr lang="es-UY" sz="1900" b="1" dirty="0"/>
              <a:t>ASPECTO SUBJETIVO </a:t>
            </a:r>
            <a:endParaRPr lang="es-UY" sz="1900" dirty="0"/>
          </a:p>
          <a:p>
            <a:pPr lvl="1"/>
            <a:r>
              <a:rPr lang="es-UY" sz="1500" b="1" dirty="0"/>
              <a:t>SUJETO ACTIVO</a:t>
            </a:r>
            <a:r>
              <a:rPr lang="es-UY" sz="1500" dirty="0"/>
              <a:t> </a:t>
            </a:r>
            <a:r>
              <a:rPr lang="es-UY" sz="1500" dirty="0" smtClean="0"/>
              <a:t>- el Estado con destino al FONASA, siendo el recaudador el BPS</a:t>
            </a:r>
          </a:p>
          <a:p>
            <a:pPr lvl="1"/>
            <a:endParaRPr lang="es-UY" sz="1500" dirty="0"/>
          </a:p>
          <a:p>
            <a:pPr lvl="1"/>
            <a:r>
              <a:rPr lang="es-UY" sz="1500" b="1" dirty="0"/>
              <a:t>SUJETO PASIVO</a:t>
            </a:r>
            <a:r>
              <a:rPr lang="es-UY" sz="1500" dirty="0"/>
              <a:t> </a:t>
            </a:r>
            <a:r>
              <a:rPr lang="es-UY" sz="1500" dirty="0" smtClean="0"/>
              <a:t>–Dependientes</a:t>
            </a:r>
          </a:p>
          <a:p>
            <a:pPr lvl="1">
              <a:buNone/>
            </a:pPr>
            <a:r>
              <a:rPr lang="es-UY" sz="1500" dirty="0" smtClean="0"/>
              <a:t>                                     - No dependientes</a:t>
            </a:r>
          </a:p>
          <a:p>
            <a:pPr lvl="1">
              <a:buNone/>
            </a:pPr>
            <a:r>
              <a:rPr lang="es-UY" sz="1500" dirty="0" smtClean="0"/>
              <a:t>                                      - Pasivos</a:t>
            </a:r>
          </a:p>
          <a:p>
            <a:pPr lvl="1"/>
            <a:endParaRPr lang="es-U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UY" sz="3200" b="1" dirty="0" smtClean="0">
                <a:solidFill>
                  <a:schemeClr val="accent2"/>
                </a:solidFill>
              </a:rPr>
              <a:t>DETERMINACION DEL TRIBUTO</a:t>
            </a:r>
            <a:br>
              <a:rPr lang="es-UY" sz="3200" b="1" dirty="0" smtClean="0">
                <a:solidFill>
                  <a:schemeClr val="accent2"/>
                </a:solidFill>
              </a:rPr>
            </a:br>
            <a:endParaRPr lang="es-ES" sz="3200" b="1" dirty="0">
              <a:solidFill>
                <a:schemeClr val="accent2"/>
              </a:solidFill>
            </a:endParaRPr>
          </a:p>
        </p:txBody>
      </p:sp>
      <p:sp>
        <p:nvSpPr>
          <p:cNvPr id="3" name="2 Marcador de contenido"/>
          <p:cNvSpPr>
            <a:spLocks noGrp="1"/>
          </p:cNvSpPr>
          <p:nvPr>
            <p:ph idx="1"/>
          </p:nvPr>
        </p:nvSpPr>
        <p:spPr>
          <a:xfrm>
            <a:off x="457200" y="857232"/>
            <a:ext cx="8229600" cy="5268931"/>
          </a:xfrm>
        </p:spPr>
        <p:txBody>
          <a:bodyPr>
            <a:normAutofit/>
          </a:bodyPr>
          <a:lstStyle/>
          <a:p>
            <a:endParaRPr lang="es-UY" sz="2400" dirty="0" smtClean="0"/>
          </a:p>
          <a:p>
            <a:r>
              <a:rPr lang="es-UY" sz="2400" i="1" u="sng" dirty="0" smtClean="0"/>
              <a:t>MONTO IMPONIBLE DE RETENCIÓN</a:t>
            </a:r>
          </a:p>
          <a:p>
            <a:endParaRPr lang="es-UY" sz="2400" dirty="0" smtClean="0"/>
          </a:p>
          <a:p>
            <a:r>
              <a:rPr lang="es-UY" sz="2400" dirty="0" smtClean="0"/>
              <a:t>TRABAJADORES DEPENDIENTES:</a:t>
            </a:r>
          </a:p>
          <a:p>
            <a:pPr lvl="2"/>
            <a:r>
              <a:rPr lang="es-UY" sz="1600" dirty="0" smtClean="0"/>
              <a:t>MONTO GRAVADO PARA LOS APORTES JUBILATORIOS</a:t>
            </a:r>
          </a:p>
          <a:p>
            <a:pPr lvl="2"/>
            <a:r>
              <a:rPr lang="es-UY" sz="1600" dirty="0" smtClean="0"/>
              <a:t>AGENTE DE RETENCIÓN: EMPLEADOR</a:t>
            </a:r>
          </a:p>
          <a:p>
            <a:endParaRPr lang="es-UY" sz="2400" dirty="0" smtClean="0"/>
          </a:p>
          <a:p>
            <a:r>
              <a:rPr lang="es-UY" sz="2400" dirty="0" smtClean="0"/>
              <a:t>PASIVOS: </a:t>
            </a:r>
          </a:p>
          <a:p>
            <a:pPr lvl="2"/>
            <a:r>
              <a:rPr lang="es-UY" sz="1600" dirty="0" smtClean="0"/>
              <a:t>MONTO DE LA JUBILACIÓN</a:t>
            </a:r>
          </a:p>
          <a:p>
            <a:pPr lvl="2"/>
            <a:r>
              <a:rPr lang="es-UY" sz="1600" dirty="0" smtClean="0"/>
              <a:t>AGENTE DE RETENCIÓN: ORGANISMO DE PREVISIÓN SOCIAL</a:t>
            </a:r>
          </a:p>
          <a:p>
            <a:pPr lvl="1"/>
            <a:endParaRPr lang="es-UY" sz="2000" dirty="0" smtClean="0"/>
          </a:p>
          <a:p>
            <a:pPr lvl="1">
              <a:buNone/>
            </a:pPr>
            <a:endParaRPr lang="es-UY" sz="2000" dirty="0" smtClean="0"/>
          </a:p>
          <a:p>
            <a:pPr lvl="1">
              <a:buNone/>
            </a:pPr>
            <a:endParaRPr lang="es-UY"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cap="all" dirty="0" smtClean="0"/>
              <a:t/>
            </a:r>
            <a:br>
              <a:rPr lang="es-UY" b="1" cap="all" dirty="0" smtClean="0"/>
            </a:br>
            <a:r>
              <a:rPr lang="es-UY" b="1" dirty="0" smtClean="0">
                <a:solidFill>
                  <a:schemeClr val="accent2"/>
                </a:solidFill>
              </a:rPr>
              <a:t> DETERMINACION DEL TRIBUTO </a:t>
            </a:r>
            <a:r>
              <a:rPr lang="es-UY" b="1" cap="all" dirty="0"/>
              <a:t/>
            </a:r>
            <a:br>
              <a:rPr lang="es-UY" b="1" cap="all" dirty="0"/>
            </a:br>
            <a:endParaRPr lang="es-UY" dirty="0"/>
          </a:p>
        </p:txBody>
      </p:sp>
      <p:sp>
        <p:nvSpPr>
          <p:cNvPr id="3" name="2 Marcador de contenido"/>
          <p:cNvSpPr>
            <a:spLocks noGrp="1"/>
          </p:cNvSpPr>
          <p:nvPr>
            <p:ph idx="1"/>
          </p:nvPr>
        </p:nvSpPr>
        <p:spPr>
          <a:xfrm>
            <a:off x="457200" y="1285860"/>
            <a:ext cx="8229600" cy="4840303"/>
          </a:xfrm>
        </p:spPr>
        <p:txBody>
          <a:bodyPr>
            <a:normAutofit/>
          </a:bodyPr>
          <a:lstStyle/>
          <a:p>
            <a:endParaRPr lang="es-ES" sz="2000" b="1" dirty="0" smtClean="0"/>
          </a:p>
          <a:p>
            <a:r>
              <a:rPr lang="es-UY" sz="2000" b="1" i="1" u="sng" dirty="0" smtClean="0"/>
              <a:t>MONTO IMPONIBLE DE ANTICIPOS:</a:t>
            </a:r>
          </a:p>
          <a:p>
            <a:endParaRPr lang="es-UY" sz="2000" b="1" i="1" u="sng" dirty="0" smtClean="0"/>
          </a:p>
          <a:p>
            <a:pPr lvl="1"/>
            <a:r>
              <a:rPr lang="es-UY" sz="1600" b="1" dirty="0" smtClean="0"/>
              <a:t>TRABAJADORES NO DEPENDIENTES PRESTADORES DE SERVICIOS PERSONALES:</a:t>
            </a:r>
          </a:p>
          <a:p>
            <a:r>
              <a:rPr lang="es-ES" sz="2000" dirty="0" smtClean="0"/>
              <a:t>Aportación: </a:t>
            </a:r>
          </a:p>
          <a:p>
            <a:r>
              <a:rPr lang="es-ES" sz="2000" dirty="0" smtClean="0"/>
              <a:t>Se determina la aportación sobre los ingresos por servicios personales fuera de la relación de dependencia -sin IVA. (LEY 18.211 ART. 70).</a:t>
            </a:r>
          </a:p>
          <a:p>
            <a:r>
              <a:rPr lang="es-ES" sz="2000" dirty="0" smtClean="0"/>
              <a:t> La base imponible varía según la tributación de impuesto a la renta del profesional: </a:t>
            </a:r>
          </a:p>
          <a:p>
            <a:pPr lvl="1"/>
            <a:r>
              <a:rPr lang="es-ES" sz="1600" b="1" dirty="0" smtClean="0"/>
              <a:t>Si tributa por IRPF la base imponible FONASA es el 70% x Ingresos. </a:t>
            </a:r>
          </a:p>
          <a:p>
            <a:pPr lvl="1"/>
            <a:r>
              <a:rPr lang="es-ES" sz="1600" b="1" dirty="0" smtClean="0"/>
              <a:t> Si tributa por IRAE la base imponible FONASA es la Alícuota IRAE x Ingresos, siendo Alícuota= Renta neta fiscal/ Ingresos anuales y el 48% s/ingresos al inicio.</a:t>
            </a:r>
            <a:endParaRPr lang="es-UY" sz="1600" b="1" dirty="0" smtClean="0"/>
          </a:p>
          <a:p>
            <a:endParaRPr lang="es-UY" sz="2000" b="1" dirty="0" smtClean="0"/>
          </a:p>
          <a:p>
            <a:endParaRPr lang="es-UY" sz="1800" i="1"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075240" cy="922114"/>
          </a:xfrm>
        </p:spPr>
        <p:txBody>
          <a:bodyPr>
            <a:normAutofit fontScale="90000"/>
          </a:bodyPr>
          <a:lstStyle/>
          <a:p>
            <a:r>
              <a:rPr lang="es-UY" b="1" cap="all" dirty="0" smtClean="0"/>
              <a:t/>
            </a:r>
            <a:br>
              <a:rPr lang="es-UY" b="1" cap="all" dirty="0" smtClean="0"/>
            </a:br>
            <a:r>
              <a:rPr lang="es-UY" b="1" cap="all" dirty="0" smtClean="0">
                <a:solidFill>
                  <a:schemeClr val="accent2">
                    <a:lumMod val="60000"/>
                    <a:lumOff val="40000"/>
                  </a:schemeClr>
                </a:solidFill>
              </a:rPr>
              <a:t>TASAS</a:t>
            </a:r>
            <a:r>
              <a:rPr lang="es-UY" b="1" cap="all" dirty="0">
                <a:solidFill>
                  <a:schemeClr val="accent2">
                    <a:lumMod val="60000"/>
                    <a:lumOff val="40000"/>
                  </a:schemeClr>
                </a:solidFill>
              </a:rPr>
              <a:t/>
            </a:r>
            <a:br>
              <a:rPr lang="es-UY" b="1" cap="all" dirty="0">
                <a:solidFill>
                  <a:schemeClr val="accent2">
                    <a:lumMod val="60000"/>
                    <a:lumOff val="40000"/>
                  </a:schemeClr>
                </a:solidFill>
              </a:rPr>
            </a:br>
            <a:endParaRPr lang="es-UY" dirty="0">
              <a:solidFill>
                <a:schemeClr val="accent2">
                  <a:lumMod val="60000"/>
                  <a:lumOff val="40000"/>
                </a:schemeClr>
              </a:solidFill>
            </a:endParaRPr>
          </a:p>
        </p:txBody>
      </p:sp>
      <p:sp>
        <p:nvSpPr>
          <p:cNvPr id="3" name="2 Marcador de contenido"/>
          <p:cNvSpPr>
            <a:spLocks noGrp="1"/>
          </p:cNvSpPr>
          <p:nvPr>
            <p:ph idx="1"/>
          </p:nvPr>
        </p:nvSpPr>
        <p:spPr>
          <a:xfrm>
            <a:off x="457200" y="1268760"/>
            <a:ext cx="8147248" cy="4857403"/>
          </a:xfrm>
        </p:spPr>
        <p:txBody>
          <a:bodyPr/>
          <a:lstStyle/>
          <a:p>
            <a:r>
              <a:rPr lang="es-UY" sz="1800" b="1" dirty="0"/>
              <a:t>PROPORCIONALES, MÚLTIPLES Y VARIABLES </a:t>
            </a:r>
            <a:r>
              <a:rPr lang="es-UY" sz="1800" dirty="0"/>
              <a:t>en función del monto de los ingresos y la cobertura de la situación familiar del trabajador beneficiario del </a:t>
            </a:r>
            <a:r>
              <a:rPr lang="es-UY" sz="1600" b="1" i="1" dirty="0"/>
              <a:t>SNS (LEY 18.211 ART. 61; LEY 18.732 ART.3; DEC. 221/011 ART.21</a:t>
            </a:r>
            <a:r>
              <a:rPr lang="es-UY" sz="1600" b="1" i="1" dirty="0" smtClean="0"/>
              <a:t>)</a:t>
            </a:r>
          </a:p>
          <a:p>
            <a:endParaRPr lang="es-UY" sz="1600" b="1" i="1" dirty="0" smtClean="0"/>
          </a:p>
          <a:p>
            <a:endParaRPr lang="es-UY" sz="1600" b="1" i="1" dirty="0" smtClean="0"/>
          </a:p>
          <a:p>
            <a:endParaRPr lang="es-UY" sz="1600" b="1" i="1" dirty="0" smtClean="0"/>
          </a:p>
          <a:p>
            <a:endParaRPr lang="es-UY" dirty="0"/>
          </a:p>
        </p:txBody>
      </p:sp>
      <p:graphicFrame>
        <p:nvGraphicFramePr>
          <p:cNvPr id="7" name="6 Objeto"/>
          <p:cNvGraphicFramePr>
            <a:graphicFrameLocks noChangeAspect="1"/>
          </p:cNvGraphicFramePr>
          <p:nvPr/>
        </p:nvGraphicFramePr>
        <p:xfrm>
          <a:off x="1428728" y="2214554"/>
          <a:ext cx="6572296" cy="3967162"/>
        </p:xfrm>
        <a:graphic>
          <a:graphicData uri="http://schemas.openxmlformats.org/presentationml/2006/ole">
            <p:oleObj spid="_x0000_s1028" name="Documento" r:id="rId3" imgW="6513890" imgH="3704210" progId="Word.Document.12">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2171</TotalTime>
  <Words>1944</Words>
  <Application>Microsoft Office PowerPoint</Application>
  <PresentationFormat>Presentación en pantalla (4:3)</PresentationFormat>
  <Paragraphs>256</Paragraphs>
  <Slides>24</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26" baseType="lpstr">
      <vt:lpstr>Tema de Office</vt:lpstr>
      <vt:lpstr>Documento de Microsoft Office Word</vt:lpstr>
      <vt:lpstr>FONDO NACIONAL DE SALUD</vt:lpstr>
      <vt:lpstr>MARCO NORMATIVO</vt:lpstr>
      <vt:lpstr>SISTEMA NACIONAL INTEGRADO DE SALUD</vt:lpstr>
      <vt:lpstr>FONASA</vt:lpstr>
      <vt:lpstr>COBERTURA</vt:lpstr>
      <vt:lpstr> HECHO GENERADOR </vt:lpstr>
      <vt:lpstr>DETERMINACION DEL TRIBUTO </vt:lpstr>
      <vt:lpstr>  DETERMINACION DEL TRIBUTO  </vt:lpstr>
      <vt:lpstr> TASAS </vt:lpstr>
      <vt:lpstr>Valores a tener en cuenta</vt:lpstr>
      <vt:lpstr>COSTO PROMEDIO EQUIVALENTE</vt:lpstr>
      <vt:lpstr>Pasos para la liquidación</vt:lpstr>
      <vt:lpstr>Pasos para la liquidación</vt:lpstr>
      <vt:lpstr>Pasos para la liquidación</vt:lpstr>
      <vt:lpstr>Pasos para la liquidación</vt:lpstr>
      <vt:lpstr>Pasos para la liquidación</vt:lpstr>
      <vt:lpstr>TOPE DE APORTACIÓN Y DEVOLUCIÓN DE APORTES </vt:lpstr>
      <vt:lpstr>Amparo al art. 25 Dec. 221/011 de 26/6/2011</vt:lpstr>
      <vt:lpstr>EXCLUSION DEL SNS POR BAJOS INGRESOS </vt:lpstr>
      <vt:lpstr>PAGO – CALENDARIO DE VENCIMIENTOS AÑO 2024</vt:lpstr>
      <vt:lpstr>DECLARACION JURADA</vt:lpstr>
      <vt:lpstr>DECLARACION JURADA</vt:lpstr>
      <vt:lpstr>DECLARACION JURADA</vt:lpstr>
      <vt:lpstr>DECLARACION JURADA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FONDO NACIONAL DE SALUD</dc:title>
  <dc:creator>Ana</dc:creator>
  <cp:lastModifiedBy>anacampana32@gmail.com</cp:lastModifiedBy>
  <cp:revision>158</cp:revision>
  <dcterms:created xsi:type="dcterms:W3CDTF">2021-05-02T01:04:45Z</dcterms:created>
  <dcterms:modified xsi:type="dcterms:W3CDTF">2024-05-01T19:39:53Z</dcterms:modified>
</cp:coreProperties>
</file>