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89" r:id="rId10"/>
    <p:sldId id="290" r:id="rId11"/>
    <p:sldId id="263" r:id="rId12"/>
    <p:sldId id="269" r:id="rId13"/>
    <p:sldId id="284" r:id="rId14"/>
    <p:sldId id="297" r:id="rId15"/>
    <p:sldId id="264" r:id="rId16"/>
    <p:sldId id="265" r:id="rId17"/>
    <p:sldId id="291" r:id="rId18"/>
    <p:sldId id="267" r:id="rId19"/>
    <p:sldId id="270" r:id="rId20"/>
    <p:sldId id="282" r:id="rId21"/>
    <p:sldId id="271" r:id="rId22"/>
    <p:sldId id="292" r:id="rId23"/>
    <p:sldId id="293" r:id="rId24"/>
    <p:sldId id="294" r:id="rId25"/>
    <p:sldId id="295" r:id="rId26"/>
    <p:sldId id="280" r:id="rId27"/>
    <p:sldId id="272" r:id="rId28"/>
    <p:sldId id="273" r:id="rId29"/>
    <p:sldId id="283" r:id="rId30"/>
    <p:sldId id="275" r:id="rId31"/>
    <p:sldId id="279" r:id="rId32"/>
    <p:sldId id="287" r:id="rId33"/>
    <p:sldId id="296" r:id="rId34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15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A55-57AD-4D37-AA6B-F9514F5DD4AE}" type="datetimeFigureOut">
              <a:rPr lang="es-UY" smtClean="0"/>
              <a:pPr/>
              <a:t>28/4/2023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D60E-4D2D-4125-84AA-2B4296F67D1B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A55-57AD-4D37-AA6B-F9514F5DD4AE}" type="datetimeFigureOut">
              <a:rPr lang="es-UY" smtClean="0"/>
              <a:pPr/>
              <a:t>28/4/2023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D60E-4D2D-4125-84AA-2B4296F67D1B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A55-57AD-4D37-AA6B-F9514F5DD4AE}" type="datetimeFigureOut">
              <a:rPr lang="es-UY" smtClean="0"/>
              <a:pPr/>
              <a:t>28/4/2023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D60E-4D2D-4125-84AA-2B4296F67D1B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A55-57AD-4D37-AA6B-F9514F5DD4AE}" type="datetimeFigureOut">
              <a:rPr lang="es-UY" smtClean="0"/>
              <a:pPr/>
              <a:t>28/4/2023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D60E-4D2D-4125-84AA-2B4296F67D1B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A55-57AD-4D37-AA6B-F9514F5DD4AE}" type="datetimeFigureOut">
              <a:rPr lang="es-UY" smtClean="0"/>
              <a:pPr/>
              <a:t>28/4/2023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D60E-4D2D-4125-84AA-2B4296F67D1B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A55-57AD-4D37-AA6B-F9514F5DD4AE}" type="datetimeFigureOut">
              <a:rPr lang="es-UY" smtClean="0"/>
              <a:pPr/>
              <a:t>28/4/2023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D60E-4D2D-4125-84AA-2B4296F67D1B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A55-57AD-4D37-AA6B-F9514F5DD4AE}" type="datetimeFigureOut">
              <a:rPr lang="es-UY" smtClean="0"/>
              <a:pPr/>
              <a:t>28/4/2023</a:t>
            </a:fld>
            <a:endParaRPr lang="es-U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D60E-4D2D-4125-84AA-2B4296F67D1B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A55-57AD-4D37-AA6B-F9514F5DD4AE}" type="datetimeFigureOut">
              <a:rPr lang="es-UY" smtClean="0"/>
              <a:pPr/>
              <a:t>28/4/2023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D60E-4D2D-4125-84AA-2B4296F67D1B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A55-57AD-4D37-AA6B-F9514F5DD4AE}" type="datetimeFigureOut">
              <a:rPr lang="es-UY" smtClean="0"/>
              <a:pPr/>
              <a:t>28/4/2023</a:t>
            </a:fld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D60E-4D2D-4125-84AA-2B4296F67D1B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A55-57AD-4D37-AA6B-F9514F5DD4AE}" type="datetimeFigureOut">
              <a:rPr lang="es-UY" smtClean="0"/>
              <a:pPr/>
              <a:t>28/4/2023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D60E-4D2D-4125-84AA-2B4296F67D1B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A55-57AD-4D37-AA6B-F9514F5DD4AE}" type="datetimeFigureOut">
              <a:rPr lang="es-UY" smtClean="0"/>
              <a:pPr/>
              <a:t>28/4/2023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D60E-4D2D-4125-84AA-2B4296F67D1B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B8A55-57AD-4D37-AA6B-F9514F5DD4AE}" type="datetimeFigureOut">
              <a:rPr lang="es-UY" smtClean="0"/>
              <a:pPr/>
              <a:t>28/4/2023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ED60E-4D2D-4125-84AA-2B4296F67D1B}" type="slidenum">
              <a:rPr lang="es-UY" smtClean="0"/>
              <a:pPr/>
              <a:t>‹Nº›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mtClean="0"/>
              <a:t>IMPUESTO AL VALOR AGREGADO</a:t>
            </a:r>
            <a:endParaRPr lang="es-UY" dirty="0"/>
          </a:p>
        </p:txBody>
      </p:sp>
      <p:pic>
        <p:nvPicPr>
          <p:cNvPr id="6" name="5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00" y="1785926"/>
            <a:ext cx="7294317" cy="4525963"/>
          </a:xfrm>
        </p:spPr>
      </p:pic>
      <p:sp>
        <p:nvSpPr>
          <p:cNvPr id="7" name="6 Rectángulo"/>
          <p:cNvSpPr/>
          <p:nvPr/>
        </p:nvSpPr>
        <p:spPr>
          <a:xfrm>
            <a:off x="2286000" y="269033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UY" sz="2400" b="1" cap="all" dirty="0" smtClean="0">
                <a:solidFill>
                  <a:schemeClr val="tx2"/>
                </a:solidFill>
              </a:rPr>
              <a:t>MARCO NORMATIVO</a:t>
            </a:r>
          </a:p>
          <a:p>
            <a:pPr lvl="0" algn="ctr"/>
            <a:r>
              <a:rPr lang="es-UY" sz="2400" dirty="0" smtClean="0">
                <a:solidFill>
                  <a:schemeClr val="tx2"/>
                </a:solidFill>
              </a:rPr>
              <a:t>Título 10 del Texto Ordenado de la DGI 1996</a:t>
            </a:r>
          </a:p>
          <a:p>
            <a:pPr lvl="0" algn="ctr"/>
            <a:r>
              <a:rPr lang="es-UY" sz="2400" dirty="0" smtClean="0">
                <a:solidFill>
                  <a:schemeClr val="tx2"/>
                </a:solidFill>
              </a:rPr>
              <a:t>Decreto Reglamentario Nº 220/998 de 12/08/998</a:t>
            </a:r>
          </a:p>
          <a:p>
            <a:pPr lvl="0" algn="ctr"/>
            <a:r>
              <a:rPr lang="es-UY" sz="2400" dirty="0" smtClean="0">
                <a:solidFill>
                  <a:schemeClr val="tx2"/>
                </a:solidFill>
              </a:rPr>
              <a:t>Resoluciones de DGI Nº 688/992 y Nº 625/007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/>
              <a:t>Exoneraciones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sz="2400" dirty="0" smtClean="0"/>
              <a:t>Existen servicios personales que se encuentran exonerados del IVA tales como:</a:t>
            </a:r>
          </a:p>
          <a:p>
            <a:r>
              <a:rPr lang="es-UY" sz="2400" dirty="0" smtClean="0"/>
              <a:t> Las retribuciones que perciben los escribanos públicos que ejerzan funciones como integrantes de las Comisiones Receptoras de Votos. Dichos profesionales serán retribuidos por dicha actuación con el equivalente a 12 Unidades Reajustables las cuales no quedan gravados por el IVA (Decreto Nº 485/009 y la Consulta 5.266).</a:t>
            </a:r>
            <a:endParaRPr lang="es-UY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200" b="1" i="1" dirty="0" smtClean="0"/>
              <a:t>Monto imponible </a:t>
            </a:r>
            <a:r>
              <a:rPr lang="es-UY" sz="3200" dirty="0" smtClean="0"/>
              <a:t/>
            </a:r>
            <a:br>
              <a:rPr lang="es-UY" sz="3200" dirty="0" smtClean="0"/>
            </a:br>
            <a:r>
              <a:rPr lang="es-UY" sz="2000" dirty="0" smtClean="0"/>
              <a:t>(Artículo 7, Título10) </a:t>
            </a:r>
            <a:endParaRPr lang="es-UY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s-UY" sz="2000" b="1" dirty="0" smtClean="0"/>
              <a:t> </a:t>
            </a:r>
            <a:r>
              <a:rPr lang="es-UY" sz="2000" b="1" dirty="0"/>
              <a:t>P</a:t>
            </a:r>
            <a:r>
              <a:rPr lang="es-UY" sz="2000" b="1" dirty="0" smtClean="0"/>
              <a:t>restación de servicios.</a:t>
            </a:r>
            <a:r>
              <a:rPr lang="es-UY" sz="2000" dirty="0" smtClean="0"/>
              <a:t> Es la contraprestación que paga el adquirente por el bien o servicio incluidos los tributos que afecten la operación.</a:t>
            </a:r>
          </a:p>
          <a:p>
            <a:pPr lvl="1"/>
            <a:r>
              <a:rPr lang="es-UY" sz="2000" dirty="0" smtClean="0"/>
              <a:t>En el caso de los Escribanos serán los honorarios.</a:t>
            </a:r>
          </a:p>
          <a:p>
            <a:pPr lvl="1"/>
            <a:endParaRPr lang="es-UY" sz="2000" dirty="0" smtClean="0"/>
          </a:p>
          <a:p>
            <a:r>
              <a:rPr lang="es-ES" sz="2100" b="1" i="1" dirty="0"/>
              <a:t>Artículo 8º.- Impuesto a facturar</a:t>
            </a:r>
            <a:r>
              <a:rPr lang="es-ES" sz="2100" i="1" dirty="0"/>
              <a:t>: A) En los casos de entrega de bienes y de prestaciones de servicios, las tasas respectivas se aplicarán sobre el importe total neto contratado o facturado. El importe resultante se incluirá en forma separada en la factura o documento equivalente, salvo que la Administración autorice o disponga expresamente su incorporación al precio. …</a:t>
            </a:r>
            <a:endParaRPr lang="es-UY" sz="2100" dirty="0"/>
          </a:p>
          <a:p>
            <a:pPr>
              <a:buNone/>
            </a:pPr>
            <a:r>
              <a:rPr lang="es-ES" sz="2100" i="1" dirty="0"/>
              <a:t> </a:t>
            </a:r>
            <a:endParaRPr lang="es-UY" sz="2100" dirty="0"/>
          </a:p>
          <a:p>
            <a:endParaRPr lang="es-UY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600" b="1" dirty="0" smtClean="0">
                <a:solidFill>
                  <a:schemeClr val="accent2"/>
                </a:solidFill>
              </a:rPr>
              <a:t>SITUACIONES ESPECIALES</a:t>
            </a:r>
            <a:endParaRPr lang="es-UY" sz="3600" b="1" dirty="0">
              <a:solidFill>
                <a:schemeClr val="accent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sz="2000" dirty="0" smtClean="0"/>
              <a:t>Si los honorarios que surgen del Arancel Oficial son diferentes a los facturados, el monto imponible es el importe total neto facturado.</a:t>
            </a:r>
          </a:p>
          <a:p>
            <a:endParaRPr lang="es-UY" sz="2400" dirty="0"/>
          </a:p>
          <a:p>
            <a:endParaRPr lang="es-UY" sz="24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1187624" y="2852936"/>
            <a:ext cx="230425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 smtClean="0"/>
              <a:t>Honorario devengado   (Estipulado en el Arancel Oficial)</a:t>
            </a:r>
          </a:p>
          <a:p>
            <a:pPr algn="ctr"/>
            <a:endParaRPr lang="es-UY" dirty="0"/>
          </a:p>
        </p:txBody>
      </p:sp>
      <p:sp>
        <p:nvSpPr>
          <p:cNvPr id="5" name="4 Rectángulo redondeado"/>
          <p:cNvSpPr/>
          <p:nvPr/>
        </p:nvSpPr>
        <p:spPr>
          <a:xfrm>
            <a:off x="5004048" y="2780928"/>
            <a:ext cx="223224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 smtClean="0"/>
              <a:t>Honorario facturado</a:t>
            </a:r>
          </a:p>
          <a:p>
            <a:pPr algn="ctr"/>
            <a:r>
              <a:rPr lang="es-UY" dirty="0" smtClean="0"/>
              <a:t>(Lo que el Escribano cobra realmente)</a:t>
            </a:r>
            <a:endParaRPr lang="es-UY" dirty="0"/>
          </a:p>
        </p:txBody>
      </p:sp>
      <p:sp>
        <p:nvSpPr>
          <p:cNvPr id="6" name="5 Distinto de"/>
          <p:cNvSpPr/>
          <p:nvPr/>
        </p:nvSpPr>
        <p:spPr>
          <a:xfrm>
            <a:off x="3851920" y="3140968"/>
            <a:ext cx="936104" cy="648072"/>
          </a:xfrm>
          <a:prstGeom prst="mathNotEqual">
            <a:avLst>
              <a:gd name="adj1" fmla="val 23520"/>
              <a:gd name="adj2" fmla="val 4200000"/>
              <a:gd name="adj3" fmla="val 1176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>
              <a:solidFill>
                <a:schemeClr val="tx1"/>
              </a:solidFill>
            </a:endParaRPr>
          </a:p>
        </p:txBody>
      </p:sp>
      <p:sp>
        <p:nvSpPr>
          <p:cNvPr id="7" name="6 Flecha abajo"/>
          <p:cNvSpPr/>
          <p:nvPr/>
        </p:nvSpPr>
        <p:spPr>
          <a:xfrm>
            <a:off x="2267744" y="4293096"/>
            <a:ext cx="484632" cy="504056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8" name="7 Elipse"/>
          <p:cNvSpPr/>
          <p:nvPr/>
        </p:nvSpPr>
        <p:spPr>
          <a:xfrm>
            <a:off x="1547664" y="4941168"/>
            <a:ext cx="1872208" cy="86409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200" b="1" dirty="0" smtClean="0">
                <a:solidFill>
                  <a:schemeClr val="tx1"/>
                </a:solidFill>
              </a:rPr>
              <a:t>Monto imponible para calculo de aportes CNSS</a:t>
            </a:r>
            <a:endParaRPr lang="es-UY" sz="1200" b="1" dirty="0">
              <a:solidFill>
                <a:schemeClr val="tx1"/>
              </a:solidFill>
            </a:endParaRPr>
          </a:p>
        </p:txBody>
      </p:sp>
      <p:sp>
        <p:nvSpPr>
          <p:cNvPr id="9" name="8 Flecha abajo"/>
          <p:cNvSpPr/>
          <p:nvPr/>
        </p:nvSpPr>
        <p:spPr>
          <a:xfrm>
            <a:off x="6012160" y="4293096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0" name="9 Elipse"/>
          <p:cNvSpPr/>
          <p:nvPr/>
        </p:nvSpPr>
        <p:spPr>
          <a:xfrm>
            <a:off x="5292080" y="4869160"/>
            <a:ext cx="1872208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200" b="1" dirty="0" smtClean="0">
                <a:solidFill>
                  <a:schemeClr val="tx1"/>
                </a:solidFill>
              </a:rPr>
              <a:t>Monto imponible para cálculo IVA</a:t>
            </a:r>
            <a:endParaRPr lang="es-UY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chemeClr val="accent2"/>
                </a:solidFill>
              </a:rPr>
              <a:t>SITUACIONES ESPECIALES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Si en la factura se discriminara honorarios y aportes, </a:t>
            </a:r>
            <a:r>
              <a:rPr lang="es-ES" sz="1800" b="1" i="1" dirty="0" smtClean="0"/>
              <a:t>el monto imponible es la sumatoria de ambos</a:t>
            </a:r>
            <a:r>
              <a:rPr lang="es-ES" sz="1800" dirty="0" smtClean="0"/>
              <a:t>. </a:t>
            </a:r>
          </a:p>
          <a:p>
            <a:r>
              <a:rPr lang="es-ES" sz="1800" dirty="0" smtClean="0"/>
              <a:t>De acuerdo a la DGI los montepíos notariales son contribuciones a cargo del profesional interviniente, independientemente de su identificación en la factura a los efectos de su reintegro frente al cliente. </a:t>
            </a:r>
          </a:p>
          <a:p>
            <a:r>
              <a:rPr lang="es-ES" sz="1800" dirty="0" smtClean="0"/>
              <a:t>Por tanto, se entiende que en el caso particular los montepíos notariales están gravados a la tasa básica.</a:t>
            </a:r>
          </a:p>
          <a:p>
            <a:pPr lvl="0"/>
            <a:r>
              <a:rPr lang="es-UY" sz="1800" dirty="0" smtClean="0"/>
              <a:t>Cuando solo se perciben los aportes, lo que comúnmente se dice “no se cobra honorarios”, </a:t>
            </a:r>
            <a:r>
              <a:rPr lang="es-UY" sz="1800" b="1" i="1" dirty="0" smtClean="0"/>
              <a:t>esos aportes son considerados honorarios y por lo tanto ese será el monto imponible del IVA</a:t>
            </a:r>
            <a:r>
              <a:rPr lang="es-UY" sz="1800" dirty="0" smtClean="0"/>
              <a:t>.</a:t>
            </a:r>
          </a:p>
          <a:p>
            <a:r>
              <a:rPr lang="es-ES" sz="1800" dirty="0" smtClean="0"/>
              <a:t>Si no se cobra nada, ni aportes ni honorarios, o sea es una actuación gratuita, no debería facturarse nada, ya que no hay hecho generador porque no hay contraprestación, pero la DGI exige que se facture igual, estableciendo $ 0 en todos los conceptos.</a:t>
            </a:r>
            <a:endParaRPr lang="es-UY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b="1" dirty="0" smtClean="0">
                <a:solidFill>
                  <a:schemeClr val="tx2"/>
                </a:solidFill>
              </a:rPr>
              <a:t>ALICUOTAS DEL IVA</a:t>
            </a:r>
            <a:br>
              <a:rPr lang="es-UY" b="1" dirty="0" smtClean="0">
                <a:solidFill>
                  <a:schemeClr val="tx2"/>
                </a:solidFill>
              </a:rPr>
            </a:br>
            <a:r>
              <a:rPr lang="es-UY" dirty="0" smtClean="0"/>
              <a:t> </a:t>
            </a:r>
            <a:r>
              <a:rPr lang="es-UY" sz="2700" dirty="0" smtClean="0"/>
              <a:t>Artículos 16 a 18 Titulo 10 </a:t>
            </a:r>
            <a:endParaRPr lang="es-ES" sz="27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UY" sz="2900" dirty="0" smtClean="0"/>
              <a:t> Las tasas del IVA son:</a:t>
            </a:r>
          </a:p>
          <a:p>
            <a:endParaRPr lang="es-UY" sz="2900" dirty="0" smtClean="0"/>
          </a:p>
          <a:p>
            <a:r>
              <a:rPr lang="es-UY" sz="2900" b="1" dirty="0" smtClean="0">
                <a:solidFill>
                  <a:srgbClr val="00B0F0"/>
                </a:solidFill>
              </a:rPr>
              <a:t>a. Tasa básica: 22%</a:t>
            </a:r>
          </a:p>
          <a:p>
            <a:r>
              <a:rPr lang="es-UY" sz="2900" b="1" dirty="0" smtClean="0">
                <a:solidFill>
                  <a:srgbClr val="00B0F0"/>
                </a:solidFill>
              </a:rPr>
              <a:t>b. Tasa mínima: 10%</a:t>
            </a:r>
          </a:p>
          <a:p>
            <a:r>
              <a:rPr lang="es-UY" sz="2900" dirty="0" smtClean="0"/>
              <a:t>Las operaciones que no estén previstas en el articulo 18 (tasa mínima), están gravadas a la tasa básica.</a:t>
            </a:r>
          </a:p>
          <a:p>
            <a:endParaRPr lang="es-UY" sz="2900" dirty="0" smtClean="0"/>
          </a:p>
          <a:p>
            <a:r>
              <a:rPr lang="es-UY" i="1" dirty="0" smtClean="0"/>
              <a:t>Los servicios personales se encuentran gravados a la tasa básica (22%), salvo algunas excepciones que quedan gravados a tasa mínima (10%). </a:t>
            </a:r>
          </a:p>
          <a:p>
            <a:endParaRPr lang="es-UY" i="1" dirty="0" smtClean="0"/>
          </a:p>
          <a:p>
            <a:pPr lvl="1"/>
            <a:r>
              <a:rPr lang="es-UY" i="1" dirty="0" smtClean="0"/>
              <a:t>Por ejemplo, las prestaciones de servicios vinculadas a la salud de los seres humanos, realizadas por profesionales que posean título habilitante y quienes realicen actividad médica o paramédica y se encuentren inscriptos en el respectivo registro del Ministerio de Salud Pública deben tributar a la tasa mínima. </a:t>
            </a:r>
          </a:p>
          <a:p>
            <a:endParaRPr lang="es-ES" dirty="0"/>
          </a:p>
        </p:txBody>
      </p:sp>
      <p:pic>
        <p:nvPicPr>
          <p:cNvPr id="4" name="3 Imagen" descr="Diferencias entre factura proforma y factura comercial | Modelo Factur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571612"/>
            <a:ext cx="214314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b="1" dirty="0" smtClean="0"/>
              <a:t>Bienes y servicios </a:t>
            </a:r>
            <a:endParaRPr lang="es-UY" dirty="0" smtClean="0"/>
          </a:p>
          <a:p>
            <a:r>
              <a:rPr lang="es-UY" sz="2000" dirty="0" smtClean="0"/>
              <a:t>El método de liquidación del IVA es de “Impuesto a Impuesto”, por lo que la cuantía de la obligación estará dada por la diferencia entre el IVA Ventas (Impuesto facturado) o débito fiscal y el IVA Compras o crédito fiscal. </a:t>
            </a:r>
          </a:p>
          <a:p>
            <a:r>
              <a:rPr lang="es-UY" sz="2000" b="1" i="1" dirty="0" smtClean="0">
                <a:solidFill>
                  <a:schemeClr val="accent2"/>
                </a:solidFill>
              </a:rPr>
              <a:t>(+) IVA Ventas o débito fiscal </a:t>
            </a:r>
          </a:p>
          <a:p>
            <a:r>
              <a:rPr lang="es-UY" sz="2000" b="1" i="1" dirty="0" smtClean="0">
                <a:solidFill>
                  <a:schemeClr val="accent2"/>
                </a:solidFill>
              </a:rPr>
              <a:t>(-) IVA Compras o crédito fiscal </a:t>
            </a:r>
          </a:p>
          <a:p>
            <a:pPr>
              <a:buNone/>
            </a:pPr>
            <a:r>
              <a:rPr lang="es-UY" sz="2000" b="1" i="1" dirty="0" smtClean="0">
                <a:solidFill>
                  <a:schemeClr val="accent2"/>
                </a:solidFill>
              </a:rPr>
              <a:t>____________________________ </a:t>
            </a:r>
          </a:p>
          <a:p>
            <a:r>
              <a:rPr lang="es-UY" sz="2000" b="1" i="1" dirty="0" smtClean="0">
                <a:solidFill>
                  <a:schemeClr val="accent2"/>
                </a:solidFill>
              </a:rPr>
              <a:t>IVA a pagar o Crédito fiscal </a:t>
            </a:r>
          </a:p>
          <a:p>
            <a:pPr>
              <a:buNone/>
            </a:pPr>
            <a:r>
              <a:rPr lang="es-UY" dirty="0" smtClean="0"/>
              <a:t> </a:t>
            </a:r>
          </a:p>
          <a:p>
            <a:endParaRPr lang="es-UY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UY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Base de cálculo </a:t>
            </a:r>
            <a:r>
              <a:rPr lang="es-UY" sz="2400" dirty="0" smtClean="0"/>
              <a:t/>
            </a:r>
            <a:br>
              <a:rPr lang="es-UY" sz="2400" dirty="0" smtClean="0"/>
            </a:br>
            <a:r>
              <a:rPr lang="es-UY" sz="1800" dirty="0" smtClean="0"/>
              <a:t>(Artículo 8 y 9, Título 10, Artículo 118, Decreto 220/998) </a:t>
            </a:r>
            <a:br>
              <a:rPr lang="es-UY" sz="1800" dirty="0" smtClean="0"/>
            </a:br>
            <a:endParaRPr lang="es-UY" sz="1800" dirty="0"/>
          </a:p>
        </p:txBody>
      </p:sp>
      <p:pic>
        <p:nvPicPr>
          <p:cNvPr id="5" name="4 Imagen" descr="Qué es la factura comercial? [+plantilla gratuita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005064"/>
            <a:ext cx="27908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600" b="1" dirty="0" smtClean="0"/>
              <a:t>LIQUIDACION DEL IVA</a:t>
            </a:r>
            <a:endParaRPr lang="es-UY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UY" b="1" dirty="0" smtClean="0"/>
              <a:t>Características de la liquidación de IVA:</a:t>
            </a:r>
          </a:p>
          <a:p>
            <a:pPr>
              <a:buNone/>
            </a:pPr>
            <a:endParaRPr lang="es-UY" b="1" dirty="0" smtClean="0"/>
          </a:p>
          <a:p>
            <a:r>
              <a:rPr lang="es-UY" b="1" i="1" u="sng" dirty="0" smtClean="0"/>
              <a:t>1. Sistema de la sustracción: </a:t>
            </a:r>
            <a:r>
              <a:rPr lang="es-UY" dirty="0" smtClean="0"/>
              <a:t>el IVA se liquida en base a una resta y no una suma, dado que se parte del IVA ventas y se le resta el IVA compras (la diferencia es el monto a pagar). </a:t>
            </a:r>
          </a:p>
          <a:p>
            <a:endParaRPr lang="es-UY" dirty="0" smtClean="0"/>
          </a:p>
          <a:p>
            <a:r>
              <a:rPr lang="es-UY" b="1" i="1" u="sng" dirty="0" smtClean="0"/>
              <a:t>2. Sistema de base financiera: </a:t>
            </a:r>
            <a:r>
              <a:rPr lang="es-UY" dirty="0" smtClean="0"/>
              <a:t>significa que el IVA ventas se resta al IVA compras de todos los bienes y servicios (insumos) que fueron adquiridos en el periodo de liquidación sin importar si se utilizan para operaciones de ese ejercicio o de ejercicios siguientes. Esto lleva a que en ciertos ejercicios el contribuyente pueda verificar mas IVA compras que IVA ventas, lo que genera un saldo a favor. </a:t>
            </a:r>
          </a:p>
          <a:p>
            <a:endParaRPr lang="es-UY" dirty="0" smtClean="0"/>
          </a:p>
          <a:p>
            <a:r>
              <a:rPr lang="es-UY" b="1" i="1" u="sng" dirty="0" smtClean="0"/>
              <a:t>3. Sistema de impuesto contra impuesto: </a:t>
            </a:r>
            <a:r>
              <a:rPr lang="es-UY" dirty="0" smtClean="0"/>
              <a:t>consiste en que se resta del IVA facturado en el ejercicio, el IVA que se pago por bienes y servicios adquiridos en ese ejercicio (a diferencia del sistema de base a base, donde se restan el total de las ventas menos el total de compras y a la diferencia se le aplica la tasa del impuesto </a:t>
            </a:r>
          </a:p>
          <a:p>
            <a:endParaRPr lang="es-UY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32657"/>
            <a:ext cx="137884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b="1" dirty="0" smtClean="0">
                <a:solidFill>
                  <a:schemeClr val="accent1">
                    <a:lumMod val="75000"/>
                  </a:schemeClr>
                </a:solidFill>
              </a:rPr>
              <a:t>Operaciones en moneda extranjera</a:t>
            </a:r>
            <a:r>
              <a:rPr lang="es-UY" b="1" dirty="0" smtClean="0"/>
              <a:t/>
            </a:r>
            <a:br>
              <a:rPr lang="es-UY" b="1" dirty="0" smtClean="0"/>
            </a:br>
            <a:r>
              <a:rPr lang="es-UY" sz="2700" b="1" dirty="0" smtClean="0"/>
              <a:t>Art. 114 Dto. 220/98</a:t>
            </a:r>
            <a:endParaRPr lang="es-UY" sz="27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sz="2000" i="1" dirty="0" smtClean="0"/>
              <a:t>Los impuestos recaudados por la DGI </a:t>
            </a:r>
            <a:r>
              <a:rPr lang="es-UY" sz="2000" i="1" u="sng" dirty="0" smtClean="0">
                <a:solidFill>
                  <a:schemeClr val="accent1"/>
                </a:solidFill>
              </a:rPr>
              <a:t>deberán abonarse siempre en moneda nacional.</a:t>
            </a:r>
          </a:p>
          <a:p>
            <a:endParaRPr lang="es-UY" sz="2000" i="1" u="sng" dirty="0" smtClean="0">
              <a:solidFill>
                <a:schemeClr val="accent1"/>
              </a:solidFill>
            </a:endParaRPr>
          </a:p>
          <a:p>
            <a:r>
              <a:rPr lang="es-UY" sz="2000" i="1" dirty="0" smtClean="0"/>
              <a:t>Los honorarios facturados, y las compras realizadas en moneda extranjera, deberán convertirse a pesos uruguayos considerando </a:t>
            </a:r>
            <a:r>
              <a:rPr lang="es-UY" sz="2000" i="1" u="sng" dirty="0" smtClean="0">
                <a:solidFill>
                  <a:srgbClr val="FF0000"/>
                </a:solidFill>
              </a:rPr>
              <a:t>el tipo de cambio interbancario del día anterior a la operación</a:t>
            </a:r>
            <a:r>
              <a:rPr lang="es-UY" sz="2000" i="1" dirty="0" smtClean="0"/>
              <a:t>. </a:t>
            </a:r>
          </a:p>
          <a:p>
            <a:endParaRPr lang="es-UY" sz="2000" i="1" dirty="0" smtClean="0"/>
          </a:p>
          <a:p>
            <a:r>
              <a:rPr lang="es-UY" sz="2000" i="1" dirty="0" smtClean="0"/>
              <a:t>Si el día anterior no hubiese cotización, se deberá ir a la del último día hábil anterior. </a:t>
            </a:r>
          </a:p>
          <a:p>
            <a:endParaRPr lang="es-UY" sz="2000" i="1" dirty="0" smtClean="0"/>
          </a:p>
          <a:p>
            <a:r>
              <a:rPr lang="es-UY" sz="2000" i="1" dirty="0" smtClean="0"/>
              <a:t>De no existir cotización interbancaria para la moneda en la que se encuentre la documentación, deberá utilizarse el arbitraje correspondiente a dólares americanos, para convertirla luego a moneda nacional.</a:t>
            </a:r>
            <a:endParaRPr lang="es-UY" sz="2000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FACTURACION</a:t>
            </a:r>
            <a:r>
              <a:rPr lang="es-UY" sz="2400" dirty="0" smtClean="0"/>
              <a:t/>
            </a:r>
            <a:br>
              <a:rPr lang="es-UY" sz="2400" dirty="0" smtClean="0"/>
            </a:br>
            <a:r>
              <a:rPr lang="es-UY" sz="2400" b="1" dirty="0" smtClean="0"/>
              <a:t> Artículo 80 del Título 10 </a:t>
            </a:r>
            <a:endParaRPr lang="es-UY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UY" dirty="0" smtClean="0"/>
              <a:t>Todas las operaciones vinculadas con los impuestos administrados por la DGI deberán estar debidamente documentadas.</a:t>
            </a:r>
          </a:p>
          <a:p>
            <a:pPr>
              <a:buNone/>
            </a:pPr>
            <a:endParaRPr lang="es-UY" dirty="0" smtClean="0"/>
          </a:p>
          <a:p>
            <a:r>
              <a:rPr lang="es-UY" dirty="0" smtClean="0"/>
              <a:t> </a:t>
            </a:r>
            <a:r>
              <a:rPr lang="es-UY" b="1" dirty="0" smtClean="0"/>
              <a:t>El Artículo 80 del Título 10</a:t>
            </a:r>
            <a:r>
              <a:rPr lang="es-UY" dirty="0" smtClean="0"/>
              <a:t>, establece que las operaciones gravadas deberán documentarse mediante facturas o boletas numeradas correlativamente, que deberán contener impreso el número de inscripción y demás datos para la identificación del contribuyente, detallarse los servicios prestados, fecha, importe de la operación y el monto del impuesto correspondiente, el que se incluirá en forma separada en la factura o documento equivalente. </a:t>
            </a:r>
          </a:p>
          <a:p>
            <a:pPr>
              <a:buNone/>
            </a:pPr>
            <a:endParaRPr lang="es-UY" dirty="0" smtClean="0"/>
          </a:p>
          <a:p>
            <a:r>
              <a:rPr lang="es-UY" dirty="0" smtClean="0"/>
              <a:t>Asimismo, se deberá discriminar obligatoriamente en el comprobante a emitir, el tributo que corresponda cuando efectúen operaciones con otros sujetos pasivos, indicándose en forma separada los totales exentos o no alcanzados y los gravados por la tasa aplicable, los impuestos resultantes y el total de la transacción</a:t>
            </a:r>
          </a:p>
          <a:p>
            <a:endParaRPr lang="es-UY" dirty="0"/>
          </a:p>
        </p:txBody>
      </p:sp>
      <p:sp>
        <p:nvSpPr>
          <p:cNvPr id="3074" name="AutoShape 2" descr="Factura comercial ¿Te explicamos qué es? - Logisb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pic>
        <p:nvPicPr>
          <p:cNvPr id="5" name="4 Imagen" descr="Los tipos de Facturas usadas en Paraguay y sus diferencias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60649"/>
            <a:ext cx="215113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FORMALIDADES DE LOS COMPROBANTES</a:t>
            </a:r>
            <a:b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s-UY" sz="2800" dirty="0"/>
          </a:p>
        </p:txBody>
      </p:sp>
      <p:pic>
        <p:nvPicPr>
          <p:cNvPr id="5" name="4 Marcador de contenido" descr="Modelo 12 con IVA | Imprenta Expres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285860"/>
            <a:ext cx="435771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CARACTERISTICAS</a:t>
            </a:r>
            <a:endParaRPr lang="es-UY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sz="2000" dirty="0"/>
              <a:t>El IVA fue introducido por la Ley Nº 14.100 de 1972 y esta reglamentado por el Decreto Nº 220/98 con las modificaciones del Decreto Nº 207/07 (Reforma Tributaria</a:t>
            </a:r>
            <a:r>
              <a:rPr lang="es-UY" sz="2000" dirty="0" smtClean="0"/>
              <a:t>).</a:t>
            </a:r>
          </a:p>
          <a:p>
            <a:pPr lvl="1"/>
            <a:r>
              <a:rPr lang="es-UY" sz="1600" dirty="0" smtClean="0"/>
              <a:t> </a:t>
            </a:r>
            <a:r>
              <a:rPr lang="es-UY" sz="1800" b="1" i="1" dirty="0"/>
              <a:t>Es un impuesto </a:t>
            </a:r>
            <a:r>
              <a:rPr lang="es-UY" sz="1800" b="1" i="1" dirty="0">
                <a:solidFill>
                  <a:srgbClr val="00B0F0"/>
                </a:solidFill>
              </a:rPr>
              <a:t>al consumo</a:t>
            </a:r>
            <a:r>
              <a:rPr lang="es-UY" sz="1800" b="1" i="1" dirty="0"/>
              <a:t>, </a:t>
            </a:r>
            <a:r>
              <a:rPr lang="es-UY" sz="1800" b="1" i="1" dirty="0">
                <a:solidFill>
                  <a:srgbClr val="00B0F0"/>
                </a:solidFill>
              </a:rPr>
              <a:t>general</a:t>
            </a:r>
            <a:r>
              <a:rPr lang="es-UY" sz="1800" b="1" i="1" dirty="0"/>
              <a:t>, </a:t>
            </a:r>
            <a:r>
              <a:rPr lang="es-UY" sz="1800" b="1" i="1" dirty="0">
                <a:solidFill>
                  <a:srgbClr val="00B0F0"/>
                </a:solidFill>
              </a:rPr>
              <a:t>plurifásico no acumulativo, proporcional</a:t>
            </a:r>
            <a:r>
              <a:rPr lang="es-UY" sz="1800" b="1" i="1" dirty="0"/>
              <a:t>, donde los sujetos pasivos son los intermediarios de la cadena económica</a:t>
            </a:r>
            <a:r>
              <a:rPr lang="es-UY" sz="1800" b="1" i="1" dirty="0" smtClean="0"/>
              <a:t>.</a:t>
            </a:r>
          </a:p>
          <a:p>
            <a:pPr lvl="1">
              <a:buNone/>
            </a:pPr>
            <a:endParaRPr lang="es-UY" sz="1800" i="1" dirty="0" smtClean="0"/>
          </a:p>
          <a:p>
            <a:r>
              <a:rPr lang="es-UY" sz="2000" dirty="0" smtClean="0"/>
              <a:t> </a:t>
            </a:r>
            <a:r>
              <a:rPr lang="es-UY" sz="2000" dirty="0"/>
              <a:t>Salvo excepciones, la regla es que el consumidor final no es sujeto pasivo, </a:t>
            </a:r>
            <a:r>
              <a:rPr lang="es-UY" sz="2000" dirty="0" smtClean="0"/>
              <a:t>     sin </a:t>
            </a:r>
            <a:r>
              <a:rPr lang="es-UY" sz="2000" dirty="0"/>
              <a:t>embargo soporta la carga tributaria en función del traslado de la misma. </a:t>
            </a:r>
            <a:endParaRPr lang="es-UY" sz="2000" dirty="0" smtClean="0"/>
          </a:p>
          <a:p>
            <a:r>
              <a:rPr lang="es-UY" sz="2000" dirty="0" smtClean="0"/>
              <a:t>Se </a:t>
            </a:r>
            <a:r>
              <a:rPr lang="es-UY" sz="2000" dirty="0"/>
              <a:t>llama </a:t>
            </a:r>
            <a:r>
              <a:rPr lang="es-UY" sz="2000" dirty="0" smtClean="0">
                <a:solidFill>
                  <a:srgbClr val="FF0000"/>
                </a:solidFill>
              </a:rPr>
              <a:t>IMPUESTO AL VALOR AGREGADO </a:t>
            </a:r>
            <a:r>
              <a:rPr lang="es-UY" sz="2000" dirty="0" smtClean="0"/>
              <a:t>porque </a:t>
            </a:r>
            <a:r>
              <a:rPr lang="es-UY" sz="2000" dirty="0"/>
              <a:t>la cuantía de la obligación tiene relación con el valor que cada intermediario agrega en su intervención al bien o servicio. Así cuanto más valor se agregue mayor será la cuantía del impuesto</a:t>
            </a:r>
            <a:r>
              <a:rPr lang="es-UY" sz="2000" dirty="0" smtClean="0"/>
              <a:t>.  </a:t>
            </a:r>
            <a:endParaRPr lang="es-UY" sz="2000" dirty="0"/>
          </a:p>
          <a:p>
            <a:endParaRPr lang="es-UY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FORMALIDADES DE LOS COMPROBANTES</a:t>
            </a:r>
            <a:r>
              <a:rPr lang="es-E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s-E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s-UY" sz="2400" b="1" dirty="0" smtClean="0">
                <a:solidFill>
                  <a:srgbClr val="FF3300"/>
                </a:solidFill>
              </a:rPr>
              <a:t> (Art. 11 Resolución DGI N° 688/92) </a:t>
            </a:r>
            <a:r>
              <a:rPr lang="es-E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s-E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s-UY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UY" sz="2400" b="1" i="1" dirty="0" smtClean="0"/>
              <a:t>Nombre o razón social</a:t>
            </a:r>
          </a:p>
          <a:p>
            <a:r>
              <a:rPr lang="es-UY" sz="2400" b="1" i="1" dirty="0" smtClean="0"/>
              <a:t>Domicilio fiscal</a:t>
            </a:r>
          </a:p>
          <a:p>
            <a:r>
              <a:rPr lang="es-UY" sz="2400" b="1" i="1" dirty="0" smtClean="0"/>
              <a:t>RUT de la Empresa</a:t>
            </a:r>
          </a:p>
          <a:p>
            <a:r>
              <a:rPr lang="es-UY" sz="2400" b="1" i="1" dirty="0" smtClean="0"/>
              <a:t>Tipo de Comprobante</a:t>
            </a:r>
          </a:p>
          <a:p>
            <a:r>
              <a:rPr lang="es-UY" sz="2400" b="1" i="1" dirty="0" smtClean="0"/>
              <a:t>Pre numeración correlativa del comprobante</a:t>
            </a:r>
          </a:p>
          <a:p>
            <a:r>
              <a:rPr lang="es-UY" sz="2400" b="1" i="1" dirty="0" smtClean="0"/>
              <a:t>FECHA</a:t>
            </a:r>
          </a:p>
          <a:p>
            <a:r>
              <a:rPr lang="es-UY" sz="2400" b="1" i="1" dirty="0" smtClean="0"/>
              <a:t>Recuadro Ruc comprador</a:t>
            </a:r>
          </a:p>
          <a:p>
            <a:r>
              <a:rPr lang="es-UY" sz="2400" b="1" i="1" dirty="0" smtClean="0"/>
              <a:t>Constancia de estar al día con IVA</a:t>
            </a:r>
          </a:p>
          <a:p>
            <a:r>
              <a:rPr lang="es-UY" sz="2400" b="1" i="1" dirty="0" smtClean="0"/>
              <a:t>Código QR</a:t>
            </a:r>
          </a:p>
          <a:p>
            <a:r>
              <a:rPr lang="es-UY" sz="2400" b="1" i="1" dirty="0" smtClean="0"/>
              <a:t>Pie de imprenta</a:t>
            </a:r>
          </a:p>
          <a:p>
            <a:r>
              <a:rPr lang="es-UY" sz="2400" b="1" i="1" dirty="0" smtClean="0"/>
              <a:t>Identificación de las vías</a:t>
            </a:r>
          </a:p>
          <a:p>
            <a:r>
              <a:rPr lang="es-UY" sz="2400" b="1" i="1" dirty="0" smtClean="0"/>
              <a:t>Fecha de vencimiento</a:t>
            </a:r>
          </a:p>
          <a:p>
            <a:endParaRPr lang="es-UY" b="1" dirty="0" smtClean="0"/>
          </a:p>
          <a:p>
            <a:endParaRPr lang="es-UY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TENER EN CUENTA</a:t>
            </a:r>
            <a:endParaRPr lang="es-UY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sz="2000" b="1" i="1" dirty="0" smtClean="0"/>
              <a:t>Para imprimir documentación, hay que solicitar constancia a DGI vía web.</a:t>
            </a:r>
          </a:p>
          <a:p>
            <a:r>
              <a:rPr lang="es-UY" sz="2000" b="1" i="1" dirty="0" smtClean="0"/>
              <a:t>Los comprobantes son numerados. Debo comenzar por el  A 001</a:t>
            </a:r>
          </a:p>
          <a:p>
            <a:r>
              <a:rPr lang="es-UY" sz="2000" b="1" i="1" dirty="0" smtClean="0"/>
              <a:t>La documentación se debe conservar en buen estado por al menos 5 años</a:t>
            </a:r>
          </a:p>
          <a:p>
            <a:r>
              <a:rPr lang="es-UY" sz="2000" b="1" i="1" dirty="0" smtClean="0"/>
              <a:t>En cada libreta se debe respetar el orden cronológico de las fechas.</a:t>
            </a:r>
          </a:p>
          <a:p>
            <a:r>
              <a:rPr lang="es-UY" sz="2000" b="1" i="1" dirty="0" smtClean="0"/>
              <a:t>Se deben completar todos los conceptos: fecha, RUT. detalle, subtotal, </a:t>
            </a:r>
            <a:r>
              <a:rPr lang="es-UY" sz="2000" b="1" i="1" dirty="0" err="1" smtClean="0"/>
              <a:t>iva</a:t>
            </a:r>
            <a:r>
              <a:rPr lang="es-UY" sz="2000" b="1" i="1" dirty="0" smtClean="0"/>
              <a:t> y total</a:t>
            </a:r>
          </a:p>
          <a:p>
            <a:r>
              <a:rPr lang="es-UY" sz="2000" b="1" i="1" dirty="0" smtClean="0"/>
              <a:t>La vía archivo debe siempre permanecer en la libreta, o bien archivada. Vía 1:Cliente es la que se lleva el cliente</a:t>
            </a:r>
          </a:p>
          <a:p>
            <a:endParaRPr lang="es-UY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88640"/>
            <a:ext cx="216790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200" b="1" dirty="0" smtClean="0"/>
              <a:t>Tratamiento del IVA compras</a:t>
            </a:r>
            <a:br>
              <a:rPr lang="es-UY" sz="3200" b="1" dirty="0" smtClean="0"/>
            </a:br>
            <a:r>
              <a:rPr lang="es-UY" sz="2000" b="1" dirty="0" smtClean="0"/>
              <a:t>(Art. 124 Dto. 220/98)</a:t>
            </a:r>
            <a:endParaRPr lang="es-UY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sz="2000" dirty="0" smtClean="0"/>
              <a:t>El IVA de compras deducible </a:t>
            </a:r>
            <a:r>
              <a:rPr lang="es-UY" sz="2000" b="1" i="1" dirty="0" smtClean="0">
                <a:solidFill>
                  <a:srgbClr val="00B0F0"/>
                </a:solidFill>
              </a:rPr>
              <a:t>será el incluido en las compras de bienes y servicios necesarios para brindar el servicio.</a:t>
            </a:r>
          </a:p>
          <a:p>
            <a:pPr lvl="1"/>
            <a:r>
              <a:rPr lang="es-UY" sz="1800" b="1" i="1" dirty="0" smtClean="0"/>
              <a:t>Para hacer uso del crédito fiscal correspondiente, la documentación deberá cumplir con lo establecido en el Artículo 124 del Decreto Nº 220/998, siendo necesario que el impuesto se encuentre discriminado en la documentación correspondiente, e identificado el comprador con nombre y número de RUC.</a:t>
            </a:r>
          </a:p>
          <a:p>
            <a:pPr lvl="1"/>
            <a:endParaRPr lang="es-UY" sz="1800" dirty="0" smtClean="0"/>
          </a:p>
          <a:p>
            <a:r>
              <a:rPr lang="es-UY" sz="1600" dirty="0" smtClean="0"/>
              <a:t>No podrá deducirse el impuesto incluido en las adquisiciones documentadas en cintas impresas de máquinas registradoras de caja, tickets electrónicos y sus notas de corrección, o en facturas electrónicas que no puedan verificarse mediante el procedimiento que establezca la DGI.</a:t>
            </a:r>
          </a:p>
          <a:p>
            <a:r>
              <a:rPr lang="es-UY" sz="2000" dirty="0" smtClean="0"/>
              <a:t>Los contribuyentes del IVA servicios personales, no podrán deducir el Impuesto incluido en sus adquisiciones de vehículos, mobiliario y gastos de naturaleza personal, tales como vestimenta, alimentación y préstamos bancarios.</a:t>
            </a:r>
            <a:endParaRPr lang="es-UY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b="1" dirty="0" smtClean="0"/>
              <a:t>Tratamiento del IVA compras</a:t>
            </a:r>
            <a:br>
              <a:rPr lang="es-UY" b="1" dirty="0" smtClean="0"/>
            </a:br>
            <a:r>
              <a:rPr lang="es-UY" sz="3200" b="1" dirty="0" smtClean="0"/>
              <a:t>(Art. 126Dto. 220/98)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Artículo 126º.- Costo </a:t>
            </a:r>
            <a:r>
              <a:rPr lang="es-ES" sz="2000" b="1" dirty="0" smtClean="0"/>
              <a:t>servicios personales</a:t>
            </a:r>
            <a:r>
              <a:rPr lang="es-ES" sz="2000" dirty="0" smtClean="0"/>
              <a:t>.- Los contribuyentes del literal c) del artículo 1º del presente decreto no podrá deducir el Impuesto al Valor Agregado incluido en sus adquisiciones de: </a:t>
            </a:r>
          </a:p>
          <a:p>
            <a:r>
              <a:rPr lang="es-ES" sz="2000" dirty="0" smtClean="0"/>
              <a:t>a) Vehículos.</a:t>
            </a:r>
          </a:p>
          <a:p>
            <a:r>
              <a:rPr lang="es-ES" sz="2000" dirty="0" smtClean="0"/>
              <a:t> b) Mobiliario y gastos de naturaleza personal, tales como vestimenta, comida y préstamos bancarios. </a:t>
            </a:r>
          </a:p>
          <a:p>
            <a:pPr>
              <a:buNone/>
            </a:pPr>
            <a:endParaRPr lang="es-ES" sz="2000" dirty="0" smtClean="0"/>
          </a:p>
          <a:p>
            <a:r>
              <a:rPr lang="es-ES" sz="2000" b="1" i="1" dirty="0" smtClean="0"/>
              <a:t>El impuesto correspondiente a las adquisiciones de bienes y servicios que se destinen parcialmente a actividades gravadas se computarán en la proporción correspondiente, con un máximo del 50% (cincuenta por ciento), salvo que se demuestre fehacientemente que la afectación a la actividad gravada supera ese porcentaje. </a:t>
            </a:r>
            <a:endParaRPr lang="es-UY" sz="2000" b="1" i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600" b="1" dirty="0" smtClean="0"/>
              <a:t>Cómo se determinan los anticipos</a:t>
            </a:r>
            <a:br>
              <a:rPr lang="es-UY" sz="3600" b="1" dirty="0" smtClean="0"/>
            </a:br>
            <a:r>
              <a:rPr lang="es-UY" sz="2400" dirty="0" smtClean="0"/>
              <a:t>Art. 144 Dto. 220/98</a:t>
            </a:r>
            <a:endParaRPr lang="es-UY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sz="2000" dirty="0" smtClean="0"/>
              <a:t>Los prestadores de servicios personales, contribuyentes de IVA servicios personales deberán realizar anticipos del impuesto en forma bimestral.</a:t>
            </a:r>
          </a:p>
          <a:p>
            <a:r>
              <a:rPr lang="es-UY" sz="2000" dirty="0" smtClean="0"/>
              <a:t>A los efectos del cálculo del anticipo deberá procederse de la siguiente manera:</a:t>
            </a:r>
          </a:p>
          <a:p>
            <a:pPr lvl="1"/>
            <a:r>
              <a:rPr lang="es-UY" sz="1800" b="1" dirty="0" smtClean="0"/>
              <a:t>1) </a:t>
            </a:r>
            <a:r>
              <a:rPr lang="es-UY" sz="1800" dirty="0" smtClean="0"/>
              <a:t>El IVA ventas del bimestre corresponde al impuesto generado (IVA facturado) aplicando la tasa básica o mínima, según corresponda sobre el total facturado.</a:t>
            </a:r>
          </a:p>
          <a:p>
            <a:pPr lvl="1">
              <a:buNone/>
            </a:pPr>
            <a:endParaRPr lang="es-UY" sz="1800" dirty="0" smtClean="0"/>
          </a:p>
          <a:p>
            <a:pPr lvl="1"/>
            <a:r>
              <a:rPr lang="es-UY" sz="1800" b="1" dirty="0" smtClean="0"/>
              <a:t>2</a:t>
            </a:r>
            <a:r>
              <a:rPr lang="es-UY" sz="1800" dirty="0" smtClean="0"/>
              <a:t>) Para poder deducir el IVA incluido en las compras, es necesario que el mismo se encuentre discriminado en la documentación correspondiente e individualizado el comprador con nombre y número de RUT.</a:t>
            </a:r>
          </a:p>
          <a:p>
            <a:pPr lvl="1">
              <a:buNone/>
            </a:pPr>
            <a:endParaRPr lang="es-UY" sz="1800" dirty="0" smtClean="0"/>
          </a:p>
          <a:p>
            <a:pPr lvl="1"/>
            <a:r>
              <a:rPr lang="es-UY" sz="1800" dirty="0" smtClean="0"/>
              <a:t>Realizado el cálculo, el mismo podrá resultar en un saldo a pagar o un crédito.</a:t>
            </a:r>
            <a:endParaRPr lang="es-UY" sz="1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PAGOS</a:t>
            </a:r>
            <a:endParaRPr lang="es-UY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sz="2000" dirty="0" smtClean="0"/>
              <a:t>Los pagos son bimestrales y tienen carácter de pagos a cuenta del impuesto.</a:t>
            </a:r>
          </a:p>
          <a:p>
            <a:r>
              <a:rPr lang="es-UY" sz="2000" dirty="0" smtClean="0"/>
              <a:t>BOLETO 2908 – Pago </a:t>
            </a:r>
            <a:r>
              <a:rPr lang="es-UY" sz="2000" dirty="0" err="1" smtClean="0"/>
              <a:t>on</a:t>
            </a:r>
            <a:r>
              <a:rPr lang="es-UY" sz="2000" dirty="0" smtClean="0"/>
              <a:t> line o a través de las redes de cobranza </a:t>
            </a:r>
            <a:r>
              <a:rPr lang="es-UY" sz="2000" dirty="0" err="1" smtClean="0"/>
              <a:t>Abitab</a:t>
            </a:r>
            <a:r>
              <a:rPr lang="es-UY" sz="2000" dirty="0" smtClean="0"/>
              <a:t> o Red Pagos.</a:t>
            </a:r>
          </a:p>
          <a:p>
            <a:endParaRPr lang="es-UY" sz="2000" dirty="0" smtClean="0"/>
          </a:p>
          <a:p>
            <a:r>
              <a:rPr lang="es-UY" sz="2400" b="1" dirty="0" smtClean="0"/>
              <a:t>Códigos de impuestos:</a:t>
            </a:r>
          </a:p>
          <a:p>
            <a:r>
              <a:rPr lang="es-UY" sz="2000" dirty="0" smtClean="0"/>
              <a:t>544 IVA Servicios Personales o</a:t>
            </a:r>
          </a:p>
          <a:p>
            <a:r>
              <a:rPr lang="es-UY" sz="2000" dirty="0" smtClean="0"/>
              <a:t>Código agrupado 24 – IVA Servicios Personales - IRPF </a:t>
            </a:r>
            <a:r>
              <a:rPr lang="es-UY" sz="2000" dirty="0" err="1" smtClean="0"/>
              <a:t>Contrib</a:t>
            </a:r>
            <a:r>
              <a:rPr lang="es-UY" sz="2000" dirty="0" smtClean="0"/>
              <a:t>. </a:t>
            </a:r>
            <a:r>
              <a:rPr lang="es-UY" sz="2000" dirty="0" err="1" smtClean="0"/>
              <a:t>Trab</a:t>
            </a:r>
            <a:r>
              <a:rPr lang="es-UY" sz="2000" dirty="0" smtClean="0"/>
              <a:t>. </a:t>
            </a:r>
            <a:r>
              <a:rPr lang="es-UY" sz="2000" dirty="0" err="1" smtClean="0"/>
              <a:t>Indep</a:t>
            </a:r>
            <a:r>
              <a:rPr lang="es-UY" sz="2000" dirty="0" smtClean="0"/>
              <a:t>, que incluye:</a:t>
            </a:r>
          </a:p>
          <a:p>
            <a:pPr lvl="1"/>
            <a:r>
              <a:rPr lang="es-UY" sz="1600" dirty="0" smtClean="0"/>
              <a:t> Código 114: - IRPF - Contribuyentes </a:t>
            </a:r>
            <a:r>
              <a:rPr lang="es-UY" sz="1600" dirty="0" err="1" smtClean="0"/>
              <a:t>Cat</a:t>
            </a:r>
            <a:r>
              <a:rPr lang="es-UY" sz="1600" dirty="0" smtClean="0"/>
              <a:t>. II - Trabajo Independiente.</a:t>
            </a:r>
          </a:p>
          <a:p>
            <a:pPr lvl="1"/>
            <a:r>
              <a:rPr lang="es-UY" sz="1600" dirty="0" smtClean="0"/>
              <a:t> Código 544: IVA - Servicios Personales.</a:t>
            </a:r>
          </a:p>
          <a:p>
            <a:endParaRPr lang="es-UY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CALENDARIO DE PAGOS</a:t>
            </a:r>
            <a:endParaRPr lang="es-UY" sz="4000" b="1" dirty="0">
              <a:solidFill>
                <a:schemeClr val="tx2">
                  <a:lumMod val="60000"/>
                  <a:lumOff val="40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5" name="4 Marcador de contenido" descr="C:\Users\anaca\Documents\DOCUMENTOS\TRIBUTARIO 2022\Captura de pantalla 2022-04-30 22462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00240"/>
            <a:ext cx="6215106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Cuál es el tratamiento del IVA en caso de surgir un crédito al cierre del ejercicio</a:t>
            </a:r>
            <a:endParaRPr lang="es-UY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sz="2400" b="1" u="sng" dirty="0" smtClean="0"/>
              <a:t>Caso 1: Excedente de IVA - Compras de un ejercicio: </a:t>
            </a:r>
          </a:p>
          <a:p>
            <a:pPr>
              <a:buNone/>
            </a:pPr>
            <a:r>
              <a:rPr lang="es-UY" sz="2000" dirty="0" smtClean="0"/>
              <a:t>       El excedente de IVA de compras (IVA de compras en el año &gt; IVA facturado en el año), quedará reflejado en la declaración jurada anual y podrá descontarse en el ejercicio siguiente. No se devuelve este importe en certificados de crédito.</a:t>
            </a:r>
          </a:p>
          <a:p>
            <a:r>
              <a:rPr lang="es-UY" sz="2600" dirty="0" smtClean="0"/>
              <a:t> </a:t>
            </a:r>
            <a:r>
              <a:rPr lang="es-UY" sz="2400" b="1" u="sng" dirty="0" smtClean="0"/>
              <a:t>Caso 2: Excedente de pagos, retenciones efectuadas, etc.:</a:t>
            </a:r>
          </a:p>
          <a:p>
            <a:pPr>
              <a:buNone/>
            </a:pPr>
            <a:r>
              <a:rPr lang="es-UY" sz="2000" dirty="0" smtClean="0"/>
              <a:t>       Si de la declaración jurada surge un saldo de IVA a favor del contribuyente, no es posible que el mismo se realice en efectivo, ni trasladarlo al ejercicio siguiente. El crédito será devuelto únicamente mediante Certificados de Crédito.</a:t>
            </a:r>
          </a:p>
          <a:p>
            <a:endParaRPr lang="es-UY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DECLARACION JURADA</a:t>
            </a:r>
            <a:br>
              <a:rPr lang="es-UY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UY" sz="2400" dirty="0" smtClean="0"/>
              <a:t>Art. 161 Dto. 220/98</a:t>
            </a:r>
            <a:endParaRPr lang="es-UY" sz="2400" dirty="0"/>
          </a:p>
        </p:txBody>
      </p:sp>
      <p:pic>
        <p:nvPicPr>
          <p:cNvPr id="6" name="5 Marcador de contenido" descr="Contabilidad básica en autónomos: el neto en una factura | Autónomos |  Cinco Día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531" y="1600200"/>
            <a:ext cx="75949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Declaración jurada </a:t>
            </a:r>
            <a:endParaRPr lang="es-UY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UY" sz="2000" dirty="0" smtClean="0"/>
              <a:t>Para el caso de los contribuyentes de IVA Servicios Personales la declaración jurada es anual y se presenta a través del </a:t>
            </a:r>
            <a:r>
              <a:rPr lang="es-UY" sz="2000" b="1" i="1" dirty="0" smtClean="0"/>
              <a:t>formulario 1302</a:t>
            </a:r>
            <a:r>
              <a:rPr lang="es-UY" sz="2000" dirty="0" smtClean="0"/>
              <a:t> (Aplicación informática). </a:t>
            </a:r>
          </a:p>
          <a:p>
            <a:endParaRPr lang="es-UY" sz="2000" dirty="0" smtClean="0"/>
          </a:p>
          <a:p>
            <a:r>
              <a:rPr lang="es-ES" sz="2000" dirty="0" smtClean="0"/>
              <a:t>Se confecciona vía internet en el formulario 1302 que consta de dos hojas y luego de validada se imprime y se presenta en ABITAT o REDPAGOS conjuntamente con un archivo que se genera al confeccionarla, el cual deberá grabarse en un disquete o un </a:t>
            </a:r>
            <a:r>
              <a:rPr lang="es-ES" sz="2000" dirty="0" err="1" smtClean="0"/>
              <a:t>pendrive</a:t>
            </a:r>
            <a:r>
              <a:rPr lang="es-ES" sz="2000" dirty="0" smtClean="0"/>
              <a:t>.</a:t>
            </a:r>
          </a:p>
          <a:p>
            <a:endParaRPr lang="es-ES" sz="2000" dirty="0" smtClean="0"/>
          </a:p>
          <a:p>
            <a:r>
              <a:rPr lang="es-ES" sz="2000" dirty="0" smtClean="0"/>
              <a:t> Debe adherirse un timbre profesional.</a:t>
            </a:r>
            <a:endParaRPr lang="es-UY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NATURALEZA JURÍDICA</a:t>
            </a:r>
            <a:endParaRPr lang="es-UY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es-UY" sz="5500" b="1" dirty="0"/>
              <a:t>Carácter Nacional:</a:t>
            </a:r>
            <a:r>
              <a:rPr lang="es-UY" sz="5500" dirty="0"/>
              <a:t> por oposición a departamental, se aplica en todo el territorio de la República.</a:t>
            </a:r>
          </a:p>
          <a:p>
            <a:pPr lvl="0">
              <a:buNone/>
            </a:pPr>
            <a:endParaRPr lang="es-UY" sz="5500" dirty="0"/>
          </a:p>
          <a:p>
            <a:pPr lvl="0"/>
            <a:r>
              <a:rPr lang="es-UY" sz="5500" b="1" dirty="0"/>
              <a:t>Ordinario o permanente:</a:t>
            </a:r>
            <a:r>
              <a:rPr lang="es-UY" sz="5500" dirty="0"/>
              <a:t> no fue creado bajo plazo o condición, sino que integra en forma permanente el sistema tributario del país. </a:t>
            </a:r>
          </a:p>
          <a:p>
            <a:pPr lvl="0">
              <a:buNone/>
            </a:pPr>
            <a:endParaRPr lang="es-UY" sz="5500" dirty="0"/>
          </a:p>
          <a:p>
            <a:pPr lvl="0"/>
            <a:r>
              <a:rPr lang="es-UY" sz="5500" b="1" dirty="0"/>
              <a:t>Anual con pagos anticipados:</a:t>
            </a:r>
            <a:r>
              <a:rPr lang="es-UY" sz="5500" dirty="0"/>
              <a:t> abarca el ejercicio 1º de enero al 31 de diciembre y los anticipos son bimensuales (enero/febrero, marzo/abril, etc.).</a:t>
            </a:r>
          </a:p>
          <a:p>
            <a:pPr lvl="0">
              <a:buNone/>
            </a:pPr>
            <a:endParaRPr lang="es-UY" sz="5500" dirty="0"/>
          </a:p>
          <a:p>
            <a:pPr lvl="0"/>
            <a:r>
              <a:rPr lang="es-UY" sz="5500" b="1" dirty="0"/>
              <a:t>Real:</a:t>
            </a:r>
            <a:r>
              <a:rPr lang="es-UY" sz="5500" dirty="0"/>
              <a:t> grava manifestaciones aisladas de capacidad contributiva, sin tener en cuenta la situación personal patrimonial global del contribuyente.</a:t>
            </a:r>
          </a:p>
          <a:p>
            <a:pPr>
              <a:buNone/>
            </a:pPr>
            <a:r>
              <a:rPr lang="es-UY" sz="5500" dirty="0"/>
              <a:t> </a:t>
            </a:r>
          </a:p>
          <a:p>
            <a:pPr lvl="0"/>
            <a:r>
              <a:rPr lang="es-UY" sz="5500" b="1" dirty="0"/>
              <a:t>Indirecto: </a:t>
            </a:r>
            <a:r>
              <a:rPr lang="es-UY" sz="5500" dirty="0"/>
              <a:t>son aquellos en donde el legislador toma en cuenta la capacidad contributiva de un tercero ajeno a la obligación tributaria; quién lo paga tiene la posibilidad de resarcirse del impuesto cobrándoselo a otra persona (cliente</a:t>
            </a:r>
            <a:r>
              <a:rPr lang="es-UY" sz="5500" dirty="0" smtClean="0"/>
              <a:t>).</a:t>
            </a:r>
          </a:p>
          <a:p>
            <a:pPr lvl="0"/>
            <a:r>
              <a:rPr lang="es-UY" sz="5500" dirty="0" smtClean="0"/>
              <a:t> </a:t>
            </a:r>
            <a:r>
              <a:rPr lang="es-UY" sz="5500" dirty="0"/>
              <a:t>La capacidad contributiva se aprecia en forma mediata y como todos los impuestos al consumo, es trasladable.</a:t>
            </a:r>
          </a:p>
          <a:p>
            <a:pPr>
              <a:buNone/>
            </a:pPr>
            <a:r>
              <a:rPr lang="es-UY" sz="5500" dirty="0"/>
              <a:t> </a:t>
            </a:r>
          </a:p>
          <a:p>
            <a:pPr lvl="0"/>
            <a:r>
              <a:rPr lang="es-UY" sz="5500" b="1" dirty="0"/>
              <a:t>Ad-</a:t>
            </a:r>
            <a:r>
              <a:rPr lang="es-UY" sz="5500" b="1" dirty="0" err="1"/>
              <a:t>valorem</a:t>
            </a:r>
            <a:r>
              <a:rPr lang="es-UY" sz="5500" b="1" dirty="0"/>
              <a:t> </a:t>
            </a:r>
            <a:r>
              <a:rPr lang="es-UY" sz="5500" dirty="0"/>
              <a:t>(en latín "de acuerdo al valor"):son aquellos en los que hay que cuantificar la materia gravada a través de la base de cálculo, surgiendo el monto imponible aplicándole la alícuota correspondiente.</a:t>
            </a:r>
          </a:p>
          <a:p>
            <a:endParaRPr lang="es-UY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FORMULARIO 1302</a:t>
            </a:r>
            <a:endParaRPr lang="es-UY" dirty="0"/>
          </a:p>
        </p:txBody>
      </p:sp>
      <p:pic>
        <p:nvPicPr>
          <p:cNvPr id="28674" name="Picture 2" descr="C:\Users\Ana\Desktop\DOCUMENTOS\TRIBUTARIO SCIRGALEA 2021\Captura de pantalla 2021-04-25 00184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547" y="1600200"/>
            <a:ext cx="674290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FORMULARIO 1302</a:t>
            </a:r>
            <a:endParaRPr lang="es-UY" dirty="0"/>
          </a:p>
        </p:txBody>
      </p:sp>
      <p:pic>
        <p:nvPicPr>
          <p:cNvPr id="1026" name="Picture 2" descr="C:\Users\Ana\Desktop\DOCUMENTOS\TRIBUTARIO SCIRGALEA 2021\Captura de pantalla 2021-04-25 00535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1506" y="1600200"/>
            <a:ext cx="532098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FORMULARIO 1302</a:t>
            </a:r>
            <a:endParaRPr lang="es-UY" dirty="0"/>
          </a:p>
        </p:txBody>
      </p:sp>
      <p:pic>
        <p:nvPicPr>
          <p:cNvPr id="2050" name="Picture 2" descr="C:\Users\Ana\Desktop\DOCUMENTOS\TRIBUTARIO SCIRGALEA 2021\Captura de pantalla 2021-04-25 00204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644768"/>
            <a:ext cx="6858048" cy="6058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Calendario vencimientos</a:t>
            </a:r>
            <a:endParaRPr lang="es-UY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anaca\Documents\DOCUMENTOS\TRIBUTARIO 2023\TEMA 3\Captura de pantalla 2023-04-28 20380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09232" y="1714489"/>
            <a:ext cx="6406040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HECHO GENERADOR</a:t>
            </a:r>
            <a:endParaRPr lang="es-UY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sz="2400" dirty="0" smtClean="0"/>
              <a:t>El artículo 24 del </a:t>
            </a:r>
            <a:r>
              <a:rPr lang="es-UY" sz="2400" i="1" dirty="0" smtClean="0"/>
              <a:t>Código Tributario </a:t>
            </a:r>
            <a:r>
              <a:rPr lang="es-UY" sz="2400" dirty="0" smtClean="0"/>
              <a:t>define el hecho generador como el presupuesto establecido por la ley para configurar el tributo y cuyo acaecimiento origina la existencia de la obligación.</a:t>
            </a:r>
          </a:p>
          <a:p>
            <a:r>
              <a:rPr lang="es-UY" sz="2400" dirty="0" smtClean="0"/>
              <a:t> Para que el hecho generador se configure se deben verificar todos los aspectos (material, temporal, subjetivo y espacial). </a:t>
            </a:r>
          </a:p>
          <a:p>
            <a:r>
              <a:rPr lang="es-UY" sz="2400" dirty="0" smtClean="0"/>
              <a:t>Basta con que uno no se cumpla, para que no se verifique el hecho generador</a:t>
            </a:r>
            <a:endParaRPr lang="es-UY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Aspecto material </a:t>
            </a:r>
            <a:r>
              <a:rPr lang="es-UY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s-UY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UY" sz="2000" b="1" dirty="0" smtClean="0"/>
              <a:t>(Artículo 2, Título 10)</a:t>
            </a:r>
            <a:endParaRPr lang="es-UY" sz="2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sz="2400" dirty="0" smtClean="0"/>
              <a:t>El aspecto material define </a:t>
            </a:r>
            <a:r>
              <a:rPr lang="es-UY" sz="2400" b="1" u="sng" dirty="0" smtClean="0"/>
              <a:t>que</a:t>
            </a:r>
            <a:r>
              <a:rPr lang="es-UY" sz="2400" b="1" dirty="0" smtClean="0"/>
              <a:t> </a:t>
            </a:r>
            <a:r>
              <a:rPr lang="es-UY" sz="2400" dirty="0" smtClean="0"/>
              <a:t>es lo que grava el impuesto, es el hecho en sí mismo. Este aspecto abarca la descripción de los hechos económicos para que se configure el impuesto. </a:t>
            </a:r>
          </a:p>
          <a:p>
            <a:r>
              <a:rPr lang="es-UY" sz="2400" dirty="0" smtClean="0"/>
              <a:t> </a:t>
            </a:r>
            <a:r>
              <a:rPr lang="es-UY" sz="2400" b="1" i="1" u="sng" dirty="0" smtClean="0"/>
              <a:t>El IVA grava:</a:t>
            </a:r>
          </a:p>
          <a:p>
            <a:r>
              <a:rPr lang="es-UY" sz="2400" dirty="0" smtClean="0"/>
              <a:t>-  La circulación interna de bienes </a:t>
            </a:r>
          </a:p>
          <a:p>
            <a:r>
              <a:rPr lang="es-UY" sz="2400" dirty="0" smtClean="0"/>
              <a:t>- La prestación de servicios dentro del territorio nacional </a:t>
            </a:r>
          </a:p>
          <a:p>
            <a:r>
              <a:rPr lang="es-UY" sz="2400" dirty="0" smtClean="0"/>
              <a:t>- La introducción de bienes al país </a:t>
            </a:r>
          </a:p>
          <a:p>
            <a:r>
              <a:rPr lang="es-UY" sz="2400" dirty="0" smtClean="0"/>
              <a:t>- La agregación de valor originada en la construcción realizada    sobre inmuebles </a:t>
            </a:r>
          </a:p>
          <a:p>
            <a:pPr>
              <a:buNone/>
            </a:pPr>
            <a:endParaRPr lang="es-UY" dirty="0"/>
          </a:p>
        </p:txBody>
      </p:sp>
      <p:sp>
        <p:nvSpPr>
          <p:cNvPr id="4" name="3 Rectángulo"/>
          <p:cNvSpPr/>
          <p:nvPr/>
        </p:nvSpPr>
        <p:spPr>
          <a:xfrm>
            <a:off x="971600" y="3645024"/>
            <a:ext cx="7128792" cy="50405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>
              <a:noFill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sz="3600" b="1" i="1" dirty="0" smtClean="0"/>
              <a:t/>
            </a:r>
            <a:br>
              <a:rPr lang="es-UY" sz="3600" b="1" i="1" dirty="0" smtClean="0"/>
            </a:br>
            <a:r>
              <a:rPr lang="es-UY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Aspecto temporal </a:t>
            </a: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2700" dirty="0" smtClean="0"/>
              <a:t>(Artículo 3, Título 10) </a:t>
            </a:r>
            <a:r>
              <a:rPr lang="es-UY" sz="2800" dirty="0" smtClean="0"/>
              <a:t/>
            </a:r>
            <a:br>
              <a:rPr lang="es-UY" sz="2800" dirty="0" smtClean="0"/>
            </a:br>
            <a:endParaRPr lang="es-UY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sz="2400" dirty="0" smtClean="0"/>
              <a:t>El aspecto temporal define </a:t>
            </a:r>
            <a:r>
              <a:rPr lang="es-UY" sz="2400" b="1" u="sng" dirty="0" smtClean="0"/>
              <a:t>cuando</a:t>
            </a:r>
            <a:r>
              <a:rPr lang="es-UY" sz="2400" b="1" dirty="0" smtClean="0"/>
              <a:t> </a:t>
            </a:r>
            <a:r>
              <a:rPr lang="es-UY" sz="2400" dirty="0" smtClean="0"/>
              <a:t>debe aplicarse el impuesto. </a:t>
            </a:r>
          </a:p>
          <a:p>
            <a:r>
              <a:rPr lang="es-UY" sz="2000" dirty="0"/>
              <a:t>Según el artículo 3 inciso 1º, el hecho generador se configura con la </a:t>
            </a:r>
            <a:r>
              <a:rPr lang="es-UY" sz="2000" dirty="0" smtClean="0"/>
              <a:t>ejecución </a:t>
            </a:r>
            <a:r>
              <a:rPr lang="es-UY" sz="2000" dirty="0"/>
              <a:t>del servicio, esto es, al finalizar la </a:t>
            </a:r>
            <a:r>
              <a:rPr lang="es-UY" sz="2000" dirty="0" smtClean="0"/>
              <a:t>prestación.</a:t>
            </a:r>
          </a:p>
          <a:p>
            <a:r>
              <a:rPr lang="es-UY" sz="2000" dirty="0" smtClean="0"/>
              <a:t>Los honorarios se consideran devengados cuando el contrato o acto equivalente tenga ejecución mediante la prestación del servicio. Las prestaciones de servicios se presumirán realizadas en la fecha de la factura respectiva.</a:t>
            </a:r>
          </a:p>
          <a:p>
            <a:r>
              <a:rPr lang="es-UY" sz="2000" dirty="0" smtClean="0"/>
              <a:t>No obstante, la Administración podrá autorizar con carácter general, en todas las operaciones del contribuyente, la determinación del impuesto en base a la fecha de los contratos.</a:t>
            </a:r>
          </a:p>
          <a:p>
            <a:endParaRPr lang="es-UY" sz="24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Aspecto espacial </a:t>
            </a:r>
            <a: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UY" sz="2200" dirty="0" smtClean="0"/>
              <a:t>(Artículo 5, Título 10</a:t>
            </a:r>
            <a:r>
              <a:rPr lang="es-UY" sz="2800" dirty="0" smtClean="0"/>
              <a:t>) </a:t>
            </a:r>
            <a:br>
              <a:rPr lang="es-UY" sz="2800" dirty="0" smtClean="0"/>
            </a:br>
            <a:endParaRPr lang="es-UY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sz="2400" dirty="0" smtClean="0"/>
              <a:t>El aspecto espacial define </a:t>
            </a:r>
            <a:r>
              <a:rPr lang="es-UY" sz="2400" b="1" u="sng" dirty="0" smtClean="0"/>
              <a:t>donde</a:t>
            </a:r>
            <a:r>
              <a:rPr lang="es-UY" sz="2400" b="1" dirty="0" smtClean="0"/>
              <a:t> </a:t>
            </a:r>
            <a:r>
              <a:rPr lang="es-UY" sz="2400" dirty="0" smtClean="0"/>
              <a:t>se aplica el impuesto. </a:t>
            </a:r>
          </a:p>
          <a:p>
            <a:endParaRPr lang="es-UY" sz="2400" dirty="0" smtClean="0"/>
          </a:p>
          <a:p>
            <a:r>
              <a:rPr lang="es-UY" sz="2400" dirty="0" smtClean="0"/>
              <a:t>De acuerdo al Artículo 5 del Título 10 se encuentran gravadas las operaciones </a:t>
            </a:r>
            <a:r>
              <a:rPr lang="es-UY" sz="2400" b="1" dirty="0" smtClean="0"/>
              <a:t>“…</a:t>
            </a:r>
            <a:r>
              <a:rPr lang="es-UY" sz="2400" b="1" i="1" dirty="0" smtClean="0"/>
              <a:t>realizadas en el territorio nacional, independientemente del lugar en que se haya celebrado el contrato y del domicilio, residencia o nacionalidad de quienes intervengan en las operaciones</a:t>
            </a:r>
            <a:r>
              <a:rPr lang="es-UY" sz="2400" b="1" dirty="0" smtClean="0"/>
              <a:t>…” </a:t>
            </a:r>
          </a:p>
          <a:p>
            <a:endParaRPr lang="es-UY" sz="2400" b="1" dirty="0" smtClean="0"/>
          </a:p>
          <a:p>
            <a:pPr lvl="1"/>
            <a:r>
              <a:rPr lang="es-UY" sz="2000" dirty="0" smtClean="0"/>
              <a:t> </a:t>
            </a:r>
            <a:r>
              <a:rPr lang="es-UY" sz="2000" i="1" dirty="0" smtClean="0"/>
              <a:t>Rige el principio de la territorialidad, siendo de aplicación en todo el territorio nacional.</a:t>
            </a:r>
          </a:p>
          <a:p>
            <a:endParaRPr lang="es-UY" sz="2400" dirty="0" smtClean="0"/>
          </a:p>
          <a:p>
            <a:endParaRPr lang="es-UY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s-UY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UY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s-UY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UY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Aspecto subjetivo </a:t>
            </a:r>
            <a:r>
              <a:rPr lang="es-UY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s-UY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UY" sz="2700" dirty="0" smtClean="0"/>
              <a:t>(Artículo 6, Título 10 y Artículo 1, Decreto 220/998) </a:t>
            </a:r>
            <a:r>
              <a:rPr lang="es-UY" sz="3200" dirty="0" smtClean="0"/>
              <a:t/>
            </a:r>
            <a:br>
              <a:rPr lang="es-UY" sz="3200" dirty="0" smtClean="0"/>
            </a:br>
            <a:r>
              <a:rPr lang="es-UY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s-UY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s-UY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sz="2400" dirty="0" smtClean="0"/>
              <a:t>El aspecto subjetivo establece </a:t>
            </a:r>
            <a:r>
              <a:rPr lang="es-UY" sz="2400" b="1" u="sng" dirty="0" smtClean="0"/>
              <a:t>quienes</a:t>
            </a:r>
            <a:r>
              <a:rPr lang="es-UY" sz="2400" b="1" dirty="0" smtClean="0"/>
              <a:t> </a:t>
            </a:r>
            <a:r>
              <a:rPr lang="es-UY" sz="2400" dirty="0" smtClean="0"/>
              <a:t>son los sujetos del impuesto:</a:t>
            </a:r>
          </a:p>
          <a:p>
            <a:r>
              <a:rPr lang="es-UY" sz="2400" u="sng" dirty="0" smtClean="0">
                <a:solidFill>
                  <a:srgbClr val="FF0000"/>
                </a:solidFill>
              </a:rPr>
              <a:t>Sujeto activo: </a:t>
            </a:r>
            <a:r>
              <a:rPr lang="es-UY" sz="2400" b="1" dirty="0" smtClean="0"/>
              <a:t>El Estado </a:t>
            </a:r>
            <a:r>
              <a:rPr lang="es-ES" sz="2400" dirty="0" smtClean="0"/>
              <a:t>, actuando como recaudador del impuesto la Dirección General Impositiva (DGI)</a:t>
            </a:r>
            <a:endParaRPr lang="es-UY" sz="2400" b="1" dirty="0" smtClean="0"/>
          </a:p>
          <a:p>
            <a:r>
              <a:rPr lang="es-UY" sz="2400" u="sng" dirty="0" smtClean="0">
                <a:solidFill>
                  <a:srgbClr val="FF0000"/>
                </a:solidFill>
              </a:rPr>
              <a:t>Sujeto pasivo: </a:t>
            </a:r>
            <a:r>
              <a:rPr lang="es-UY" sz="2400" b="1" dirty="0" smtClean="0"/>
              <a:t>Contribuyentes </a:t>
            </a:r>
            <a:endParaRPr lang="es-UY" sz="2400" dirty="0" smtClean="0"/>
          </a:p>
          <a:p>
            <a:r>
              <a:rPr lang="es-UY" sz="2400" dirty="0" smtClean="0"/>
              <a:t>Los sujetos pasivos de IVA, son los intermediarios en la cadena, que son los obligados a pagar ante el fisco. El consumidor final, si bien es quien padece la carga tributaria, no es sujeto pasivo de IVA, salvo en el caso de importación por consumidor final.</a:t>
            </a:r>
          </a:p>
          <a:p>
            <a:endParaRPr lang="es-UY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b="1" dirty="0" smtClean="0"/>
              <a:t> Servicios personales</a:t>
            </a:r>
            <a:br>
              <a:rPr lang="es-UY" b="1" dirty="0" smtClean="0"/>
            </a:br>
            <a:r>
              <a:rPr lang="es-UY" sz="2700" b="1" dirty="0" smtClean="0"/>
              <a:t>(Art. 6 Titulo 10)</a:t>
            </a:r>
            <a:endParaRPr lang="es-UY" sz="27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UY" sz="2000" dirty="0" smtClean="0"/>
          </a:p>
          <a:p>
            <a:r>
              <a:rPr lang="es-ES" sz="2000" b="1" i="1" dirty="0" smtClean="0"/>
              <a:t>Artículo 6º.- Sujetos pasivos.-</a:t>
            </a:r>
            <a:r>
              <a:rPr lang="es-ES" sz="2000" i="1" dirty="0" smtClean="0"/>
              <a:t> Serán contribuyentes: A) …; B) …; </a:t>
            </a:r>
            <a:r>
              <a:rPr lang="es-ES" sz="2000" i="1" dirty="0" smtClean="0">
                <a:solidFill>
                  <a:schemeClr val="accent1"/>
                </a:solidFill>
              </a:rPr>
              <a:t>C) Quienes perciban retribuciones por servicios personales prestados fuera de la relación de dependencia, no comprendidos en los literales anteriores, de acuerdo a lo dispuesto por el artículo 34 del Impuesto a las Rentas de las Personas Físicas.</a:t>
            </a:r>
            <a:endParaRPr lang="es-UY" sz="2000" dirty="0" smtClean="0">
              <a:solidFill>
                <a:schemeClr val="accent1"/>
              </a:solidFill>
            </a:endParaRPr>
          </a:p>
          <a:p>
            <a:r>
              <a:rPr lang="es-UY" sz="2000" dirty="0" smtClean="0"/>
              <a:t>Tributan bajo este régimen quienes presten servicios personales fuera de la relación de dependencia, sean estos profesionales o no profesionales, siempre que no hayan realizado la opción de tributar el IRAE, o deban tributarlo preceptivamente.</a:t>
            </a:r>
          </a:p>
          <a:p>
            <a:r>
              <a:rPr lang="es-UY" sz="2000" dirty="0" smtClean="0"/>
              <a:t>Quedan comprendidas las prestaciones de servicios realizadas en territorio nacional quedando excluidos los realizados íntegramente en el exterior.</a:t>
            </a:r>
          </a:p>
          <a:p>
            <a:endParaRPr lang="es-UY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2245</TotalTime>
  <Words>2533</Words>
  <Application>Microsoft Office PowerPoint</Application>
  <PresentationFormat>Presentación en pantalla (4:3)</PresentationFormat>
  <Paragraphs>185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Tema de Office</vt:lpstr>
      <vt:lpstr>IMPUESTO AL VALOR AGREGADO</vt:lpstr>
      <vt:lpstr>CARACTERISTICAS</vt:lpstr>
      <vt:lpstr>NATURALEZA JURÍDICA</vt:lpstr>
      <vt:lpstr>HECHO GENERADOR</vt:lpstr>
      <vt:lpstr>Aspecto material  (Artículo 2, Título 10)</vt:lpstr>
      <vt:lpstr> Aspecto temporal  (Artículo 3, Título 10)  </vt:lpstr>
      <vt:lpstr>Aspecto espacial  (Artículo 5, Título 10)  </vt:lpstr>
      <vt:lpstr>   Aspecto subjetivo  (Artículo 6, Título 10 y Artículo 1, Decreto 220/998)   </vt:lpstr>
      <vt:lpstr> Servicios personales (Art. 6 Titulo 10)</vt:lpstr>
      <vt:lpstr>Exoneraciones</vt:lpstr>
      <vt:lpstr>Monto imponible  (Artículo 7, Título10) </vt:lpstr>
      <vt:lpstr>SITUACIONES ESPECIALES</vt:lpstr>
      <vt:lpstr>SITUACIONES ESPECIALES</vt:lpstr>
      <vt:lpstr>ALICUOTAS DEL IVA  Artículos 16 a 18 Titulo 10 </vt:lpstr>
      <vt:lpstr>Base de cálculo  (Artículo 8 y 9, Título 10, Artículo 118, Decreto 220/998)  </vt:lpstr>
      <vt:lpstr>LIQUIDACION DEL IVA</vt:lpstr>
      <vt:lpstr>Operaciones en moneda extranjera Art. 114 Dto. 220/98</vt:lpstr>
      <vt:lpstr>FACTURACION  Artículo 80 del Título 10 </vt:lpstr>
      <vt:lpstr>FORMALIDADES DE LOS COMPROBANTES </vt:lpstr>
      <vt:lpstr>FORMALIDADES DE LOS COMPROBANTES  (Art. 11 Resolución DGI N° 688/92)  </vt:lpstr>
      <vt:lpstr>A TENER EN CUENTA</vt:lpstr>
      <vt:lpstr>Tratamiento del IVA compras (Art. 124 Dto. 220/98)</vt:lpstr>
      <vt:lpstr>Tratamiento del IVA compras (Art. 126Dto. 220/98)</vt:lpstr>
      <vt:lpstr>Cómo se determinan los anticipos Art. 144 Dto. 220/98</vt:lpstr>
      <vt:lpstr>PAGOS</vt:lpstr>
      <vt:lpstr>CALENDARIO DE PAGOS</vt:lpstr>
      <vt:lpstr>Cuál es el tratamiento del IVA en caso de surgir un crédito al cierre del ejercicio</vt:lpstr>
      <vt:lpstr>DECLARACION JURADA Art. 161 Dto. 220/98</vt:lpstr>
      <vt:lpstr>Declaración jurada </vt:lpstr>
      <vt:lpstr>FORMULARIO 1302</vt:lpstr>
      <vt:lpstr>FORMULARIO 1302</vt:lpstr>
      <vt:lpstr>FORMULARIO 1302</vt:lpstr>
      <vt:lpstr>Calendario vencimientos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IMPUESTO AL VALOR AGREGADO</dc:title>
  <dc:creator>Ana</dc:creator>
  <cp:lastModifiedBy>anacampana32@gmail.com</cp:lastModifiedBy>
  <cp:revision>107</cp:revision>
  <dcterms:created xsi:type="dcterms:W3CDTF">2021-04-25T01:22:19Z</dcterms:created>
  <dcterms:modified xsi:type="dcterms:W3CDTF">2023-04-28T23:41:59Z</dcterms:modified>
</cp:coreProperties>
</file>