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88" r:id="rId7"/>
    <p:sldId id="285" r:id="rId8"/>
    <p:sldId id="262" r:id="rId9"/>
    <p:sldId id="263" r:id="rId10"/>
    <p:sldId id="264" r:id="rId11"/>
    <p:sldId id="265" r:id="rId12"/>
    <p:sldId id="266" r:id="rId13"/>
    <p:sldId id="267" r:id="rId14"/>
    <p:sldId id="269" r:id="rId15"/>
    <p:sldId id="270" r:id="rId16"/>
    <p:sldId id="271" r:id="rId17"/>
    <p:sldId id="272" r:id="rId18"/>
    <p:sldId id="286" r:id="rId19"/>
    <p:sldId id="273" r:id="rId20"/>
    <p:sldId id="287" r:id="rId21"/>
    <p:sldId id="274" r:id="rId22"/>
    <p:sldId id="275" r:id="rId23"/>
    <p:sldId id="276" r:id="rId24"/>
    <p:sldId id="277" r:id="rId25"/>
    <p:sldId id="278" r:id="rId26"/>
    <p:sldId id="279" r:id="rId27"/>
    <p:sldId id="280" r:id="rId28"/>
    <p:sldId id="281" r:id="rId29"/>
    <p:sldId id="282" r:id="rId30"/>
    <p:sldId id="283" r:id="rId31"/>
    <p:sldId id="284" r:id="rId32"/>
    <p:sldId id="289" r:id="rId33"/>
    <p:sldId id="291" r:id="rId3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E9BCA5-28B8-4040-AA4F-83395F7A9DA3}" type="datetimeFigureOut">
              <a:rPr lang="es-ES" smtClean="0"/>
              <a:pPr/>
              <a:t>10/04/2024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D0173A8-2A86-4D22-97F0-D7B071D71C37}"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E9BCA5-28B8-4040-AA4F-83395F7A9DA3}" type="datetimeFigureOut">
              <a:rPr lang="es-ES" smtClean="0"/>
              <a:pPr/>
              <a:t>10/04/2024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173A8-2A86-4D22-97F0-D7B071D71C37}"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32560" y="359898"/>
            <a:ext cx="7211406" cy="1783218"/>
          </a:xfrm>
        </p:spPr>
        <p:txBody>
          <a:bodyPr>
            <a:normAutofit fontScale="90000"/>
          </a:bodyPr>
          <a:lstStyle/>
          <a:p>
            <a:pPr algn="ctr"/>
            <a:r>
              <a:rPr lang="es-ES" b="1" dirty="0" smtClean="0">
                <a:solidFill>
                  <a:schemeClr val="accent1"/>
                </a:solidFill>
                <a:latin typeface="Arial Narrow" pitchFamily="34" charset="0"/>
              </a:rPr>
              <a:t>IMPUESTO A LAS TRASMISIONES PATRIMONIALES</a:t>
            </a:r>
            <a:endParaRPr lang="es-ES" b="1" dirty="0">
              <a:solidFill>
                <a:schemeClr val="accent1"/>
              </a:solidFill>
              <a:latin typeface="Arial Narrow" pitchFamily="34" charset="0"/>
            </a:endParaRPr>
          </a:p>
        </p:txBody>
      </p:sp>
      <p:sp>
        <p:nvSpPr>
          <p:cNvPr id="3" name="2 Subtítulo"/>
          <p:cNvSpPr>
            <a:spLocks noGrp="1"/>
          </p:cNvSpPr>
          <p:nvPr>
            <p:ph type="subTitle" idx="1"/>
          </p:nvPr>
        </p:nvSpPr>
        <p:spPr>
          <a:xfrm>
            <a:off x="3357554" y="3214686"/>
            <a:ext cx="2928958" cy="2428892"/>
          </a:xfrm>
        </p:spPr>
        <p:txBody>
          <a:bodyPr>
            <a:normAutofit/>
          </a:bodyPr>
          <a:lstStyle/>
          <a:p>
            <a:endParaRPr lang="es-ES" dirty="0"/>
          </a:p>
        </p:txBody>
      </p:sp>
      <p:pic>
        <p:nvPicPr>
          <p:cNvPr id="5" name="4 Imagen" descr="Transmisiones Patrimoniales y Actos Jurídicos Documentados - Togas.biz"/>
          <p:cNvPicPr/>
          <p:nvPr/>
        </p:nvPicPr>
        <p:blipFill>
          <a:blip r:embed="rId2"/>
          <a:srcRect/>
          <a:stretch>
            <a:fillRect/>
          </a:stretch>
        </p:blipFill>
        <p:spPr bwMode="auto">
          <a:xfrm>
            <a:off x="2071670" y="2605087"/>
            <a:ext cx="5357850" cy="3395681"/>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solidFill>
                  <a:schemeClr val="accent1"/>
                </a:solidFill>
              </a:rPr>
              <a:t>Acto entre vivos </a:t>
            </a:r>
            <a:endParaRPr lang="es-ES" b="1" dirty="0">
              <a:solidFill>
                <a:schemeClr val="accent1"/>
              </a:solidFill>
            </a:endParaRPr>
          </a:p>
        </p:txBody>
      </p:sp>
      <p:sp>
        <p:nvSpPr>
          <p:cNvPr id="3" name="2 Marcador de contenido"/>
          <p:cNvSpPr>
            <a:spLocks noGrp="1"/>
          </p:cNvSpPr>
          <p:nvPr>
            <p:ph idx="1"/>
          </p:nvPr>
        </p:nvSpPr>
        <p:spPr/>
        <p:txBody>
          <a:bodyPr>
            <a:normAutofit/>
          </a:bodyPr>
          <a:lstStyle/>
          <a:p>
            <a:r>
              <a:rPr lang="es-ES" sz="2400" dirty="0" smtClean="0"/>
              <a:t>A pesar de su diversificación las diferentes situaciones cuyo otorgamiento constituyen el hecho generador las podemos reunir o agrupar bajo los caracteres comunes:</a:t>
            </a:r>
          </a:p>
          <a:p>
            <a:endParaRPr lang="es-ES" sz="2400" dirty="0" smtClean="0"/>
          </a:p>
          <a:p>
            <a:pPr lvl="1">
              <a:buFont typeface="Wingdings" pitchFamily="2" charset="2"/>
              <a:buChar char="q"/>
            </a:pPr>
            <a:r>
              <a:rPr lang="es-ES" sz="2000" dirty="0" smtClean="0"/>
              <a:t> </a:t>
            </a:r>
            <a:r>
              <a:rPr lang="es-ES" sz="2000" i="1" dirty="0" smtClean="0"/>
              <a:t>· </a:t>
            </a:r>
            <a:r>
              <a:rPr lang="es-ES" sz="2400" i="1" dirty="0" smtClean="0"/>
              <a:t>Son actos entre vivos enumerados por ley.</a:t>
            </a:r>
          </a:p>
          <a:p>
            <a:pPr lvl="1">
              <a:buNone/>
            </a:pPr>
            <a:endParaRPr lang="es-ES" sz="2400" i="1" dirty="0" smtClean="0"/>
          </a:p>
          <a:p>
            <a:pPr lvl="1">
              <a:buFont typeface="Wingdings" pitchFamily="2" charset="2"/>
              <a:buChar char="q"/>
            </a:pPr>
            <a:r>
              <a:rPr lang="es-ES" sz="2400" i="1" dirty="0" smtClean="0"/>
              <a:t> · Recaen sobre el dominio de inmuebles, sus desmembramientos, o actos preliminares de los mismos.</a:t>
            </a:r>
          </a:p>
          <a:p>
            <a:pPr lvl="2">
              <a:buNone/>
            </a:pPr>
            <a:r>
              <a:rPr lang="es-ES" sz="2000" b="1" i="1" dirty="0" smtClean="0"/>
              <a:t> Excepción: cesión de derechos hereditarios, que es una universalidad  ( art 1767 CC).</a:t>
            </a:r>
            <a:endParaRPr lang="es-ES" sz="2000"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solidFill>
                  <a:schemeClr val="accent1"/>
                </a:solidFill>
              </a:rPr>
              <a:t>Desarrollando estas dos premisas podemos realizar el siguiente esquema:</a:t>
            </a:r>
            <a:endParaRPr lang="es-ES" sz="3200" b="1" dirty="0">
              <a:solidFill>
                <a:schemeClr val="accent1"/>
              </a:solidFill>
            </a:endParaRPr>
          </a:p>
        </p:txBody>
      </p:sp>
      <p:sp>
        <p:nvSpPr>
          <p:cNvPr id="3" name="2 Marcador de contenido"/>
          <p:cNvSpPr>
            <a:spLocks noGrp="1"/>
          </p:cNvSpPr>
          <p:nvPr>
            <p:ph idx="1"/>
          </p:nvPr>
        </p:nvSpPr>
        <p:spPr/>
        <p:txBody>
          <a:bodyPr/>
          <a:lstStyle/>
          <a:p>
            <a:r>
              <a:rPr lang="es-ES" dirty="0" smtClean="0"/>
              <a:t>1. Sobre el dominio pleno de inmueble:</a:t>
            </a:r>
          </a:p>
          <a:p>
            <a:r>
              <a:rPr lang="es-ES" dirty="0" smtClean="0"/>
              <a:t> </a:t>
            </a:r>
            <a:r>
              <a:rPr lang="es-ES" sz="2400" dirty="0" smtClean="0"/>
              <a:t>Transmitiéndolo (Art. 1 A):            Gratuitos </a:t>
            </a:r>
          </a:p>
          <a:p>
            <a:r>
              <a:rPr lang="es-ES" sz="2400" dirty="0"/>
              <a:t> </a:t>
            </a:r>
            <a:r>
              <a:rPr lang="es-ES" sz="2400" dirty="0" smtClean="0"/>
              <a:t>                                                            Onerosos</a:t>
            </a:r>
          </a:p>
          <a:p>
            <a:endParaRPr lang="es-ES" sz="2400" dirty="0" smtClean="0"/>
          </a:p>
          <a:p>
            <a:r>
              <a:rPr lang="es-ES" sz="2400" dirty="0" smtClean="0"/>
              <a:t> Declarándolo (Art. 1 D): sentencia de prescripción</a:t>
            </a:r>
          </a:p>
          <a:p>
            <a:endParaRPr lang="es-ES" sz="2400" dirty="0" smtClean="0"/>
          </a:p>
          <a:p>
            <a:r>
              <a:rPr lang="es-ES" sz="2400" dirty="0" smtClean="0"/>
              <a:t> Asimilación por ley a la cesión de derechos posesorios (Art. 1 C)</a:t>
            </a:r>
            <a:endParaRPr lang="es-ES" sz="2400" dirty="0"/>
          </a:p>
        </p:txBody>
      </p:sp>
      <p:sp>
        <p:nvSpPr>
          <p:cNvPr id="4" name="3 Cerrar llave"/>
          <p:cNvSpPr/>
          <p:nvPr/>
        </p:nvSpPr>
        <p:spPr>
          <a:xfrm>
            <a:off x="4572000" y="2285992"/>
            <a:ext cx="155448"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solidFill>
                  <a:schemeClr val="accent1"/>
                </a:solidFill>
              </a:rPr>
              <a:t>Sobre el desmembramiento del dominio de bienes inmuebles (Art. 1 A):</a:t>
            </a:r>
            <a:endParaRPr lang="es-ES" sz="3200" b="1" dirty="0">
              <a:solidFill>
                <a:schemeClr val="accent1"/>
              </a:solidFill>
            </a:endParaRPr>
          </a:p>
        </p:txBody>
      </p:sp>
      <p:sp>
        <p:nvSpPr>
          <p:cNvPr id="3" name="2 Marcador de contenido"/>
          <p:cNvSpPr>
            <a:spLocks noGrp="1"/>
          </p:cNvSpPr>
          <p:nvPr>
            <p:ph idx="1"/>
          </p:nvPr>
        </p:nvSpPr>
        <p:spPr/>
        <p:txBody>
          <a:bodyPr/>
          <a:lstStyle/>
          <a:p>
            <a:r>
              <a:rPr lang="es-ES" dirty="0" smtClean="0"/>
              <a:t>Usufructo</a:t>
            </a:r>
          </a:p>
          <a:p>
            <a:r>
              <a:rPr lang="es-ES" dirty="0" smtClean="0"/>
              <a:t>Nuda propiedad       </a:t>
            </a:r>
            <a:r>
              <a:rPr lang="es-ES" sz="2400" dirty="0" smtClean="0"/>
              <a:t>Gratuitos u onerosos</a:t>
            </a:r>
          </a:p>
          <a:p>
            <a:r>
              <a:rPr lang="es-ES" dirty="0" smtClean="0"/>
              <a:t> Uso </a:t>
            </a:r>
          </a:p>
          <a:p>
            <a:endParaRPr lang="es-ES" dirty="0" smtClean="0"/>
          </a:p>
          <a:p>
            <a:r>
              <a:rPr lang="es-ES" dirty="0" smtClean="0"/>
              <a:t>Habitación Gratuita (Art. 541 del C.C.)</a:t>
            </a:r>
            <a:endParaRPr lang="es-ES" dirty="0"/>
          </a:p>
        </p:txBody>
      </p:sp>
      <p:sp>
        <p:nvSpPr>
          <p:cNvPr id="4" name="3 Cerrar llave"/>
          <p:cNvSpPr/>
          <p:nvPr/>
        </p:nvSpPr>
        <p:spPr>
          <a:xfrm>
            <a:off x="3714744" y="1857364"/>
            <a:ext cx="285752" cy="14144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dirty="0" smtClean="0">
                <a:solidFill>
                  <a:schemeClr val="accent1"/>
                </a:solidFill>
              </a:rPr>
              <a:t> Sobre contratos preliminares de los actos del Lit. A (Art. 1 B):</a:t>
            </a:r>
            <a:endParaRPr lang="es-ES" sz="3600" b="1" dirty="0">
              <a:solidFill>
                <a:schemeClr val="accent1"/>
              </a:solidFill>
            </a:endParaRPr>
          </a:p>
        </p:txBody>
      </p:sp>
      <p:sp>
        <p:nvSpPr>
          <p:cNvPr id="3" name="2 Marcador de contenido"/>
          <p:cNvSpPr>
            <a:spLocks noGrp="1"/>
          </p:cNvSpPr>
          <p:nvPr>
            <p:ph idx="1"/>
          </p:nvPr>
        </p:nvSpPr>
        <p:spPr/>
        <p:txBody>
          <a:bodyPr/>
          <a:lstStyle/>
          <a:p>
            <a:endParaRPr lang="es-ES" dirty="0" smtClean="0"/>
          </a:p>
          <a:p>
            <a:r>
              <a:rPr lang="es-ES" dirty="0" smtClean="0"/>
              <a:t>Promesas</a:t>
            </a:r>
          </a:p>
          <a:p>
            <a:pPr>
              <a:buNone/>
            </a:pPr>
            <a:r>
              <a:rPr lang="es-ES" dirty="0" smtClean="0"/>
              <a:t>                                             </a:t>
            </a:r>
            <a:r>
              <a:rPr lang="es-ES" sz="2800" dirty="0" smtClean="0"/>
              <a:t>Gratuitos u onerosos</a:t>
            </a:r>
          </a:p>
          <a:p>
            <a:r>
              <a:rPr lang="es-ES" dirty="0" smtClean="0"/>
              <a:t>Cesión de promesa</a:t>
            </a:r>
          </a:p>
          <a:p>
            <a:endParaRPr lang="es-UY" dirty="0"/>
          </a:p>
          <a:p>
            <a:r>
              <a:rPr lang="es-ES" dirty="0" smtClean="0"/>
              <a:t>Situación especial: Cesión de derechos hereditarios (Art. 1 C) Gratuitos u onerosos</a:t>
            </a:r>
            <a:endParaRPr lang="es-ES" dirty="0"/>
          </a:p>
        </p:txBody>
      </p:sp>
      <p:sp>
        <p:nvSpPr>
          <p:cNvPr id="4" name="3 Cerrar llave"/>
          <p:cNvSpPr/>
          <p:nvPr/>
        </p:nvSpPr>
        <p:spPr>
          <a:xfrm>
            <a:off x="3929058" y="2071678"/>
            <a:ext cx="500066" cy="21431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86766" cy="868346"/>
          </a:xfrm>
        </p:spPr>
        <p:txBody>
          <a:bodyPr/>
          <a:lstStyle/>
          <a:p>
            <a:pPr algn="ctr"/>
            <a:r>
              <a:rPr lang="es-ES" b="1" dirty="0" smtClean="0">
                <a:solidFill>
                  <a:schemeClr val="accent1"/>
                </a:solidFill>
              </a:rPr>
              <a:t>Concepto de enajenación</a:t>
            </a:r>
            <a:endParaRPr lang="es-ES" b="1" dirty="0">
              <a:solidFill>
                <a:schemeClr val="accent1"/>
              </a:solidFill>
            </a:endParaRPr>
          </a:p>
        </p:txBody>
      </p:sp>
      <p:sp>
        <p:nvSpPr>
          <p:cNvPr id="3" name="2 Marcador de contenido"/>
          <p:cNvSpPr>
            <a:spLocks noGrp="1"/>
          </p:cNvSpPr>
          <p:nvPr>
            <p:ph idx="1"/>
          </p:nvPr>
        </p:nvSpPr>
        <p:spPr>
          <a:xfrm>
            <a:off x="1435608" y="1285860"/>
            <a:ext cx="7494110" cy="4962540"/>
          </a:xfrm>
        </p:spPr>
        <p:txBody>
          <a:bodyPr>
            <a:normAutofit lnSpcReduction="10000"/>
          </a:bodyPr>
          <a:lstStyle/>
          <a:p>
            <a:r>
              <a:rPr lang="es-ES" sz="2400" b="1" dirty="0" smtClean="0"/>
              <a:t> </a:t>
            </a:r>
            <a:r>
              <a:rPr lang="es-ES" sz="2400" b="1" dirty="0" err="1" smtClean="0"/>
              <a:t>Dec</a:t>
            </a:r>
            <a:r>
              <a:rPr lang="es-ES" sz="2400" b="1" dirty="0" smtClean="0"/>
              <a:t>. 252/98 Art. 5 </a:t>
            </a:r>
          </a:p>
          <a:p>
            <a:r>
              <a:rPr lang="es-ES" sz="2400" dirty="0" smtClean="0"/>
              <a:t>Todos aquellos negocios que sean títulos hábiles para transferir el dominio, de un patrimonio a otro, y tanto de la propiedad plena, como de los desmembramientos del dominio: nuda </a:t>
            </a:r>
            <a:r>
              <a:rPr lang="es-ES" sz="2400" dirty="0" err="1" smtClean="0"/>
              <a:t>prop</a:t>
            </a:r>
            <a:r>
              <a:rPr lang="es-ES" sz="2400" dirty="0" smtClean="0"/>
              <a:t>. usufructo, uso y habitación. </a:t>
            </a:r>
          </a:p>
          <a:p>
            <a:r>
              <a:rPr lang="es-ES" sz="2400" dirty="0" smtClean="0"/>
              <a:t>Y esos títulos hábiles son: la compraventa, la permuta, donación, paga por entrega de bienes, aportes de capital, fusión y escisión de sociedades, adjudicaciones de inmuebles, las Particiones, pero solo las con </a:t>
            </a:r>
            <a:r>
              <a:rPr lang="es-ES" sz="2400" dirty="0" err="1" smtClean="0"/>
              <a:t>soulte</a:t>
            </a:r>
            <a:r>
              <a:rPr lang="es-ES" sz="2400" dirty="0" smtClean="0"/>
              <a:t> total. </a:t>
            </a:r>
          </a:p>
          <a:p>
            <a:pPr lvl="1"/>
            <a:r>
              <a:rPr lang="es-ES" sz="2000" dirty="0" smtClean="0"/>
              <a:t>(En estas últimas el impuesto se calcula sobre el VRA del inmueble adjudicado, tomándose únicamente la parte que se adjudica, la otra ya era del adjudicatario, si son dos </a:t>
            </a:r>
            <a:r>
              <a:rPr lang="es-ES" sz="2000" dirty="0" err="1" smtClean="0"/>
              <a:t>copartientes</a:t>
            </a:r>
            <a:r>
              <a:rPr lang="es-ES" sz="2000" dirty="0" smtClean="0"/>
              <a:t> por el 50%). </a:t>
            </a:r>
            <a:endParaRPr lang="es-E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3200" b="1" dirty="0" smtClean="0">
                <a:solidFill>
                  <a:schemeClr val="accent1"/>
                </a:solidFill>
              </a:rPr>
              <a:t>Están excluidos, siendo casos de NO IMPONIBILIDAD:</a:t>
            </a:r>
            <a:endParaRPr lang="es-ES" sz="3200" b="1" dirty="0">
              <a:solidFill>
                <a:schemeClr val="accent1"/>
              </a:solidFill>
            </a:endParaRPr>
          </a:p>
        </p:txBody>
      </p:sp>
      <p:sp>
        <p:nvSpPr>
          <p:cNvPr id="3" name="2 Marcador de contenido"/>
          <p:cNvSpPr>
            <a:spLocks noGrp="1"/>
          </p:cNvSpPr>
          <p:nvPr>
            <p:ph idx="1"/>
          </p:nvPr>
        </p:nvSpPr>
        <p:spPr/>
        <p:txBody>
          <a:bodyPr>
            <a:normAutofit fontScale="92500"/>
          </a:bodyPr>
          <a:lstStyle/>
          <a:p>
            <a:r>
              <a:rPr lang="es-ES" sz="2400" dirty="0" smtClean="0"/>
              <a:t>a</a:t>
            </a:r>
            <a:r>
              <a:rPr lang="es-ES" sz="2400" b="1" i="1" u="sng" dirty="0" smtClean="0"/>
              <a:t>) Los negocios declarativos: </a:t>
            </a:r>
            <a:r>
              <a:rPr lang="es-ES" sz="2400" dirty="0" smtClean="0"/>
              <a:t>las particiones, cesaciones de condominios, los negocios que modifiquen el tipo social, cuando no haya desplazamiento de bienes. </a:t>
            </a:r>
          </a:p>
          <a:p>
            <a:endParaRPr lang="es-ES" sz="2400" dirty="0" smtClean="0"/>
          </a:p>
          <a:p>
            <a:r>
              <a:rPr lang="es-ES" sz="2400" b="1" i="1" u="sng" dirty="0" smtClean="0"/>
              <a:t>b) Los negocios abdicativos </a:t>
            </a:r>
            <a:r>
              <a:rPr lang="es-ES" sz="2400" dirty="0" smtClean="0"/>
              <a:t>como las renuncias de derechos, dentro de las cuales están comprendidas las cesiones de áreas destinadas al uso público, calles, caminos etc. Art 5 Inc. 3 </a:t>
            </a:r>
            <a:r>
              <a:rPr lang="es-ES" sz="2400" dirty="0" err="1" smtClean="0"/>
              <a:t>Dec</a:t>
            </a:r>
            <a:r>
              <a:rPr lang="es-ES" sz="2400" dirty="0" smtClean="0"/>
              <a:t>. 252 </a:t>
            </a:r>
          </a:p>
          <a:p>
            <a:endParaRPr lang="es-ES" sz="2400" dirty="0" smtClean="0"/>
          </a:p>
          <a:p>
            <a:r>
              <a:rPr lang="es-ES" sz="2400" b="1" i="1" u="sng" dirty="0" smtClean="0"/>
              <a:t>c) Las rescisiones </a:t>
            </a:r>
            <a:r>
              <a:rPr lang="es-ES" sz="2400" dirty="0" smtClean="0"/>
              <a:t>de promesas de enajenación de inmuebles, y las de sus cesiones. Art11 </a:t>
            </a:r>
            <a:r>
              <a:rPr lang="es-ES" sz="2400" dirty="0" err="1" smtClean="0"/>
              <a:t>tit</a:t>
            </a:r>
            <a:r>
              <a:rPr lang="es-ES" sz="2400" dirty="0" smtClean="0"/>
              <a:t>, 19 T.O y Art. 5 Inc. 2 </a:t>
            </a:r>
            <a:r>
              <a:rPr lang="es-ES" sz="2400" dirty="0" err="1" smtClean="0"/>
              <a:t>Dec</a:t>
            </a:r>
            <a:r>
              <a:rPr lang="es-ES" sz="2400" dirty="0" smtClean="0"/>
              <a:t>. 252/98 </a:t>
            </a:r>
          </a:p>
          <a:p>
            <a:r>
              <a:rPr lang="es-ES" sz="2400" b="1" i="1" u="sng" dirty="0" smtClean="0"/>
              <a:t>d) La adquisición de Dº de mejor postor en remate y su cesión</a:t>
            </a:r>
            <a:r>
              <a:rPr lang="es-ES" sz="2400" dirty="0" smtClean="0"/>
              <a:t>. Art 6 Inc. Final </a:t>
            </a:r>
            <a:r>
              <a:rPr lang="es-ES" sz="2400" dirty="0" err="1" smtClean="0"/>
              <a:t>Dec</a:t>
            </a:r>
            <a:r>
              <a:rPr lang="es-ES" sz="2400" dirty="0" smtClean="0"/>
              <a:t>. 252/98</a:t>
            </a:r>
            <a:endParaRPr lang="es-E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rmAutofit/>
          </a:bodyPr>
          <a:lstStyle/>
          <a:p>
            <a:pPr algn="ctr"/>
            <a:r>
              <a:rPr lang="es-ES" b="1" dirty="0" smtClean="0">
                <a:solidFill>
                  <a:schemeClr val="accent1"/>
                </a:solidFill>
              </a:rPr>
              <a:t>ELEMENTO TEMPORAL </a:t>
            </a:r>
            <a:r>
              <a:rPr lang="es-ES" sz="3200" b="1" dirty="0" smtClean="0">
                <a:solidFill>
                  <a:schemeClr val="accent1"/>
                </a:solidFill>
              </a:rPr>
              <a:t>Art 2.T19 TO </a:t>
            </a:r>
            <a:endParaRPr lang="es-ES" sz="3200" b="1" dirty="0">
              <a:solidFill>
                <a:schemeClr val="accent1"/>
              </a:solidFill>
            </a:endParaRPr>
          </a:p>
        </p:txBody>
      </p:sp>
      <p:sp>
        <p:nvSpPr>
          <p:cNvPr id="3" name="2 Marcador de contenido"/>
          <p:cNvSpPr>
            <a:spLocks noGrp="1"/>
          </p:cNvSpPr>
          <p:nvPr>
            <p:ph idx="1"/>
          </p:nvPr>
        </p:nvSpPr>
        <p:spPr>
          <a:xfrm>
            <a:off x="457200" y="1214422"/>
            <a:ext cx="8229600" cy="4911741"/>
          </a:xfrm>
        </p:spPr>
        <p:txBody>
          <a:bodyPr>
            <a:normAutofit/>
          </a:bodyPr>
          <a:lstStyle/>
          <a:p>
            <a:r>
              <a:rPr lang="es-ES" sz="2000" b="1" u="sng" dirty="0" smtClean="0"/>
              <a:t>A) En la fecha de la documentación: </a:t>
            </a:r>
            <a:r>
              <a:rPr lang="es-ES" sz="2000" dirty="0" smtClean="0"/>
              <a:t>en los actos, hechos y negocios jurídicos que se indican en los literales A), B) y C).</a:t>
            </a:r>
          </a:p>
          <a:p>
            <a:r>
              <a:rPr lang="es-ES" sz="2000" b="1" dirty="0" smtClean="0"/>
              <a:t>B) En la fecha que quede ejecutoriada la sentencia de prescripción adquisitiva:</a:t>
            </a:r>
            <a:r>
              <a:rPr lang="es-ES" sz="2000" dirty="0" smtClean="0"/>
              <a:t> para el hecho generador previsto en el literal D), partir de ahí comienzan a correr los plazos.</a:t>
            </a:r>
          </a:p>
          <a:p>
            <a:r>
              <a:rPr lang="es-ES" sz="2000" b="1" u="sng" dirty="0" smtClean="0"/>
              <a:t>C) Documentos provenientes del extranjero </a:t>
            </a:r>
            <a:r>
              <a:rPr lang="es-ES" sz="2000" dirty="0" smtClean="0"/>
              <a:t>. La documentación de un hecho generador relativo a bienes ubicados en la república puede ocurrir en el extranjero pero luego se tienen que realizar una serie de requisitos para hacerlo valer jurídicamente en el país, el art, 9 del Decreto 252/98 establece que el plazo se computará a partir de que el documento haya cumplido con los requisitos exigidos por el derecho positivo nacional para hacer valer el acto o contrato en el territorio nacional (legalizarlo, traducirlo en su caso e incorporarlo en el Registro de Protocolizaciones ). </a:t>
            </a:r>
            <a:endParaRPr lang="es-E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solidFill>
                  <a:schemeClr val="accent1"/>
                </a:solidFill>
              </a:rPr>
              <a:t>ELEMENTO ESPACIAL</a:t>
            </a:r>
            <a:endParaRPr lang="es-ES" b="1" dirty="0">
              <a:solidFill>
                <a:schemeClr val="accent1"/>
              </a:solidFill>
            </a:endParaRPr>
          </a:p>
        </p:txBody>
      </p:sp>
      <p:sp>
        <p:nvSpPr>
          <p:cNvPr id="3" name="2 Marcador de contenido"/>
          <p:cNvSpPr>
            <a:spLocks noGrp="1"/>
          </p:cNvSpPr>
          <p:nvPr>
            <p:ph idx="1"/>
          </p:nvPr>
        </p:nvSpPr>
        <p:spPr/>
        <p:txBody>
          <a:bodyPr/>
          <a:lstStyle/>
          <a:p>
            <a:endParaRPr lang="es-ES" dirty="0" smtClean="0"/>
          </a:p>
          <a:p>
            <a:r>
              <a:rPr lang="es-ES" b="1" u="sng" dirty="0" smtClean="0">
                <a:solidFill>
                  <a:srgbClr val="FF0000"/>
                </a:solidFill>
              </a:rPr>
              <a:t>Aspecto Espacial: </a:t>
            </a:r>
            <a:r>
              <a:rPr lang="es-ES" dirty="0" smtClean="0"/>
              <a:t>Los diferentes hechos generadores deben configurarse dentro del territorio nacional. </a:t>
            </a:r>
          </a:p>
          <a:p>
            <a:pPr lvl="1"/>
            <a:r>
              <a:rPr lang="es-ES" dirty="0" smtClean="0"/>
              <a:t>Art.1 T19 T.O :Los bienes son únicamente inmuebles SITOS EN EL PAÍS. </a:t>
            </a:r>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86766" cy="796908"/>
          </a:xfrm>
        </p:spPr>
        <p:txBody>
          <a:bodyPr/>
          <a:lstStyle/>
          <a:p>
            <a:r>
              <a:rPr lang="es-ES" b="1" dirty="0" smtClean="0">
                <a:solidFill>
                  <a:schemeClr val="accent1"/>
                </a:solidFill>
              </a:rPr>
              <a:t>SUJETOS del Impuesto:</a:t>
            </a:r>
            <a:endParaRPr lang="es-ES" b="1" dirty="0">
              <a:solidFill>
                <a:schemeClr val="accent1"/>
              </a:solidFill>
            </a:endParaRPr>
          </a:p>
        </p:txBody>
      </p:sp>
      <p:sp>
        <p:nvSpPr>
          <p:cNvPr id="3" name="2 Marcador de contenido"/>
          <p:cNvSpPr>
            <a:spLocks noGrp="1"/>
          </p:cNvSpPr>
          <p:nvPr>
            <p:ph idx="1"/>
          </p:nvPr>
        </p:nvSpPr>
        <p:spPr>
          <a:xfrm>
            <a:off x="457200" y="1142984"/>
            <a:ext cx="8229600" cy="4983179"/>
          </a:xfrm>
        </p:spPr>
        <p:txBody>
          <a:bodyPr>
            <a:normAutofit fontScale="77500" lnSpcReduction="20000"/>
          </a:bodyPr>
          <a:lstStyle/>
          <a:p>
            <a:r>
              <a:rPr lang="es-ES" sz="3100" dirty="0" smtClean="0"/>
              <a:t>A</a:t>
            </a:r>
            <a:r>
              <a:rPr lang="es-ES" sz="3100" b="1" dirty="0" smtClean="0"/>
              <a:t>)</a:t>
            </a:r>
            <a:r>
              <a:rPr lang="es-ES" sz="3100" b="1" dirty="0" smtClean="0">
                <a:solidFill>
                  <a:srgbClr val="FF0000"/>
                </a:solidFill>
              </a:rPr>
              <a:t> Sujeto Activo:  </a:t>
            </a:r>
            <a:r>
              <a:rPr lang="es-ES" sz="3100" dirty="0" smtClean="0"/>
              <a:t>El Estado Central , la D.G.I. lo recauda y controla, el Art 10 de la ley 16.107 establece que verificará la exactitud de la declaración.</a:t>
            </a:r>
          </a:p>
          <a:p>
            <a:endParaRPr lang="es-ES" sz="3100" dirty="0" smtClean="0"/>
          </a:p>
          <a:p>
            <a:r>
              <a:rPr lang="es-ES" sz="3100" dirty="0" smtClean="0"/>
              <a:t> B) </a:t>
            </a:r>
            <a:r>
              <a:rPr lang="es-ES" sz="3100" dirty="0" smtClean="0">
                <a:solidFill>
                  <a:srgbClr val="FF0000"/>
                </a:solidFill>
              </a:rPr>
              <a:t>Sujeto Pasivo: </a:t>
            </a:r>
            <a:r>
              <a:rPr lang="es-ES" sz="3100" dirty="0" smtClean="0"/>
              <a:t>Contribuyente están establecidos en el Art. 3 T.19 T.O. 1996 Artículo 3. (Sujetos pasivos). </a:t>
            </a:r>
          </a:p>
          <a:p>
            <a:r>
              <a:rPr lang="es-ES" sz="2600" b="1" u="sng" dirty="0" smtClean="0"/>
              <a:t>Serán contribuyentes: </a:t>
            </a:r>
          </a:p>
          <a:p>
            <a:pPr lvl="1"/>
            <a:r>
              <a:rPr lang="es-ES" i="1" dirty="0" smtClean="0"/>
              <a:t>A) Los otorgantes, excepto en los negocios gratuitos, en los cuales el contribuyente será el beneficiario. </a:t>
            </a:r>
          </a:p>
          <a:p>
            <a:pPr lvl="1"/>
            <a:r>
              <a:rPr lang="es-ES" i="1" dirty="0" smtClean="0"/>
              <a:t>B) Quienes hayan sido declarados propietarios en las sentencias declarativas de prescripción adquisitiva. </a:t>
            </a:r>
          </a:p>
          <a:p>
            <a:pPr lvl="1"/>
            <a:r>
              <a:rPr lang="es-ES" i="1" dirty="0" smtClean="0"/>
              <a:t>C) Los herederos y los legatarios en el caso de las sucesiones por causa de muerte. </a:t>
            </a:r>
          </a:p>
          <a:p>
            <a:pPr lvl="1"/>
            <a:r>
              <a:rPr lang="es-ES" i="1" dirty="0" smtClean="0"/>
              <a:t>D) Los beneficiarios en los casos de posesión definitiva de los bienes del ausente. </a:t>
            </a:r>
            <a:endParaRPr lang="es-ES"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58204" cy="939784"/>
          </a:xfrm>
        </p:spPr>
        <p:txBody>
          <a:bodyPr>
            <a:noAutofit/>
          </a:bodyPr>
          <a:lstStyle/>
          <a:p>
            <a:pPr algn="ctr"/>
            <a:r>
              <a:rPr lang="es-ES" sz="3200" b="1" dirty="0" smtClean="0">
                <a:solidFill>
                  <a:schemeClr val="accent1"/>
                </a:solidFill>
              </a:rPr>
              <a:t>SUJETOS DE LA RELACIÓN JURIDICA TRIBUTARIA</a:t>
            </a:r>
            <a:endParaRPr lang="es-ES" sz="3200" b="1" dirty="0">
              <a:solidFill>
                <a:schemeClr val="accent1"/>
              </a:solidFill>
            </a:endParaRPr>
          </a:p>
        </p:txBody>
      </p:sp>
      <p:sp>
        <p:nvSpPr>
          <p:cNvPr id="3" name="2 Marcador de contenido"/>
          <p:cNvSpPr>
            <a:spLocks noGrp="1"/>
          </p:cNvSpPr>
          <p:nvPr>
            <p:ph idx="1"/>
          </p:nvPr>
        </p:nvSpPr>
        <p:spPr>
          <a:xfrm>
            <a:off x="785786" y="1357298"/>
            <a:ext cx="7901014" cy="4768865"/>
          </a:xfrm>
        </p:spPr>
        <p:txBody>
          <a:bodyPr>
            <a:normAutofit fontScale="62500" lnSpcReduction="20000"/>
          </a:bodyPr>
          <a:lstStyle/>
          <a:p>
            <a:r>
              <a:rPr lang="es-ES" b="1" dirty="0" smtClean="0"/>
              <a:t>SUJETO ACTIVO.- Art. 15 del C .T. </a:t>
            </a:r>
            <a:r>
              <a:rPr lang="es-ES" dirty="0" smtClean="0"/>
              <a:t>El Estado central, lo recauda la D.G.I. y su destino es rentas generales. </a:t>
            </a:r>
          </a:p>
          <a:p>
            <a:endParaRPr lang="es-ES" dirty="0" smtClean="0"/>
          </a:p>
          <a:p>
            <a:r>
              <a:rPr lang="es-ES" b="1" dirty="0" smtClean="0"/>
              <a:t>SUJETOS PASIVOS.- Art.16 C .T. </a:t>
            </a:r>
            <a:r>
              <a:rPr lang="es-ES" dirty="0" smtClean="0"/>
              <a:t>Se puede ser sujeto pasivo en calidad de contribuyente o responsable o de agente de percepción. </a:t>
            </a:r>
          </a:p>
          <a:p>
            <a:endParaRPr lang="es-ES" dirty="0" smtClean="0"/>
          </a:p>
          <a:p>
            <a:r>
              <a:rPr lang="es-ES" b="1" dirty="0" smtClean="0"/>
              <a:t>En calidad de contribuyentes: (Art. 17 del C .T) . Art 3 T19 TO</a:t>
            </a:r>
            <a:r>
              <a:rPr lang="es-ES" dirty="0" smtClean="0"/>
              <a:t>. Paga por deuda propia. Debemos distinguir si es enajenación a título oneroso (Art.3 A) que hay duplicidad : la parte enajenante y la parte adquirente pero si es a título gratuito hay unicidad (único contribuyente): el beneficiario por el todo. </a:t>
            </a:r>
          </a:p>
          <a:p>
            <a:r>
              <a:rPr lang="es-ES" b="1" dirty="0" smtClean="0"/>
              <a:t>En las sentencias declarativas de prescripción</a:t>
            </a:r>
            <a:r>
              <a:rPr lang="es-ES" dirty="0" smtClean="0"/>
              <a:t> quienes hayan sido declarados propietarios. (Art 3 B)</a:t>
            </a:r>
          </a:p>
          <a:p>
            <a:r>
              <a:rPr lang="es-ES" dirty="0" smtClean="0"/>
              <a:t> </a:t>
            </a:r>
            <a:r>
              <a:rPr lang="es-ES" b="1" dirty="0" smtClean="0"/>
              <a:t>En calidad de responsables. Art 19 C .T. </a:t>
            </a:r>
            <a:r>
              <a:rPr lang="es-ES" dirty="0" smtClean="0"/>
              <a:t>Paga por deuda ajena y por la tanto tiene derecho de repetición: Todas las personas que participen del negocio por sí o por representante y los profesionales intervinientes. (Art 3 </a:t>
            </a:r>
            <a:r>
              <a:rPr lang="es-ES" dirty="0" err="1" smtClean="0"/>
              <a:t>nral</a:t>
            </a:r>
            <a:r>
              <a:rPr lang="es-ES" dirty="0" smtClean="0"/>
              <a:t> 1) </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4000" b="1" dirty="0" smtClean="0">
                <a:solidFill>
                  <a:schemeClr val="accent1"/>
                </a:solidFill>
              </a:rPr>
              <a:t>NORMATIVA APLICABLE</a:t>
            </a:r>
            <a:endParaRPr lang="es-ES" sz="4000" b="1" dirty="0">
              <a:solidFill>
                <a:schemeClr val="accent1"/>
              </a:solidFill>
            </a:endParaRPr>
          </a:p>
        </p:txBody>
      </p:sp>
      <p:sp>
        <p:nvSpPr>
          <p:cNvPr id="3" name="2 Marcador de contenido"/>
          <p:cNvSpPr>
            <a:spLocks noGrp="1"/>
          </p:cNvSpPr>
          <p:nvPr>
            <p:ph idx="1"/>
          </p:nvPr>
        </p:nvSpPr>
        <p:spPr/>
        <p:txBody>
          <a:bodyPr>
            <a:normAutofit/>
          </a:bodyPr>
          <a:lstStyle/>
          <a:p>
            <a:r>
              <a:rPr lang="es-ES" sz="2400" dirty="0" smtClean="0"/>
              <a:t>1) Ley 16.107 de 31/3/90 </a:t>
            </a:r>
          </a:p>
          <a:p>
            <a:r>
              <a:rPr lang="es-ES" sz="2400" dirty="0" smtClean="0"/>
              <a:t> 2) Ley 16.320 de 1/11/92              Título 19 T.O.</a:t>
            </a:r>
          </a:p>
          <a:p>
            <a:r>
              <a:rPr lang="es-ES" sz="2400" dirty="0" smtClean="0"/>
              <a:t>3) Ley 16.462 de 11/1/94 </a:t>
            </a:r>
          </a:p>
          <a:p>
            <a:endParaRPr lang="es-UY" sz="2000" dirty="0" smtClean="0"/>
          </a:p>
          <a:p>
            <a:r>
              <a:rPr lang="es-ES" sz="2400" dirty="0" smtClean="0"/>
              <a:t> 4) Decreto Reglamentario 252/98 de 16/9/98, </a:t>
            </a:r>
            <a:r>
              <a:rPr lang="es-ES" sz="2000" b="1" i="1" dirty="0" smtClean="0"/>
              <a:t>(Deroga los 	decretos anteriores 652/92,485/93 y 578/94).</a:t>
            </a:r>
          </a:p>
          <a:p>
            <a:r>
              <a:rPr lang="es-ES" sz="2400" dirty="0" smtClean="0"/>
              <a:t> 5) Decreto 295/00 de 11/10/00</a:t>
            </a:r>
          </a:p>
          <a:p>
            <a:endParaRPr lang="es-ES" sz="2400" dirty="0" smtClean="0"/>
          </a:p>
          <a:p>
            <a:pPr lvl="1"/>
            <a:r>
              <a:rPr lang="es-UY" sz="1600" b="1" i="1" dirty="0" smtClean="0"/>
              <a:t>GRAN VARIEDAD DE LEYES CON EXONERACIONES ESPECÍFICAS</a:t>
            </a:r>
          </a:p>
          <a:p>
            <a:pPr lvl="1"/>
            <a:r>
              <a:rPr lang="es-UY" sz="1600" b="1" i="1" dirty="0" smtClean="0"/>
              <a:t>IMPORTANTE NÚMERO DE RESOLUCIONES DE DGI PARA RESOLVER CASOS CONCRETOS</a:t>
            </a:r>
          </a:p>
          <a:p>
            <a:pPr lvl="1"/>
            <a:r>
              <a:rPr lang="es-UY" sz="1600" b="1" i="1" dirty="0" smtClean="0"/>
              <a:t>CONSULTAS VINCULANTES Y NO VINCULANTES A DGI</a:t>
            </a:r>
            <a:endParaRPr lang="es-ES" sz="1600" b="1" i="1" dirty="0" smtClean="0"/>
          </a:p>
          <a:p>
            <a:pPr lvl="1"/>
            <a:endParaRPr lang="es-ES" sz="1600" b="1" i="1" dirty="0"/>
          </a:p>
        </p:txBody>
      </p:sp>
      <p:sp>
        <p:nvSpPr>
          <p:cNvPr id="4" name="3 Cerrar llave"/>
          <p:cNvSpPr/>
          <p:nvPr/>
        </p:nvSpPr>
        <p:spPr>
          <a:xfrm>
            <a:off x="4429124" y="1785926"/>
            <a:ext cx="285752" cy="10715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3200" b="1" dirty="0" smtClean="0">
                <a:solidFill>
                  <a:schemeClr val="accent1"/>
                </a:solidFill>
              </a:rPr>
              <a:t>SUJETOS DE LA RELACIÓN JURIDICA TRIBUTARIA</a:t>
            </a:r>
            <a:endParaRPr lang="es-ES" sz="3200" b="1" dirty="0">
              <a:solidFill>
                <a:schemeClr val="accent1"/>
              </a:solidFill>
            </a:endParaRPr>
          </a:p>
        </p:txBody>
      </p:sp>
      <p:sp>
        <p:nvSpPr>
          <p:cNvPr id="3" name="2 Marcador de contenido"/>
          <p:cNvSpPr>
            <a:spLocks noGrp="1"/>
          </p:cNvSpPr>
          <p:nvPr>
            <p:ph idx="1"/>
          </p:nvPr>
        </p:nvSpPr>
        <p:spPr>
          <a:xfrm>
            <a:off x="457200" y="1285860"/>
            <a:ext cx="8229600" cy="4840303"/>
          </a:xfrm>
        </p:spPr>
        <p:txBody>
          <a:bodyPr>
            <a:normAutofit fontScale="55000" lnSpcReduction="20000"/>
          </a:bodyPr>
          <a:lstStyle/>
          <a:p>
            <a:pPr>
              <a:lnSpc>
                <a:spcPct val="170000"/>
              </a:lnSpc>
            </a:pPr>
            <a:r>
              <a:rPr lang="es-ES" sz="3600" dirty="0" smtClean="0"/>
              <a:t>C) Responsables: TODOS LOS QUE INTERVIENEN EN EL NEGOCIO, partes y profesionales, Art. 20 Inc. 2 C.T., Art. 3 ley 16107 en la redacción del Art. 482 Ley 16320, son solidarios. Art 3 inciso 2.”Serán responsables solidarios, sin perjuicio de la distribución de la deuda de acuerdo a las normas del derecho privado: </a:t>
            </a:r>
          </a:p>
          <a:p>
            <a:endParaRPr lang="es-ES" dirty="0" smtClean="0"/>
          </a:p>
          <a:p>
            <a:pPr lvl="1"/>
            <a:r>
              <a:rPr lang="es-ES" sz="3400" i="1" dirty="0" smtClean="0"/>
              <a:t>1) En los actos entre vivos, todas las personas que participen del negocio por sí o por representante y los profesionales intervinientes. </a:t>
            </a:r>
          </a:p>
          <a:p>
            <a:pPr lvl="1"/>
            <a:endParaRPr lang="es-ES" sz="3400" i="1" dirty="0" smtClean="0"/>
          </a:p>
          <a:p>
            <a:pPr lvl="1"/>
            <a:r>
              <a:rPr lang="es-ES" sz="3400" i="1" dirty="0" smtClean="0"/>
              <a:t>2) En las sucesiones todos los herederos por el total del impuesto, incluida la parte correspondiente al legatario de especie cierta. </a:t>
            </a:r>
          </a:p>
          <a:p>
            <a:pPr lvl="1"/>
            <a:endParaRPr lang="es-ES" sz="3400" i="1" dirty="0" smtClean="0"/>
          </a:p>
          <a:p>
            <a:pPr lvl="1"/>
            <a:r>
              <a:rPr lang="es-ES" sz="3400" i="1" dirty="0" smtClean="0"/>
              <a:t>3) En la posesión definitiva de los bienes del ausente todos los beneficiarios</a:t>
            </a:r>
            <a:endParaRPr lang="es-ES" sz="3400"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58204" cy="1011222"/>
          </a:xfrm>
        </p:spPr>
        <p:txBody>
          <a:bodyPr>
            <a:normAutofit fontScale="90000"/>
          </a:bodyPr>
          <a:lstStyle/>
          <a:p>
            <a:pPr algn="ctr"/>
            <a:r>
              <a:rPr lang="es-ES" b="1" dirty="0" smtClean="0">
                <a:solidFill>
                  <a:schemeClr val="accent1"/>
                </a:solidFill>
              </a:rPr>
              <a:t>SUJETOS DE LA RELACIÓN JURIDICA TRIBUTARIA</a:t>
            </a:r>
            <a:endParaRPr lang="es-ES" b="1" dirty="0">
              <a:solidFill>
                <a:schemeClr val="accent1"/>
              </a:solidFill>
            </a:endParaRPr>
          </a:p>
        </p:txBody>
      </p:sp>
      <p:sp>
        <p:nvSpPr>
          <p:cNvPr id="3" name="2 Marcador de contenido"/>
          <p:cNvSpPr>
            <a:spLocks noGrp="1"/>
          </p:cNvSpPr>
          <p:nvPr>
            <p:ph idx="1"/>
          </p:nvPr>
        </p:nvSpPr>
        <p:spPr/>
        <p:txBody>
          <a:bodyPr>
            <a:normAutofit/>
          </a:bodyPr>
          <a:lstStyle/>
          <a:p>
            <a:r>
              <a:rPr lang="es-ES" sz="2400" dirty="0" smtClean="0"/>
              <a:t>En calidad de agentes de percepción.- Art. 23 C.T. Con la debida autorización legal que encontramos en el art.10 de la ley 16107 (art 13 del T19 TO ) encontramos que el art 7 del decreto 252/98 dentro del capítulo II “Acto entre vivos”, designó agente de percepción </a:t>
            </a:r>
            <a:r>
              <a:rPr lang="es-ES" sz="2400" b="1" dirty="0" smtClean="0">
                <a:solidFill>
                  <a:srgbClr val="FF0000"/>
                </a:solidFill>
              </a:rPr>
              <a:t>a los escribanos intervinientes </a:t>
            </a:r>
            <a:r>
              <a:rPr lang="es-ES" sz="2400" dirty="0" smtClean="0"/>
              <a:t>en los actos gravados. </a:t>
            </a:r>
          </a:p>
          <a:p>
            <a:r>
              <a:rPr lang="es-ES" sz="2400" dirty="0" smtClean="0"/>
              <a:t>El Escribano si: </a:t>
            </a:r>
          </a:p>
          <a:p>
            <a:pPr lvl="1"/>
            <a:r>
              <a:rPr lang="es-ES" sz="2400" dirty="0" smtClean="0"/>
              <a:t>a) NO percibe el impuesto es responsable SOLIDARIO. </a:t>
            </a:r>
          </a:p>
          <a:p>
            <a:pPr lvl="1"/>
            <a:r>
              <a:rPr lang="es-ES" sz="2400" dirty="0" smtClean="0"/>
              <a:t>b) Si percibe es Sustituto. Art. 19 C.T. establece derecho de repetición del responsable que pague.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b="1" dirty="0" smtClean="0">
                <a:solidFill>
                  <a:schemeClr val="accent1"/>
                </a:solidFill>
              </a:rPr>
              <a:t>DETERMINACION DEL IMPUESTO</a:t>
            </a:r>
            <a:endParaRPr lang="es-ES" b="1" dirty="0">
              <a:solidFill>
                <a:schemeClr val="accent1"/>
              </a:solidFill>
            </a:endParaRPr>
          </a:p>
        </p:txBody>
      </p:sp>
      <p:sp>
        <p:nvSpPr>
          <p:cNvPr id="3" name="2 Marcador de contenido"/>
          <p:cNvSpPr>
            <a:spLocks noGrp="1"/>
          </p:cNvSpPr>
          <p:nvPr>
            <p:ph idx="1"/>
          </p:nvPr>
        </p:nvSpPr>
        <p:spPr/>
        <p:txBody>
          <a:bodyPr/>
          <a:lstStyle/>
          <a:p>
            <a:r>
              <a:rPr lang="es-ES" dirty="0" smtClean="0"/>
              <a:t>1) Monto imponible </a:t>
            </a:r>
          </a:p>
          <a:p>
            <a:r>
              <a:rPr lang="es-ES" dirty="0" smtClean="0"/>
              <a:t>2) Tasas. </a:t>
            </a:r>
          </a:p>
          <a:p>
            <a:r>
              <a:rPr lang="es-ES" dirty="0" smtClean="0"/>
              <a:t>3) Liquidación y pago</a:t>
            </a:r>
          </a:p>
          <a:p>
            <a:r>
              <a:rPr lang="es-ES" dirty="0" smtClean="0"/>
              <a:t> 4) Plazo.</a:t>
            </a:r>
          </a:p>
          <a:p>
            <a:endParaRPr lang="es-UY"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accent1"/>
                </a:solidFill>
              </a:rPr>
              <a:t>Monto imponible</a:t>
            </a:r>
            <a:endParaRPr lang="es-ES" b="1" dirty="0">
              <a:solidFill>
                <a:schemeClr val="accent1"/>
              </a:solidFill>
            </a:endParaRPr>
          </a:p>
        </p:txBody>
      </p:sp>
      <p:sp>
        <p:nvSpPr>
          <p:cNvPr id="3" name="2 Marcador de contenido"/>
          <p:cNvSpPr>
            <a:spLocks noGrp="1"/>
          </p:cNvSpPr>
          <p:nvPr>
            <p:ph idx="1"/>
          </p:nvPr>
        </p:nvSpPr>
        <p:spPr>
          <a:xfrm>
            <a:off x="457200" y="1357298"/>
            <a:ext cx="8186766" cy="4768865"/>
          </a:xfrm>
        </p:spPr>
        <p:txBody>
          <a:bodyPr>
            <a:normAutofit/>
          </a:bodyPr>
          <a:lstStyle/>
          <a:p>
            <a:r>
              <a:rPr lang="es-ES" sz="2400" b="1" dirty="0" smtClean="0">
                <a:solidFill>
                  <a:srgbClr val="FF0000"/>
                </a:solidFill>
              </a:rPr>
              <a:t>El monto imponible o base de cálculo del ITP va a depender del hecho generador:</a:t>
            </a:r>
          </a:p>
          <a:p>
            <a:r>
              <a:rPr lang="es-ES" sz="2400" dirty="0" smtClean="0"/>
              <a:t>1) MONTO IMPONIBLE:</a:t>
            </a:r>
          </a:p>
          <a:p>
            <a:pPr lvl="1"/>
            <a:r>
              <a:rPr lang="es-ES" sz="2000" b="1" dirty="0" smtClean="0"/>
              <a:t> literales A) B) D) Art 1 T19 TO</a:t>
            </a:r>
          </a:p>
          <a:p>
            <a:pPr lvl="1"/>
            <a:r>
              <a:rPr lang="es-ES" sz="2000" b="1" dirty="0" smtClean="0"/>
              <a:t>Literal D), Cesión de derechos hereditarios y cesión de derechos posesorios</a:t>
            </a:r>
            <a:r>
              <a:rPr lang="es-ES" sz="2000" dirty="0" smtClean="0"/>
              <a:t>.</a:t>
            </a:r>
          </a:p>
          <a:p>
            <a:r>
              <a:rPr lang="es-ES" sz="2400" i="1" dirty="0" smtClean="0"/>
              <a:t>Si el precio está en moneda extranjera tomamos la cotización del dólar interbancario del día anterior. </a:t>
            </a:r>
            <a:endParaRPr lang="es-UY" sz="2400" i="1" dirty="0"/>
          </a:p>
          <a:p>
            <a:endParaRPr lang="es-ES" sz="2400" dirty="0" smtClean="0"/>
          </a:p>
          <a:p>
            <a:r>
              <a:rPr lang="es-ES" sz="2400" dirty="0" smtClean="0"/>
              <a:t>PRECIO O ESTIMACIÓN DE PARTES. (NOTA: NO se actualiza por coeficiente porque eso es solo para Valores Reales)</a:t>
            </a:r>
            <a:endParaRPr lang="es-E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de-DE" b="1" dirty="0" smtClean="0">
                <a:solidFill>
                  <a:schemeClr val="accent1"/>
                </a:solidFill>
              </a:rPr>
              <a:t> TASAS. Art. 6 T19 T.O. </a:t>
            </a:r>
            <a:endParaRPr lang="es-ES" b="1" dirty="0">
              <a:solidFill>
                <a:schemeClr val="accent1"/>
              </a:solidFill>
            </a:endParaRPr>
          </a:p>
        </p:txBody>
      </p:sp>
      <p:sp>
        <p:nvSpPr>
          <p:cNvPr id="3" name="2 Marcador de contenido"/>
          <p:cNvSpPr>
            <a:spLocks noGrp="1"/>
          </p:cNvSpPr>
          <p:nvPr>
            <p:ph idx="1"/>
          </p:nvPr>
        </p:nvSpPr>
        <p:spPr>
          <a:xfrm>
            <a:off x="457200" y="1214422"/>
            <a:ext cx="8229600" cy="4911741"/>
          </a:xfrm>
        </p:spPr>
        <p:txBody>
          <a:bodyPr/>
          <a:lstStyle/>
          <a:p>
            <a:r>
              <a:rPr lang="es-ES" dirty="0" smtClean="0"/>
              <a:t>ONEROSOS : </a:t>
            </a:r>
            <a:r>
              <a:rPr lang="es-ES" sz="2400" dirty="0" smtClean="0"/>
              <a:t>2% Parte enajenante 2% Parte adquirente.    (Duplicidad de sujetos pasivos y cada parte tiene su tasa). </a:t>
            </a:r>
          </a:p>
          <a:p>
            <a:pPr>
              <a:buNone/>
            </a:pPr>
            <a:endParaRPr lang="es-ES" sz="2400" dirty="0" smtClean="0"/>
          </a:p>
          <a:p>
            <a:r>
              <a:rPr lang="es-ES" dirty="0" smtClean="0"/>
              <a:t>GRATUITOS Y SENTENCIA DE PRESCRIPICION : </a:t>
            </a:r>
            <a:r>
              <a:rPr lang="es-ES" sz="2400" dirty="0" smtClean="0"/>
              <a:t>4% el beneficiario. </a:t>
            </a:r>
          </a:p>
          <a:p>
            <a:pPr lvl="1"/>
            <a:r>
              <a:rPr lang="es-ES" dirty="0" smtClean="0"/>
              <a:t>El escribano como agente de percepción va a calcular el 4% pero va a depender si el contrato es oneroso o gratuito para saber a quién le pide ese dinero. </a:t>
            </a:r>
          </a:p>
          <a:p>
            <a:pPr lvl="1"/>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solidFill>
                  <a:schemeClr val="accent1"/>
                </a:solidFill>
              </a:rPr>
              <a:t> LIQUIDACIÓN</a:t>
            </a:r>
            <a:endParaRPr lang="es-ES" b="1" dirty="0">
              <a:solidFill>
                <a:schemeClr val="accent1"/>
              </a:solidFill>
            </a:endParaRPr>
          </a:p>
        </p:txBody>
      </p:sp>
      <p:sp>
        <p:nvSpPr>
          <p:cNvPr id="3" name="2 Marcador de contenido"/>
          <p:cNvSpPr>
            <a:spLocks noGrp="1"/>
          </p:cNvSpPr>
          <p:nvPr>
            <p:ph idx="1"/>
          </p:nvPr>
        </p:nvSpPr>
        <p:spPr/>
        <p:txBody>
          <a:bodyPr/>
          <a:lstStyle/>
          <a:p>
            <a:r>
              <a:rPr lang="es-ES" dirty="0" smtClean="0"/>
              <a:t>Surgen de aplicar las tasas sobre el monto imponible y el resultado es el impuesto a pagar. ART,12 T.O Art 8 Decreto. </a:t>
            </a:r>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 </a:t>
            </a:r>
            <a:r>
              <a:rPr lang="es-ES" sz="4000" b="1" dirty="0" smtClean="0">
                <a:solidFill>
                  <a:schemeClr val="accent1"/>
                </a:solidFill>
              </a:rPr>
              <a:t>PLAZO PARA EL PAGO, Art. 9 Decreto 252/98</a:t>
            </a:r>
            <a:endParaRPr lang="es-ES" sz="4000" b="1" dirty="0">
              <a:solidFill>
                <a:schemeClr val="accent1"/>
              </a:solidFill>
            </a:endParaRPr>
          </a:p>
        </p:txBody>
      </p:sp>
      <p:sp>
        <p:nvSpPr>
          <p:cNvPr id="3" name="2 Marcador de contenido"/>
          <p:cNvSpPr>
            <a:spLocks noGrp="1"/>
          </p:cNvSpPr>
          <p:nvPr>
            <p:ph idx="1"/>
          </p:nvPr>
        </p:nvSpPr>
        <p:spPr/>
        <p:txBody>
          <a:bodyPr>
            <a:normAutofit lnSpcReduction="10000"/>
          </a:bodyPr>
          <a:lstStyle/>
          <a:p>
            <a:r>
              <a:rPr lang="es-ES" sz="2400" dirty="0" smtClean="0"/>
              <a:t>15 días a partir del otorgamiento del acto o de la fecha en que quedo ejecutoriada la sentencia o previamente a la inscripción si se realiza antes del referido plazo. </a:t>
            </a:r>
          </a:p>
          <a:p>
            <a:r>
              <a:rPr lang="es-ES" sz="2400" dirty="0" smtClean="0"/>
              <a:t>A pesar de que dice ” a partir “ la DGI lo cuenta a partir del día siguiente y corridos conforme al Decreto 597/88 de 21/9/88 que da normas generales y si vence en día inhábil pasa al día hábil inmediato siguiente. </a:t>
            </a:r>
          </a:p>
          <a:p>
            <a:r>
              <a:rPr lang="es-ES" sz="2400" dirty="0" smtClean="0"/>
              <a:t>El término del plazo es muy importante porque el artículo 94 del Código Tributario define la infracción mora como la “no extinción de la deuda en el momento y lugar que corresponda operándose por el solo vencimiento del término establecido” y se sanciona con multas y recargo mensuales calculados día por día.</a:t>
            </a:r>
            <a:endParaRPr lang="es-E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74638"/>
            <a:ext cx="8072494" cy="582594"/>
          </a:xfrm>
        </p:spPr>
        <p:txBody>
          <a:bodyPr>
            <a:normAutofit fontScale="90000"/>
          </a:bodyPr>
          <a:lstStyle/>
          <a:p>
            <a:r>
              <a:rPr lang="es-ES" b="1" dirty="0" smtClean="0">
                <a:solidFill>
                  <a:schemeClr val="accent1"/>
                </a:solidFill>
              </a:rPr>
              <a:t>CONTRALOR</a:t>
            </a:r>
            <a:endParaRPr lang="es-ES" b="1" dirty="0">
              <a:solidFill>
                <a:schemeClr val="accent1"/>
              </a:solidFill>
            </a:endParaRPr>
          </a:p>
        </p:txBody>
      </p:sp>
      <p:sp>
        <p:nvSpPr>
          <p:cNvPr id="3" name="2 Marcador de contenido"/>
          <p:cNvSpPr>
            <a:spLocks noGrp="1"/>
          </p:cNvSpPr>
          <p:nvPr>
            <p:ph idx="1"/>
          </p:nvPr>
        </p:nvSpPr>
        <p:spPr>
          <a:xfrm>
            <a:off x="1000100" y="857232"/>
            <a:ext cx="7786742" cy="5572164"/>
          </a:xfrm>
        </p:spPr>
        <p:txBody>
          <a:bodyPr>
            <a:noAutofit/>
          </a:bodyPr>
          <a:lstStyle/>
          <a:p>
            <a:r>
              <a:rPr lang="es-ES" sz="1800" dirty="0" smtClean="0"/>
              <a:t>Son de tres tipos :</a:t>
            </a:r>
          </a:p>
          <a:p>
            <a:r>
              <a:rPr lang="es-ES" sz="1800" dirty="0" smtClean="0"/>
              <a:t>ADMINISTRATIVO.- Art.12 T 19 T.O “ la oficina recaudadora verificará” la exactitud de la declaración con los documentos a presentar, así como la corrección del pago del impuesto. Este artículo obligó a la DGI a controlar los cálculos del tributo que solo se realiza para el ITP ya que en todos los demás tributos que recauda basta con la presentación de la declaración jurada por el contribuyente y sólo en caso de una inspección se realiza la verificación. </a:t>
            </a:r>
          </a:p>
          <a:p>
            <a:endParaRPr lang="es-ES" sz="1800" dirty="0" smtClean="0"/>
          </a:p>
          <a:p>
            <a:r>
              <a:rPr lang="es-ES" sz="1800" dirty="0" smtClean="0"/>
              <a:t>NOTARIAL. Casos gravados : en la mayoría de los casos debe realizar el pago y la declaración jurada al ser designados agentes de percepción. Casos exonerados: Art 2 D 252/98 presentar declaración jurada y poner constancia en el instrumento respectivo. </a:t>
            </a:r>
          </a:p>
          <a:p>
            <a:endParaRPr lang="es-ES" sz="1800" dirty="0" smtClean="0"/>
          </a:p>
          <a:p>
            <a:r>
              <a:rPr lang="es-ES" sz="1800" dirty="0" smtClean="0"/>
              <a:t>REGISTRAL : Art 12 T19 TO - ART.8 y Art. 2 </a:t>
            </a:r>
            <a:r>
              <a:rPr lang="es-ES" sz="1800" dirty="0" err="1" smtClean="0"/>
              <a:t>Dec</a:t>
            </a:r>
            <a:r>
              <a:rPr lang="es-ES" sz="1800" dirty="0" smtClean="0"/>
              <a:t> 252/98. Los registradores califican el documento antes de inscribirlo y deben realizar una serie de contralores fiscales para ver si el escribano cumple las disposiciones legales y entre ellos está el pago del ITP y las formalidades de las exoneraciones. Si no surgen del documento lo observan y no lo inscriben hasta que se subsane y esta sanción es muy importante por la </a:t>
            </a:r>
            <a:r>
              <a:rPr lang="es-ES" sz="1800" dirty="0" err="1" smtClean="0"/>
              <a:t>oponibilidad</a:t>
            </a:r>
            <a:r>
              <a:rPr lang="es-ES" sz="1800" dirty="0" smtClean="0"/>
              <a:t> ante terceros.</a:t>
            </a:r>
            <a:endParaRPr lang="es-ES"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solidFill>
                  <a:schemeClr val="accent1"/>
                </a:solidFill>
              </a:rPr>
              <a:t>INFRACCIONES Y SANCIONES</a:t>
            </a:r>
            <a:endParaRPr lang="es-ES" b="1" dirty="0">
              <a:solidFill>
                <a:schemeClr val="accent1"/>
              </a:solidFill>
            </a:endParaRPr>
          </a:p>
        </p:txBody>
      </p:sp>
      <p:sp>
        <p:nvSpPr>
          <p:cNvPr id="3" name="2 Marcador de contenido"/>
          <p:cNvSpPr>
            <a:spLocks noGrp="1"/>
          </p:cNvSpPr>
          <p:nvPr>
            <p:ph idx="1"/>
          </p:nvPr>
        </p:nvSpPr>
        <p:spPr/>
        <p:txBody>
          <a:bodyPr>
            <a:normAutofit fontScale="77500" lnSpcReduction="20000"/>
          </a:bodyPr>
          <a:lstStyle/>
          <a:p>
            <a:r>
              <a:rPr lang="es-ES" dirty="0" smtClean="0"/>
              <a:t>Cuando el sujeto pasivo no presenta la declaración jurada o no abona el impuesto total o parcialmente en los plazos establecidos, incurre en dos tipos de infracciones tributarias.</a:t>
            </a:r>
          </a:p>
          <a:p>
            <a:endParaRPr lang="es-ES" dirty="0" smtClean="0"/>
          </a:p>
          <a:p>
            <a:r>
              <a:rPr lang="es-ES" dirty="0" smtClean="0"/>
              <a:t> MORA Y CONTRAVENCION, MORA. Art, 94 C.T Ya dimos el concepto y las sanciones en especial para el escribano agente de percepción. </a:t>
            </a:r>
          </a:p>
          <a:p>
            <a:endParaRPr lang="es-ES" dirty="0" smtClean="0"/>
          </a:p>
          <a:p>
            <a:r>
              <a:rPr lang="es-ES" dirty="0" smtClean="0"/>
              <a:t>CONTRAVENCION Art. 95 C.T. En este caso se produce cuando no se presenta la declaración jurada dentro del plazo de 15 días y se sanciona con un monto fijo que varía cada año. </a:t>
            </a:r>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b="1" dirty="0" smtClean="0">
                <a:solidFill>
                  <a:schemeClr val="accent1"/>
                </a:solidFill>
              </a:rPr>
              <a:t>INMUNIDADES Y EXONERACIONES</a:t>
            </a:r>
            <a:endParaRPr lang="es-ES" b="1" dirty="0">
              <a:solidFill>
                <a:schemeClr val="accent1"/>
              </a:solidFill>
            </a:endParaRPr>
          </a:p>
        </p:txBody>
      </p:sp>
      <p:sp>
        <p:nvSpPr>
          <p:cNvPr id="3" name="2 Marcador de contenido"/>
          <p:cNvSpPr>
            <a:spLocks noGrp="1"/>
          </p:cNvSpPr>
          <p:nvPr>
            <p:ph idx="1"/>
          </p:nvPr>
        </p:nvSpPr>
        <p:spPr/>
        <p:txBody>
          <a:bodyPr>
            <a:normAutofit/>
          </a:bodyPr>
          <a:lstStyle/>
          <a:p>
            <a:r>
              <a:rPr lang="es-ES" b="1" dirty="0" smtClean="0">
                <a:solidFill>
                  <a:schemeClr val="accent2"/>
                </a:solidFill>
              </a:rPr>
              <a:t>Inmunidad tributaria del Estado:</a:t>
            </a:r>
          </a:p>
          <a:p>
            <a:pPr lvl="1"/>
            <a:r>
              <a:rPr lang="es-ES" dirty="0" smtClean="0"/>
              <a:t> La Constitución con la interpretación dada por el art. 463 de la ley 16.226 de 29/10/91 establece que son inmunes ; el Estado, los Gobiernos departamentales, y los organismos del art.220 de la Constitución. </a:t>
            </a:r>
          </a:p>
          <a:p>
            <a:pPr lvl="1"/>
            <a:r>
              <a:rPr lang="es-ES" dirty="0" smtClean="0"/>
              <a:t>La inmunidad alcanza a los tributos nacionales o departamentales y alcanza a todos sus bienes y actividades no comerciales o industriales.</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solidFill>
                  <a:schemeClr val="accent1"/>
                </a:solidFill>
              </a:rPr>
              <a:t>DENOMINACION Y CONCEPTO</a:t>
            </a:r>
            <a:endParaRPr lang="es-ES" b="1" dirty="0">
              <a:solidFill>
                <a:schemeClr val="accent1"/>
              </a:solidFill>
            </a:endParaRPr>
          </a:p>
        </p:txBody>
      </p:sp>
      <p:sp>
        <p:nvSpPr>
          <p:cNvPr id="3" name="2 Marcador de contenido"/>
          <p:cNvSpPr>
            <a:spLocks noGrp="1"/>
          </p:cNvSpPr>
          <p:nvPr>
            <p:ph idx="1"/>
          </p:nvPr>
        </p:nvSpPr>
        <p:spPr/>
        <p:txBody>
          <a:bodyPr>
            <a:normAutofit/>
          </a:bodyPr>
          <a:lstStyle/>
          <a:p>
            <a:pPr>
              <a:buFont typeface="Wingdings" pitchFamily="2" charset="2"/>
              <a:buChar char="Ø"/>
            </a:pPr>
            <a:r>
              <a:rPr lang="es-UY" sz="2400" dirty="0" smtClean="0"/>
              <a:t>Creado por la Ley 16.107</a:t>
            </a:r>
            <a:endParaRPr lang="es-ES" sz="2400" dirty="0" smtClean="0"/>
          </a:p>
          <a:p>
            <a:pPr>
              <a:buFont typeface="Wingdings" pitchFamily="2" charset="2"/>
              <a:buChar char="Ø"/>
            </a:pPr>
            <a:r>
              <a:rPr lang="es-ES" sz="2400" dirty="0" smtClean="0"/>
              <a:t>Es un </a:t>
            </a:r>
            <a:r>
              <a:rPr lang="es-ES" sz="2400" dirty="0" smtClean="0"/>
              <a:t>impuesto por ser independiente de toda actividad estatal con respecto al contribuyente. </a:t>
            </a:r>
            <a:r>
              <a:rPr lang="es-ES" sz="2400" dirty="0" smtClean="0"/>
              <a:t>Art 11 C.T.</a:t>
            </a:r>
          </a:p>
          <a:p>
            <a:pPr>
              <a:buFont typeface="Wingdings" pitchFamily="2" charset="2"/>
              <a:buChar char="Ø"/>
            </a:pPr>
            <a:endParaRPr lang="es-ES" sz="2400" dirty="0" smtClean="0"/>
          </a:p>
          <a:p>
            <a:pPr>
              <a:buFont typeface="Wingdings" pitchFamily="2" charset="2"/>
              <a:buChar char="Ø"/>
            </a:pPr>
            <a:r>
              <a:rPr lang="es-ES" sz="2400" dirty="0" smtClean="0"/>
              <a:t>La ley 16.107 lo denomina </a:t>
            </a:r>
            <a:r>
              <a:rPr lang="es-ES" sz="2400" i="1" u="sng" dirty="0" smtClean="0"/>
              <a:t>Impuesto a las Trasmisiones Patrimoniales</a:t>
            </a:r>
            <a:r>
              <a:rPr lang="es-ES" sz="2400" dirty="0" smtClean="0"/>
              <a:t>, denominación que abarca un concepto más amplio que los hechos gravados pues grava solo parte de las trasmisiones : </a:t>
            </a:r>
            <a:r>
              <a:rPr lang="es-ES" sz="2400" b="1" dirty="0" smtClean="0"/>
              <a:t>la de inmuebles </a:t>
            </a:r>
            <a:r>
              <a:rPr lang="es-ES" sz="2400" dirty="0" smtClean="0"/>
              <a:t>y algunas otras expresamente indicados por la ley y no a toda las trasmisiones patrimoniales.</a:t>
            </a:r>
          </a:p>
          <a:p>
            <a:pPr>
              <a:buNone/>
            </a:pPr>
            <a:endParaRPr lang="es-ES" sz="2400" dirty="0" smtClean="0"/>
          </a:p>
          <a:p>
            <a:pPr>
              <a:buFont typeface="Wingdings" pitchFamily="2" charset="2"/>
              <a:buChar char="Ø"/>
            </a:pPr>
            <a:r>
              <a:rPr lang="es-ES" sz="2400" dirty="0" smtClean="0"/>
              <a:t>grava los actos otorgados a partir del 31 de marzo de 1990.</a:t>
            </a:r>
            <a:endParaRPr lang="es-E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solidFill>
                  <a:schemeClr val="accent1"/>
                </a:solidFill>
              </a:rPr>
              <a:t>Exoneraciones</a:t>
            </a:r>
            <a:endParaRPr lang="es-ES" b="1" dirty="0">
              <a:solidFill>
                <a:schemeClr val="accent1"/>
              </a:solidFill>
            </a:endParaRPr>
          </a:p>
        </p:txBody>
      </p:sp>
      <p:sp>
        <p:nvSpPr>
          <p:cNvPr id="3" name="2 Marcador de contenido"/>
          <p:cNvSpPr>
            <a:spLocks noGrp="1"/>
          </p:cNvSpPr>
          <p:nvPr>
            <p:ph idx="1"/>
          </p:nvPr>
        </p:nvSpPr>
        <p:spPr/>
        <p:txBody>
          <a:bodyPr/>
          <a:lstStyle/>
          <a:p>
            <a:r>
              <a:rPr lang="es-ES" dirty="0" smtClean="0"/>
              <a:t>las exoneraciones se pueden clasificar en </a:t>
            </a:r>
            <a:r>
              <a:rPr lang="es-ES" i="1" dirty="0" smtClean="0"/>
              <a:t>objetivas </a:t>
            </a:r>
            <a:r>
              <a:rPr lang="es-ES" dirty="0" smtClean="0"/>
              <a:t>y </a:t>
            </a:r>
            <a:r>
              <a:rPr lang="es-ES" i="1" dirty="0" smtClean="0"/>
              <a:t>subjetivas</a:t>
            </a:r>
            <a:r>
              <a:rPr lang="es-ES" dirty="0" smtClean="0"/>
              <a:t> y </a:t>
            </a:r>
            <a:r>
              <a:rPr lang="es-ES" i="1" dirty="0" smtClean="0"/>
              <a:t>en genéricas </a:t>
            </a:r>
            <a:r>
              <a:rPr lang="es-ES" dirty="0" smtClean="0"/>
              <a:t>y </a:t>
            </a:r>
            <a:r>
              <a:rPr lang="es-ES" i="1" dirty="0" smtClean="0"/>
              <a:t>específicas</a:t>
            </a:r>
            <a:r>
              <a:rPr lang="es-ES" dirty="0" smtClean="0"/>
              <a:t>. </a:t>
            </a:r>
          </a:p>
          <a:p>
            <a:r>
              <a:rPr lang="es-ES" dirty="0" smtClean="0"/>
              <a:t>Las </a:t>
            </a:r>
            <a:r>
              <a:rPr lang="es-ES" b="1" dirty="0" smtClean="0">
                <a:solidFill>
                  <a:schemeClr val="accent2"/>
                </a:solidFill>
              </a:rPr>
              <a:t>objetivas</a:t>
            </a:r>
            <a:r>
              <a:rPr lang="es-ES" dirty="0" smtClean="0"/>
              <a:t> se establecen en beneficio del </a:t>
            </a:r>
            <a:r>
              <a:rPr lang="es-ES" b="1" dirty="0" smtClean="0">
                <a:solidFill>
                  <a:schemeClr val="accent2"/>
                </a:solidFill>
              </a:rPr>
              <a:t>objeto o acto </a:t>
            </a:r>
            <a:r>
              <a:rPr lang="es-ES" dirty="0" smtClean="0"/>
              <a:t>y las </a:t>
            </a:r>
            <a:r>
              <a:rPr lang="es-ES" b="1" dirty="0" smtClean="0">
                <a:solidFill>
                  <a:srgbClr val="00B050"/>
                </a:solidFill>
              </a:rPr>
              <a:t>subjetivas</a:t>
            </a:r>
            <a:r>
              <a:rPr lang="es-ES" dirty="0" smtClean="0"/>
              <a:t> se establecen en relación </a:t>
            </a:r>
            <a:r>
              <a:rPr lang="es-ES" b="1" dirty="0" smtClean="0">
                <a:solidFill>
                  <a:srgbClr val="00B050"/>
                </a:solidFill>
              </a:rPr>
              <a:t>a la persona que interviene</a:t>
            </a:r>
            <a:r>
              <a:rPr lang="es-ES" dirty="0" smtClean="0"/>
              <a:t>, teniendo en cuenta la calidad del sujeto pasivo.</a:t>
            </a:r>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accent1"/>
                </a:solidFill>
              </a:rPr>
              <a:t>Exoneraciones Art. 41 CT</a:t>
            </a:r>
            <a:endParaRPr lang="es-ES" dirty="0"/>
          </a:p>
        </p:txBody>
      </p:sp>
      <p:sp>
        <p:nvSpPr>
          <p:cNvPr id="3" name="2 Marcador de contenido"/>
          <p:cNvSpPr>
            <a:spLocks noGrp="1"/>
          </p:cNvSpPr>
          <p:nvPr>
            <p:ph idx="1"/>
          </p:nvPr>
        </p:nvSpPr>
        <p:spPr>
          <a:xfrm>
            <a:off x="457200" y="1357298"/>
            <a:ext cx="8229600" cy="4768865"/>
          </a:xfrm>
        </p:spPr>
        <p:txBody>
          <a:bodyPr>
            <a:normAutofit lnSpcReduction="10000"/>
          </a:bodyPr>
          <a:lstStyle/>
          <a:p>
            <a:r>
              <a:rPr lang="es-UY" sz="2400" dirty="0" smtClean="0"/>
              <a:t> Es </a:t>
            </a:r>
            <a:r>
              <a:rPr lang="es-UY" sz="2400" dirty="0"/>
              <a:t>una liberación total o parcial de la obligación tributaria ante situaciones comprendidas en el hecho generador. La exoneración siempre recae sobre una situación que está dentro del hecho generador</a:t>
            </a:r>
            <a:r>
              <a:rPr lang="es-UY" sz="2400" dirty="0" smtClean="0"/>
              <a:t>.</a:t>
            </a:r>
            <a:endParaRPr lang="es-ES" sz="2400" dirty="0"/>
          </a:p>
          <a:p>
            <a:r>
              <a:rPr lang="es-UY" sz="2400" dirty="0"/>
              <a:t>La exoneración debe estar prevista en la ley o decreto de la Junta, en virtud del principio de legalidad.</a:t>
            </a:r>
            <a:endParaRPr lang="es-ES" sz="2400" dirty="0"/>
          </a:p>
          <a:p>
            <a:r>
              <a:rPr lang="es-UY" sz="2400" b="1" dirty="0"/>
              <a:t>Clasificación de las exoneraciones.</a:t>
            </a:r>
            <a:endParaRPr lang="es-ES" sz="2400" dirty="0"/>
          </a:p>
          <a:p>
            <a:pPr lvl="0"/>
            <a:r>
              <a:rPr lang="es-UY" sz="2400" b="1" dirty="0"/>
              <a:t>Objetivas y subjetivas. </a:t>
            </a:r>
            <a:r>
              <a:rPr lang="es-UY" sz="2400" dirty="0"/>
              <a:t>Las objetivas recaen sobre un bien, negocio, renta, etc. y las subjetivas, sobre una condición que debe reunir la </a:t>
            </a:r>
            <a:r>
              <a:rPr lang="es-UY" sz="2400" dirty="0" smtClean="0"/>
              <a:t>persona(exoneran solo al sujeto).</a:t>
            </a:r>
            <a:endParaRPr lang="es-ES" sz="2400" dirty="0"/>
          </a:p>
          <a:p>
            <a:pPr lvl="0"/>
            <a:r>
              <a:rPr lang="es-UY" sz="2400" b="1" dirty="0"/>
              <a:t>Genéricas y específicas. </a:t>
            </a:r>
            <a:r>
              <a:rPr lang="es-UY" sz="2400" dirty="0"/>
              <a:t>Las genéricas abarcan todo tributo y las especificas solo un tributo determinado.</a:t>
            </a:r>
            <a:endParaRPr lang="es-ES" sz="2400" dirty="0"/>
          </a:p>
          <a:p>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043890" cy="868346"/>
          </a:xfrm>
        </p:spPr>
        <p:txBody>
          <a:bodyPr/>
          <a:lstStyle/>
          <a:p>
            <a:r>
              <a:rPr lang="es-ES" b="1" dirty="0" smtClean="0">
                <a:solidFill>
                  <a:schemeClr val="accent1"/>
                </a:solidFill>
              </a:rPr>
              <a:t>Exoneraciones</a:t>
            </a:r>
            <a:endParaRPr lang="es-ES" dirty="0"/>
          </a:p>
        </p:txBody>
      </p:sp>
      <p:sp>
        <p:nvSpPr>
          <p:cNvPr id="3" name="2 Marcador de contenido"/>
          <p:cNvSpPr>
            <a:spLocks noGrp="1"/>
          </p:cNvSpPr>
          <p:nvPr>
            <p:ph idx="1"/>
          </p:nvPr>
        </p:nvSpPr>
        <p:spPr>
          <a:xfrm>
            <a:off x="457200" y="1214422"/>
            <a:ext cx="8229600" cy="4911741"/>
          </a:xfrm>
        </p:spPr>
        <p:txBody>
          <a:bodyPr>
            <a:normAutofit/>
          </a:bodyPr>
          <a:lstStyle/>
          <a:p>
            <a:r>
              <a:rPr lang="es-ES" sz="2800" dirty="0" smtClean="0"/>
              <a:t>Exoneraciones genéricas</a:t>
            </a:r>
          </a:p>
          <a:p>
            <a:r>
              <a:rPr lang="es-ES" sz="2000" dirty="0" smtClean="0"/>
              <a:t>1) Constitucionales- Art, 5 y 69 .</a:t>
            </a:r>
          </a:p>
          <a:p>
            <a:r>
              <a:rPr lang="es-ES" sz="2000" dirty="0" smtClean="0"/>
              <a:t> 2) Por Ley, están recopiladas en el Título 3 Capítulo 1 al 3 del texto Ordenado. </a:t>
            </a:r>
            <a:r>
              <a:rPr lang="es-ES" sz="2000" dirty="0" err="1" smtClean="0"/>
              <a:t>Ej</a:t>
            </a:r>
            <a:r>
              <a:rPr lang="es-ES" sz="2000" dirty="0" smtClean="0"/>
              <a:t> : Sociedad San Vicente de Paul, A .G.A .D.U, Caja de Jubilaciones y Pensiones Universitarias, Caja Notarial de Seguridad Social, Clubes deportivos, etc. (exoneraciones tienen que ver en general por razones de interés social).</a:t>
            </a:r>
          </a:p>
          <a:p>
            <a:endParaRPr lang="es-UY" sz="2000" dirty="0"/>
          </a:p>
          <a:p>
            <a:r>
              <a:rPr lang="es-ES" sz="2800" dirty="0" smtClean="0"/>
              <a:t>Exoneraciones específicas</a:t>
            </a:r>
          </a:p>
          <a:p>
            <a:r>
              <a:rPr lang="es-ES" sz="2000" dirty="0" smtClean="0"/>
              <a:t>Art. 7 del T19, aquí encontramos las más comunes en la profesión y son exoneraciones objetivas, es decir que todo el acto se encuentra exonerado.</a:t>
            </a:r>
          </a:p>
          <a:p>
            <a:endParaRPr lang="es-ES" sz="20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58204" cy="1011222"/>
          </a:xfrm>
        </p:spPr>
        <p:txBody>
          <a:bodyPr>
            <a:normAutofit fontScale="90000"/>
          </a:bodyPr>
          <a:lstStyle/>
          <a:p>
            <a:r>
              <a:rPr lang="es-ES" sz="3600" b="1" dirty="0" smtClean="0">
                <a:solidFill>
                  <a:schemeClr val="accent1"/>
                </a:solidFill>
              </a:rPr>
              <a:t>FORMALIDADES QUE SE DEBEN CUMPLIR EN CASO DE EXONERACIONES</a:t>
            </a:r>
            <a:r>
              <a:rPr lang="es-ES" b="1" dirty="0" smtClean="0">
                <a:solidFill>
                  <a:schemeClr val="accent1"/>
                </a:solidFill>
              </a:rPr>
              <a:t>.</a:t>
            </a:r>
            <a:endParaRPr lang="es-ES" b="1" dirty="0">
              <a:solidFill>
                <a:schemeClr val="accent1"/>
              </a:solidFill>
            </a:endParaRPr>
          </a:p>
        </p:txBody>
      </p:sp>
      <p:sp>
        <p:nvSpPr>
          <p:cNvPr id="3" name="2 Marcador de contenido"/>
          <p:cNvSpPr>
            <a:spLocks noGrp="1"/>
          </p:cNvSpPr>
          <p:nvPr>
            <p:ph idx="1"/>
          </p:nvPr>
        </p:nvSpPr>
        <p:spPr>
          <a:xfrm>
            <a:off x="428596" y="1428736"/>
            <a:ext cx="8229600" cy="4740277"/>
          </a:xfrm>
        </p:spPr>
        <p:txBody>
          <a:bodyPr>
            <a:noAutofit/>
          </a:bodyPr>
          <a:lstStyle/>
          <a:p>
            <a:r>
              <a:rPr lang="es-ES" sz="2000" dirty="0"/>
              <a:t>L</a:t>
            </a:r>
            <a:r>
              <a:rPr lang="es-ES" sz="2000" dirty="0" smtClean="0"/>
              <a:t>ibera del pago pero no de las formalidades como es la presentación de la declaración jurada. </a:t>
            </a:r>
            <a:r>
              <a:rPr lang="es-ES" sz="2000" dirty="0"/>
              <a:t>(</a:t>
            </a:r>
            <a:r>
              <a:rPr lang="es-ES" sz="2000" dirty="0" smtClean="0"/>
              <a:t>art 2 del Decreto 252/98). </a:t>
            </a:r>
          </a:p>
          <a:p>
            <a:r>
              <a:rPr lang="es-ES" sz="2000" dirty="0" smtClean="0"/>
              <a:t>Las formalidades son 2:</a:t>
            </a:r>
          </a:p>
          <a:p>
            <a:pPr lvl="1"/>
            <a:r>
              <a:rPr lang="es-ES" sz="2000" i="1" dirty="0" smtClean="0"/>
              <a:t>1) la presentación de la declaración jurada 1700 aunque todo el acto esté exonerado en algunos casos </a:t>
            </a:r>
          </a:p>
          <a:p>
            <a:pPr lvl="1"/>
            <a:r>
              <a:rPr lang="es-ES" sz="2000" i="1" dirty="0" smtClean="0"/>
              <a:t>2) una constancia notarial que va en la propia escritura. </a:t>
            </a:r>
          </a:p>
          <a:p>
            <a:r>
              <a:rPr lang="es-ES" sz="2000" dirty="0" smtClean="0"/>
              <a:t>A) En todos los casos corresponde (excepto Literales A y B del Art 7 T19 )  Presentar declaración jurada ante la DGI relacionando la referida causal. ·    Dejar constancia en el documento de la causal de excepción. </a:t>
            </a:r>
          </a:p>
          <a:p>
            <a:r>
              <a:rPr lang="es-ES" sz="2000" dirty="0" smtClean="0"/>
              <a:t>B ) Literales A Y B del art.7 T 19 · No corresponde presentar declaración jurada ante la DGI. · Dejar constancia en el documento con el siguiente contenido : Número y fecha de la declaración jurada de la promesa y del recibo de pago correspondiente.</a:t>
            </a:r>
            <a:endParaRPr lang="es-E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accent1"/>
                </a:solidFill>
              </a:rPr>
              <a:t>CARACTERES DEL IMPUESTO</a:t>
            </a:r>
            <a:endParaRPr lang="es-ES" b="1" dirty="0">
              <a:solidFill>
                <a:schemeClr val="accent1"/>
              </a:solidFill>
            </a:endParaRPr>
          </a:p>
        </p:txBody>
      </p:sp>
      <p:sp>
        <p:nvSpPr>
          <p:cNvPr id="3" name="2 Marcador de contenido"/>
          <p:cNvSpPr>
            <a:spLocks noGrp="1"/>
          </p:cNvSpPr>
          <p:nvPr>
            <p:ph idx="1"/>
          </p:nvPr>
        </p:nvSpPr>
        <p:spPr/>
        <p:txBody>
          <a:bodyPr>
            <a:normAutofit fontScale="92500"/>
          </a:bodyPr>
          <a:lstStyle/>
          <a:p>
            <a:pPr>
              <a:buFont typeface="Wingdings" pitchFamily="2" charset="2"/>
              <a:buChar char="q"/>
            </a:pPr>
            <a:r>
              <a:rPr lang="es-ES" sz="2400" dirty="0" smtClean="0">
                <a:solidFill>
                  <a:srgbClr val="FF0000"/>
                </a:solidFill>
              </a:rPr>
              <a:t>PATRIMONIAL </a:t>
            </a:r>
            <a:r>
              <a:rPr lang="es-ES" sz="2400" dirty="0" smtClean="0"/>
              <a:t>(inmobiliario en general) grava trasmisiones por acto entre vivos y por causa de muerte. </a:t>
            </a:r>
          </a:p>
          <a:p>
            <a:pPr>
              <a:buFont typeface="Wingdings" pitchFamily="2" charset="2"/>
              <a:buChar char="q"/>
            </a:pPr>
            <a:r>
              <a:rPr lang="es-ES" sz="2400" dirty="0" smtClean="0">
                <a:solidFill>
                  <a:srgbClr val="FF0000"/>
                </a:solidFill>
              </a:rPr>
              <a:t>NACIONAL</a:t>
            </a:r>
            <a:r>
              <a:rPr lang="es-ES" sz="2400" dirty="0" smtClean="0"/>
              <a:t>, por oposición a departamental. Se aplica en todo el territorio de la República. </a:t>
            </a:r>
          </a:p>
          <a:p>
            <a:pPr>
              <a:buFont typeface="Wingdings" pitchFamily="2" charset="2"/>
              <a:buChar char="q"/>
            </a:pPr>
            <a:r>
              <a:rPr lang="es-ES" sz="2400" dirty="0" smtClean="0">
                <a:solidFill>
                  <a:srgbClr val="FF0000"/>
                </a:solidFill>
              </a:rPr>
              <a:t>AL CAPITAL </a:t>
            </a:r>
            <a:r>
              <a:rPr lang="es-ES" sz="2400" dirty="0" smtClean="0"/>
              <a:t>y no a la renta. </a:t>
            </a:r>
          </a:p>
          <a:p>
            <a:pPr>
              <a:buFont typeface="Wingdings" pitchFamily="2" charset="2"/>
              <a:buChar char="q"/>
            </a:pPr>
            <a:r>
              <a:rPr lang="es-ES" sz="2400" dirty="0" smtClean="0"/>
              <a:t> </a:t>
            </a:r>
            <a:r>
              <a:rPr lang="es-ES" sz="2400" dirty="0" smtClean="0">
                <a:solidFill>
                  <a:srgbClr val="FF0000"/>
                </a:solidFill>
              </a:rPr>
              <a:t>DIRECTO.</a:t>
            </a:r>
            <a:r>
              <a:rPr lang="es-ES" sz="2400" dirty="0" smtClean="0"/>
              <a:t> La capacidad contributiva se aprecia en forma directa a través de los actos, hechos y negocios jurídicos gravados. </a:t>
            </a:r>
          </a:p>
          <a:p>
            <a:pPr>
              <a:buFont typeface="Wingdings" pitchFamily="2" charset="2"/>
              <a:buChar char="q"/>
            </a:pPr>
            <a:r>
              <a:rPr lang="es-ES" sz="2400" dirty="0" smtClean="0">
                <a:solidFill>
                  <a:srgbClr val="FF0000"/>
                </a:solidFill>
              </a:rPr>
              <a:t>REAL</a:t>
            </a:r>
            <a:r>
              <a:rPr lang="es-ES" sz="2400" dirty="0" smtClean="0"/>
              <a:t>, grava manifestaciones aisladas de la capacidad contributiva . </a:t>
            </a:r>
          </a:p>
          <a:p>
            <a:pPr>
              <a:buFont typeface="Wingdings" pitchFamily="2" charset="2"/>
              <a:buChar char="q"/>
            </a:pPr>
            <a:r>
              <a:rPr lang="es-ES" sz="2400" dirty="0" smtClean="0">
                <a:solidFill>
                  <a:srgbClr val="FF0000"/>
                </a:solidFill>
              </a:rPr>
              <a:t>SIN GARANTIA REAL PARA SU COBRO</a:t>
            </a:r>
            <a:r>
              <a:rPr lang="es-ES" sz="2400" dirty="0" smtClean="0"/>
              <a:t>, en ese sentido es personal, </a:t>
            </a:r>
          </a:p>
          <a:p>
            <a:pPr>
              <a:buFont typeface="Wingdings" pitchFamily="2" charset="2"/>
              <a:buChar char="q"/>
            </a:pPr>
            <a:r>
              <a:rPr lang="es-ES" sz="2400" dirty="0" smtClean="0">
                <a:solidFill>
                  <a:srgbClr val="FF0000"/>
                </a:solidFill>
              </a:rPr>
              <a:t>ORDINARIO O PERMANENTE</a:t>
            </a:r>
            <a:endParaRPr lang="es-ES" sz="24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accent1"/>
                </a:solidFill>
              </a:rPr>
              <a:t>CARACTERES DEL IMPUESTO</a:t>
            </a:r>
            <a:endParaRPr lang="es-ES" b="1" dirty="0">
              <a:solidFill>
                <a:schemeClr val="accent1"/>
              </a:solidFill>
            </a:endParaRPr>
          </a:p>
        </p:txBody>
      </p:sp>
      <p:sp>
        <p:nvSpPr>
          <p:cNvPr id="3" name="2 Marcador de contenido"/>
          <p:cNvSpPr>
            <a:spLocks noGrp="1"/>
          </p:cNvSpPr>
          <p:nvPr>
            <p:ph idx="1"/>
          </p:nvPr>
        </p:nvSpPr>
        <p:spPr/>
        <p:txBody>
          <a:bodyPr>
            <a:normAutofit fontScale="92500"/>
          </a:bodyPr>
          <a:lstStyle/>
          <a:p>
            <a:pPr>
              <a:buFont typeface="Wingdings" pitchFamily="2" charset="2"/>
              <a:buChar char="q"/>
            </a:pPr>
            <a:r>
              <a:rPr lang="es-ES" sz="2400" dirty="0" smtClean="0">
                <a:solidFill>
                  <a:srgbClr val="FF0000"/>
                </a:solidFill>
              </a:rPr>
              <a:t>TASAS PROPORCIONALES Y MULTIPLES</a:t>
            </a:r>
            <a:r>
              <a:rPr lang="es-ES" sz="2400" dirty="0" smtClean="0"/>
              <a:t>. El monto de la detracción se mantiene a pesar de la variación de la base de cálculo. </a:t>
            </a:r>
          </a:p>
          <a:p>
            <a:pPr>
              <a:buFont typeface="Wingdings" pitchFamily="2" charset="2"/>
              <a:buChar char="q"/>
            </a:pPr>
            <a:r>
              <a:rPr lang="es-ES" sz="2400" dirty="0" smtClean="0">
                <a:solidFill>
                  <a:srgbClr val="FF0000"/>
                </a:solidFill>
              </a:rPr>
              <a:t>MULTIPLE CALIDAD DE SUJETOS PASIVOS</a:t>
            </a:r>
            <a:r>
              <a:rPr lang="es-ES" sz="2400" dirty="0" smtClean="0"/>
              <a:t>. ( calidad de contribuyentes, responsables solidarios, sustitutos y agentes de percepción.) </a:t>
            </a:r>
          </a:p>
          <a:p>
            <a:pPr>
              <a:buFont typeface="Wingdings" pitchFamily="2" charset="2"/>
              <a:buChar char="q"/>
            </a:pPr>
            <a:r>
              <a:rPr lang="es-ES" sz="2400" dirty="0" smtClean="0">
                <a:solidFill>
                  <a:srgbClr val="FF0000"/>
                </a:solidFill>
              </a:rPr>
              <a:t>HECHO GENERADOR INSTANTÁNEO. </a:t>
            </a:r>
          </a:p>
          <a:p>
            <a:pPr>
              <a:buFont typeface="Wingdings" pitchFamily="2" charset="2"/>
              <a:buChar char="q"/>
            </a:pPr>
            <a:r>
              <a:rPr lang="es-ES" sz="2400" dirty="0" smtClean="0">
                <a:solidFill>
                  <a:srgbClr val="FF0000"/>
                </a:solidFill>
              </a:rPr>
              <a:t>LIQUIDACION A CARGO DEL SUJETO PASIVO  </a:t>
            </a:r>
            <a:r>
              <a:rPr lang="es-ES" sz="2400" dirty="0" smtClean="0"/>
              <a:t>(contribuyente o responsable como el Esc.) a través de la declaración jurada. </a:t>
            </a:r>
          </a:p>
          <a:p>
            <a:pPr>
              <a:buFont typeface="Wingdings" pitchFamily="2" charset="2"/>
              <a:buChar char="q"/>
            </a:pPr>
            <a:r>
              <a:rPr lang="es-ES" sz="2400" dirty="0" smtClean="0"/>
              <a:t> </a:t>
            </a:r>
            <a:r>
              <a:rPr lang="es-ES" sz="2400" dirty="0" smtClean="0">
                <a:solidFill>
                  <a:srgbClr val="FF0000"/>
                </a:solidFill>
              </a:rPr>
              <a:t>DOCUMENTAL.</a:t>
            </a:r>
            <a:r>
              <a:rPr lang="es-ES" sz="2400" dirty="0" smtClean="0"/>
              <a:t> Porque los hechos generadores se configuran en el momento en que se documentan los hechos o negocios gravados, salvo en trasmisiones por causa de muerte. </a:t>
            </a:r>
          </a:p>
          <a:p>
            <a:pPr>
              <a:buFont typeface="Wingdings" pitchFamily="2" charset="2"/>
              <a:buChar char="q"/>
            </a:pPr>
            <a:r>
              <a:rPr lang="es-ES" sz="2400" dirty="0" smtClean="0">
                <a:solidFill>
                  <a:srgbClr val="FF0000"/>
                </a:solidFill>
              </a:rPr>
              <a:t>CONTRALOR MULTIPLE. </a:t>
            </a:r>
            <a:r>
              <a:rPr lang="es-ES" sz="2400" dirty="0" smtClean="0"/>
              <a:t>Administrativo- Notarial - Registral. </a:t>
            </a:r>
            <a:endParaRPr lang="es-E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accent1"/>
                </a:solidFill>
              </a:rPr>
              <a:t>CARACTERES DEL IMPUESTO</a:t>
            </a:r>
            <a:endParaRPr lang="es-ES" dirty="0"/>
          </a:p>
        </p:txBody>
      </p:sp>
      <p:sp>
        <p:nvSpPr>
          <p:cNvPr id="3" name="2 Marcador de contenido"/>
          <p:cNvSpPr>
            <a:spLocks noGrp="1"/>
          </p:cNvSpPr>
          <p:nvPr>
            <p:ph idx="1"/>
          </p:nvPr>
        </p:nvSpPr>
        <p:spPr/>
        <p:txBody>
          <a:bodyPr/>
          <a:lstStyle/>
          <a:p>
            <a:r>
              <a:rPr lang="es-ES" dirty="0" smtClean="0"/>
              <a:t>Se distingue:</a:t>
            </a:r>
          </a:p>
          <a:p>
            <a:endParaRPr lang="es-ES" dirty="0" smtClean="0"/>
          </a:p>
          <a:p>
            <a:r>
              <a:rPr lang="es-ES" sz="2400" b="1" u="sng" dirty="0" smtClean="0">
                <a:solidFill>
                  <a:srgbClr val="FF0000"/>
                </a:solidFill>
              </a:rPr>
              <a:t> 1) ITP POR ACTOS ENTRE VIVOS : </a:t>
            </a:r>
            <a:r>
              <a:rPr lang="es-ES" sz="2400" dirty="0" smtClean="0"/>
              <a:t>ART. 1 literales A, B, C Y D, 	T. 19 T.O. 1996</a:t>
            </a:r>
            <a:endParaRPr lang="es-ES" sz="2400" dirty="0"/>
          </a:p>
          <a:p>
            <a:endParaRPr lang="es-ES" dirty="0" smtClean="0"/>
          </a:p>
          <a:p>
            <a:r>
              <a:rPr lang="es-ES" sz="2400" b="1" u="sng" dirty="0" smtClean="0">
                <a:solidFill>
                  <a:srgbClr val="00B050"/>
                </a:solidFill>
              </a:rPr>
              <a:t>2) ITP POR CAUSA DE MUERTE O AUSENCIA: </a:t>
            </a:r>
            <a:r>
              <a:rPr lang="es-ES" sz="2400" dirty="0" smtClean="0"/>
              <a:t>Art 1. literal E 	T19TO.</a:t>
            </a:r>
            <a:endParaRPr lang="es-E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b="1" dirty="0" smtClean="0">
                <a:solidFill>
                  <a:schemeClr val="accent1"/>
                </a:solidFill>
              </a:rPr>
              <a:t>ALCANCE del HECHO GENERADOR:</a:t>
            </a:r>
            <a:endParaRPr lang="es-ES" b="1" dirty="0">
              <a:solidFill>
                <a:schemeClr val="accent1"/>
              </a:solidFill>
            </a:endParaRPr>
          </a:p>
        </p:txBody>
      </p:sp>
      <p:sp>
        <p:nvSpPr>
          <p:cNvPr id="3" name="2 Marcador de contenido"/>
          <p:cNvSpPr>
            <a:spLocks noGrp="1"/>
          </p:cNvSpPr>
          <p:nvPr>
            <p:ph idx="1"/>
          </p:nvPr>
        </p:nvSpPr>
        <p:spPr/>
        <p:txBody>
          <a:bodyPr>
            <a:normAutofit/>
          </a:bodyPr>
          <a:lstStyle/>
          <a:p>
            <a:r>
              <a:rPr lang="es-ES" sz="2400" b="1" u="sng" dirty="0" smtClean="0">
                <a:solidFill>
                  <a:srgbClr val="FF0000"/>
                </a:solidFill>
              </a:rPr>
              <a:t>Aspecto Material: </a:t>
            </a:r>
            <a:r>
              <a:rPr lang="es-ES" sz="2400" dirty="0" smtClean="0"/>
              <a:t>El ART. 1 </a:t>
            </a:r>
            <a:r>
              <a:rPr lang="es-ES" sz="2400" dirty="0" err="1" smtClean="0"/>
              <a:t>lits</a:t>
            </a:r>
            <a:r>
              <a:rPr lang="es-ES" sz="2400" dirty="0" smtClean="0"/>
              <a:t>. A, B, C Y D, T. 19 T.O. 1996, 	enumera TAXATIVAMENTE los H.G., o sea sólo están 	comprendidos los enumerados y ningún otro tipo de 	acto. </a:t>
            </a:r>
          </a:p>
          <a:p>
            <a:endParaRPr lang="es-ES" sz="2400" dirty="0" smtClean="0"/>
          </a:p>
          <a:p>
            <a:r>
              <a:rPr lang="es-ES" sz="2400" dirty="0" smtClean="0"/>
              <a:t>Por aplicación del principio de legalidad Art. 2 del C.T. UNICA EXCEPCIÓN respecto de que solo grava Bs. inmuebles: la CESION DE Dº HEREDITARIOS que es una universalidad, pudiendo no contener inmuebles e igualmente esta gravada con el I.T.P.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b="1" dirty="0" smtClean="0">
                <a:solidFill>
                  <a:schemeClr val="accent1"/>
                </a:solidFill>
              </a:rPr>
              <a:t>ELEMENTO MATERIAL</a:t>
            </a:r>
            <a:endParaRPr lang="es-ES" b="1" dirty="0">
              <a:solidFill>
                <a:schemeClr val="accent1"/>
              </a:solidFill>
            </a:endParaRPr>
          </a:p>
        </p:txBody>
      </p:sp>
      <p:sp>
        <p:nvSpPr>
          <p:cNvPr id="3" name="2 Marcador de contenido"/>
          <p:cNvSpPr>
            <a:spLocks noGrp="1"/>
          </p:cNvSpPr>
          <p:nvPr>
            <p:ph idx="1"/>
          </p:nvPr>
        </p:nvSpPr>
        <p:spPr/>
        <p:txBody>
          <a:bodyPr>
            <a:normAutofit/>
          </a:bodyPr>
          <a:lstStyle/>
          <a:p>
            <a:r>
              <a:rPr lang="es-ES" sz="2400" b="1" dirty="0" smtClean="0"/>
              <a:t>A. Enajenaciones de bienes inmuebles    </a:t>
            </a:r>
            <a:r>
              <a:rPr lang="es-ES" sz="2400" dirty="0" smtClean="0"/>
              <a:t>(este concepto se aclara en el art 5 del Decreto 252/98 y sus desmembramientos (recordamos que según el art 486 del C.C la propiedad plena comprende el derecho de disponer: nuda propiedad y de gozar: usufructo, uso habitación).</a:t>
            </a:r>
          </a:p>
          <a:p>
            <a:pPr>
              <a:buNone/>
            </a:pPr>
            <a:endParaRPr lang="es-ES" sz="2400" dirty="0" smtClean="0"/>
          </a:p>
          <a:p>
            <a:r>
              <a:rPr lang="es-ES" sz="2400" b="1" dirty="0" smtClean="0"/>
              <a:t> B. Promesas y cesiones </a:t>
            </a:r>
            <a:r>
              <a:rPr lang="es-ES" sz="2400" dirty="0" smtClean="0"/>
              <a:t>pero solo de actos del literal anterior es decir promesas y cesiones de enajenaciones de inmuebles y sus desmembramientos.</a:t>
            </a:r>
            <a:endParaRPr lang="es-E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b="1" dirty="0" smtClean="0">
                <a:solidFill>
                  <a:schemeClr val="accent1"/>
                </a:solidFill>
              </a:rPr>
              <a:t>ELEMENTO MATERIAL</a:t>
            </a:r>
            <a:endParaRPr lang="es-ES" b="1" dirty="0">
              <a:solidFill>
                <a:schemeClr val="accent1"/>
              </a:solidFill>
            </a:endParaRPr>
          </a:p>
        </p:txBody>
      </p:sp>
      <p:sp>
        <p:nvSpPr>
          <p:cNvPr id="3" name="2 Marcador de contenido"/>
          <p:cNvSpPr>
            <a:spLocks noGrp="1"/>
          </p:cNvSpPr>
          <p:nvPr>
            <p:ph idx="1"/>
          </p:nvPr>
        </p:nvSpPr>
        <p:spPr/>
        <p:txBody>
          <a:bodyPr>
            <a:normAutofit/>
          </a:bodyPr>
          <a:lstStyle/>
          <a:p>
            <a:r>
              <a:rPr lang="es-ES" sz="2400" b="1" dirty="0" smtClean="0"/>
              <a:t>C. Cesión de derechos hereditarios           </a:t>
            </a:r>
            <a:r>
              <a:rPr lang="es-ES" sz="2000" dirty="0" smtClean="0"/>
              <a:t>(único acto que no se refiere a bienes inmuebles) y cesión de derechos posesorios que el legislador usando la autonomía del Derecho Tributario lo considera como enajenación del dominio pleno aunque tenemos claro que civilmente no lo es.</a:t>
            </a:r>
          </a:p>
          <a:p>
            <a:pPr>
              <a:buNone/>
            </a:pPr>
            <a:endParaRPr lang="es-ES" sz="2000" dirty="0" smtClean="0"/>
          </a:p>
          <a:p>
            <a:r>
              <a:rPr lang="es-ES" sz="2400" b="1" dirty="0" smtClean="0"/>
              <a:t> D. Sentencias declarativas de prescripción adquisitivas. </a:t>
            </a:r>
          </a:p>
          <a:p>
            <a:r>
              <a:rPr lang="es-ES" sz="2000" dirty="0" smtClean="0"/>
              <a:t>En este hecho generador el escribano no interviene ya que solo podemos intervenir en jurisdicción voluntaria, pero es bueno tenerlo claro para aconsejar a nuestros clientes que deban ir por esa solución. </a:t>
            </a:r>
            <a:endParaRPr lang="es-ES" sz="2000" dirty="0"/>
          </a:p>
        </p:txBody>
      </p:sp>
      <p:sp>
        <p:nvSpPr>
          <p:cNvPr id="4" name="3 Flecha derecha"/>
          <p:cNvSpPr/>
          <p:nvPr/>
        </p:nvSpPr>
        <p:spPr>
          <a:xfrm>
            <a:off x="5429256" y="1714488"/>
            <a:ext cx="35719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731</TotalTime>
  <Words>2945</Words>
  <Application>Microsoft Office PowerPoint</Application>
  <PresentationFormat>Presentación en pantalla (4:3)</PresentationFormat>
  <Paragraphs>195</Paragraphs>
  <Slides>33</Slides>
  <Notes>0</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Tema de Office</vt:lpstr>
      <vt:lpstr>IMPUESTO A LAS TRASMISIONES PATRIMONIALES</vt:lpstr>
      <vt:lpstr>NORMATIVA APLICABLE</vt:lpstr>
      <vt:lpstr>DENOMINACION Y CONCEPTO</vt:lpstr>
      <vt:lpstr>CARACTERES DEL IMPUESTO</vt:lpstr>
      <vt:lpstr>CARACTERES DEL IMPUESTO</vt:lpstr>
      <vt:lpstr>CARACTERES DEL IMPUESTO</vt:lpstr>
      <vt:lpstr>ALCANCE del HECHO GENERADOR:</vt:lpstr>
      <vt:lpstr>ELEMENTO MATERIAL</vt:lpstr>
      <vt:lpstr>ELEMENTO MATERIAL</vt:lpstr>
      <vt:lpstr>Acto entre vivos </vt:lpstr>
      <vt:lpstr>Desarrollando estas dos premisas podemos realizar el siguiente esquema:</vt:lpstr>
      <vt:lpstr>Sobre el desmembramiento del dominio de bienes inmuebles (Art. 1 A):</vt:lpstr>
      <vt:lpstr> Sobre contratos preliminares de los actos del Lit. A (Art. 1 B):</vt:lpstr>
      <vt:lpstr>Concepto de enajenación</vt:lpstr>
      <vt:lpstr>Están excluidos, siendo casos de NO IMPONIBILIDAD:</vt:lpstr>
      <vt:lpstr>ELEMENTO TEMPORAL Art 2.T19 TO </vt:lpstr>
      <vt:lpstr>ELEMENTO ESPACIAL</vt:lpstr>
      <vt:lpstr>SUJETOS del Impuesto:</vt:lpstr>
      <vt:lpstr>SUJETOS DE LA RELACIÓN JURIDICA TRIBUTARIA</vt:lpstr>
      <vt:lpstr>SUJETOS DE LA RELACIÓN JURIDICA TRIBUTARIA</vt:lpstr>
      <vt:lpstr>SUJETOS DE LA RELACIÓN JURIDICA TRIBUTARIA</vt:lpstr>
      <vt:lpstr>DETERMINACION DEL IMPUESTO</vt:lpstr>
      <vt:lpstr>Monto imponible</vt:lpstr>
      <vt:lpstr> TASAS. Art. 6 T19 T.O. </vt:lpstr>
      <vt:lpstr> LIQUIDACIÓN</vt:lpstr>
      <vt:lpstr> PLAZO PARA EL PAGO, Art. 9 Decreto 252/98</vt:lpstr>
      <vt:lpstr>CONTRALOR</vt:lpstr>
      <vt:lpstr>INFRACCIONES Y SANCIONES</vt:lpstr>
      <vt:lpstr>INMUNIDADES Y EXONERACIONES</vt:lpstr>
      <vt:lpstr>Exoneraciones</vt:lpstr>
      <vt:lpstr>Exoneraciones Art. 41 CT</vt:lpstr>
      <vt:lpstr>Exoneraciones</vt:lpstr>
      <vt:lpstr>FORMALIDADES QUE SE DEBEN CUMPLIR EN CASO DE EXONERACIONES.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IMPUESTO A LAS TRASMISIONES PATRIMONIALES</dc:title>
  <dc:creator>anacampana32@gmail.com</dc:creator>
  <cp:lastModifiedBy>anacampana32@gmail.com</cp:lastModifiedBy>
  <cp:revision>11</cp:revision>
  <dcterms:created xsi:type="dcterms:W3CDTF">2022-10-01T00:37:45Z</dcterms:created>
  <dcterms:modified xsi:type="dcterms:W3CDTF">2024-04-10T15:23:32Z</dcterms:modified>
</cp:coreProperties>
</file>