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8"/>
  </p:notesMasterIdLst>
  <p:sldIdLst>
    <p:sldId id="256" r:id="rId2"/>
    <p:sldId id="317" r:id="rId3"/>
    <p:sldId id="325" r:id="rId4"/>
    <p:sldId id="318" r:id="rId5"/>
    <p:sldId id="319" r:id="rId6"/>
    <p:sldId id="320" r:id="rId7"/>
    <p:sldId id="326" r:id="rId8"/>
    <p:sldId id="327" r:id="rId9"/>
    <p:sldId id="321" r:id="rId10"/>
    <p:sldId id="322" r:id="rId11"/>
    <p:sldId id="323" r:id="rId12"/>
    <p:sldId id="328" r:id="rId13"/>
    <p:sldId id="329" r:id="rId14"/>
    <p:sldId id="330" r:id="rId15"/>
    <p:sldId id="331" r:id="rId16"/>
    <p:sldId id="332" r:id="rId1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2B513-0661-496B-BA03-3E594092B2F7}" type="datetimeFigureOut">
              <a:rPr lang="es-ES" smtClean="0"/>
              <a:pPr/>
              <a:t>13/03/2024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3C145-28C7-4A8D-8753-BE07E7D86C3F}" type="slidenum">
              <a:rPr lang="es-ES" smtClean="0"/>
              <a:pPr/>
              <a:t>‹Nº›</a:t>
            </a:fld>
            <a:endParaRPr lang="es-ES"/>
          </a:p>
        </p:txBody>
      </p:sp>
    </p:spTree>
    <p:extLst>
      <p:ext uri="{BB962C8B-B14F-4D97-AF65-F5344CB8AC3E}">
        <p14:creationId xmlns:p14="http://schemas.microsoft.com/office/powerpoint/2010/main" xmlns="" val="86483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F03C145-28C7-4A8D-8753-BE07E7D86C3F}"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20" name="19 Marcador de pie de página"/>
          <p:cNvSpPr>
            <a:spLocks noGrp="1"/>
          </p:cNvSpPr>
          <p:nvPr>
            <p:ph type="ftr" sz="quarter" idx="11"/>
          </p:nvPr>
        </p:nvSpPr>
        <p:spPr/>
        <p:txBody>
          <a:bodyPr/>
          <a:lstStyle>
            <a:extLst/>
          </a:lstStyle>
          <a:p>
            <a:endParaRPr lang="es-UY"/>
          </a:p>
        </p:txBody>
      </p:sp>
      <p:sp>
        <p:nvSpPr>
          <p:cNvPr id="10" name="9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13/3/2024</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BD9492-04C6-4780-952D-6F445A3DD643}" type="datetimeFigureOut">
              <a:rPr lang="es-UY" smtClean="0"/>
              <a:pPr/>
              <a:t>13/3/2024</a:t>
            </a:fld>
            <a:endParaRPr lang="es-UY"/>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UY"/>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C499225-B471-4EA5-8D6C-AF80D70D8C79}" type="slidenum">
              <a:rPr lang="es-UY" smtClean="0"/>
              <a:pPr/>
              <a:t>‹Nº›</a:t>
            </a:fld>
            <a:endParaRPr lang="es-UY"/>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atastro.gub.u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UY" smtClean="0"/>
              <a:t>VALOR REAL DE LA PROPIEDAD INMUEBLE</a:t>
            </a:r>
            <a:endParaRPr lang="es-UY" dirty="0"/>
          </a:p>
        </p:txBody>
      </p:sp>
      <p:sp>
        <p:nvSpPr>
          <p:cNvPr id="8" name="7 Subtítulo"/>
          <p:cNvSpPr>
            <a:spLocks noGrp="1"/>
          </p:cNvSpPr>
          <p:nvPr>
            <p:ph type="subTitle" idx="1"/>
          </p:nvPr>
        </p:nvSpPr>
        <p:spPr/>
        <p:txBody>
          <a:bodyPr/>
          <a:lstStyle/>
          <a:p>
            <a:endParaRPr lang="es-ES"/>
          </a:p>
        </p:txBody>
      </p:sp>
      <p:pic>
        <p:nvPicPr>
          <p:cNvPr id="5" name="4 Imagen" descr="Qué aspectos hacen perder valor a un inmueble - Blog de In Casas  Inmobiliaria"/>
          <p:cNvPicPr/>
          <p:nvPr/>
        </p:nvPicPr>
        <p:blipFill>
          <a:blip r:embed="rId2"/>
          <a:srcRect/>
          <a:stretch>
            <a:fillRect/>
          </a:stretch>
        </p:blipFill>
        <p:spPr bwMode="auto">
          <a:xfrm>
            <a:off x="1285852" y="1857364"/>
            <a:ext cx="7500990" cy="42872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400" i="1" dirty="0" smtClean="0"/>
              <a:t>CONTENIDO DEL VALOR REAL</a:t>
            </a:r>
            <a:endParaRPr lang="es-ES" dirty="0"/>
          </a:p>
        </p:txBody>
      </p:sp>
      <p:sp>
        <p:nvSpPr>
          <p:cNvPr id="3" name="2 Marcador de contenido"/>
          <p:cNvSpPr>
            <a:spLocks noGrp="1"/>
          </p:cNvSpPr>
          <p:nvPr>
            <p:ph idx="1"/>
          </p:nvPr>
        </p:nvSpPr>
        <p:spPr/>
        <p:txBody>
          <a:bodyPr>
            <a:normAutofit fontScale="62500" lnSpcReduction="20000"/>
          </a:bodyPr>
          <a:lstStyle/>
          <a:p>
            <a:r>
              <a:rPr lang="es-ES" dirty="0" smtClean="0"/>
              <a:t>El contenido del valor real es siempre el mismo, lo que difiere es la forma de avalúo:</a:t>
            </a:r>
          </a:p>
          <a:p>
            <a:r>
              <a:rPr lang="es-ES" dirty="0" smtClean="0"/>
              <a:t>a) urb. y suburbanos de todo el país, y Montevideo rural: Catastro da valor real de tierra y mejoras por separado, y luego el total de la suma.</a:t>
            </a:r>
          </a:p>
          <a:p>
            <a:endParaRPr lang="es-ES" dirty="0" smtClean="0"/>
          </a:p>
          <a:p>
            <a:r>
              <a:rPr lang="es-ES" dirty="0" smtClean="0"/>
              <a:t>b) rurales del interior: Catastro a la tierra le suma un 20% (ficto) y lo da ya sumado (tierra 100, construcciones 20: valor real total 120 en cédula catastral).</a:t>
            </a:r>
          </a:p>
          <a:p>
            <a:endParaRPr lang="es-ES" dirty="0" smtClean="0"/>
          </a:p>
          <a:p>
            <a:r>
              <a:rPr lang="es-ES" dirty="0" smtClean="0"/>
              <a:t>La </a:t>
            </a:r>
            <a:r>
              <a:rPr lang="es-ES" i="1" dirty="0" smtClean="0"/>
              <a:t>FORMA DE AVALÚO es directa en urbanos, suburbanos de todo el país, y rurales de </a:t>
            </a:r>
            <a:r>
              <a:rPr lang="es-ES" dirty="0" smtClean="0"/>
              <a:t>Montevideo. Se coteja las construcciones con los planos determinando el valor.</a:t>
            </a:r>
          </a:p>
          <a:p>
            <a:endParaRPr lang="es-ES" dirty="0" smtClean="0"/>
          </a:p>
          <a:p>
            <a:r>
              <a:rPr lang="es-ES" dirty="0" smtClean="0"/>
              <a:t>Salvo en los rurales del interior en los cuales, por razones prácticas es el valor tierra más el 20% </a:t>
            </a:r>
            <a:r>
              <a:rPr lang="es-ES" i="1" dirty="0" smtClean="0"/>
              <a:t>ficto por concepto de mejoras (16,67% del valor real total).</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i="1" dirty="0" smtClean="0"/>
              <a:t>CEDULA CATASTRAL</a:t>
            </a:r>
            <a:endParaRPr lang="es-ES" sz="2800" dirty="0"/>
          </a:p>
        </p:txBody>
      </p:sp>
      <p:sp>
        <p:nvSpPr>
          <p:cNvPr id="3" name="2 Marcador de contenido"/>
          <p:cNvSpPr>
            <a:spLocks noGrp="1"/>
          </p:cNvSpPr>
          <p:nvPr>
            <p:ph idx="1"/>
          </p:nvPr>
        </p:nvSpPr>
        <p:spPr/>
        <p:txBody>
          <a:bodyPr>
            <a:normAutofit fontScale="70000" lnSpcReduction="20000"/>
          </a:bodyPr>
          <a:lstStyle/>
          <a:p>
            <a:r>
              <a:rPr lang="es-ES" dirty="0" smtClean="0"/>
              <a:t>Art. 10 TO inc. 4to “el V.R se expresará en los documentos que expedirá Catastro”</a:t>
            </a:r>
          </a:p>
          <a:p>
            <a:r>
              <a:rPr lang="es-ES" dirty="0" smtClean="0"/>
              <a:t>Tiene valor legal.</a:t>
            </a:r>
          </a:p>
          <a:p>
            <a:r>
              <a:rPr lang="es-ES" dirty="0" smtClean="0"/>
              <a:t>Certifica el valor catastral base de un bien inmueble, y en los supuestos de corresponder si cumple o no con la Ley de caracterización urbana Ley 17296 art. 178.</a:t>
            </a:r>
          </a:p>
          <a:p>
            <a:r>
              <a:rPr lang="es-ES" dirty="0" smtClean="0"/>
              <a:t>Se presenta ante las oficinas recaudadoras, y se adjunta a la documentación que se lleva a inscribir a los Registros.</a:t>
            </a:r>
          </a:p>
          <a:p>
            <a:r>
              <a:rPr lang="es-ES" dirty="0" smtClean="0"/>
              <a:t>Cualquier persona puede solicitarla:</a:t>
            </a:r>
          </a:p>
          <a:p>
            <a:r>
              <a:rPr lang="es-ES" dirty="0" smtClean="0"/>
              <a:t>En la Dirección Nacional de Catastro, Oficinas Delegadas de Catastro o Locales del interior, y se brinda un servicio en forma gratuita de consulta y emisión de cedulas catastrales no informadas de todo el país vía Internet desde el sitio</a:t>
            </a:r>
          </a:p>
          <a:p>
            <a:r>
              <a:rPr lang="es-ES" dirty="0" smtClean="0">
                <a:solidFill>
                  <a:schemeClr val="accent3"/>
                </a:solidFill>
                <a:hlinkClick r:id="rId2"/>
              </a:rPr>
              <a:t>www.catastro.gub.uy</a:t>
            </a:r>
            <a:r>
              <a:rPr lang="es-ES" dirty="0" smtClean="0">
                <a:solidFill>
                  <a:schemeClr val="accent3"/>
                </a:solidFill>
              </a:rPr>
              <a:t>.</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sz="4400" i="1" dirty="0" smtClean="0"/>
              <a:t>Pagina D.G de Catastro</a:t>
            </a:r>
            <a:endParaRPr lang="es-ES" dirty="0"/>
          </a:p>
        </p:txBody>
      </p:sp>
      <p:pic>
        <p:nvPicPr>
          <p:cNvPr id="2051" name="Picture 3"/>
          <p:cNvPicPr>
            <a:picLocks noGrp="1" noChangeAspect="1" noChangeArrowheads="1"/>
          </p:cNvPicPr>
          <p:nvPr>
            <p:ph idx="1"/>
          </p:nvPr>
        </p:nvPicPr>
        <p:blipFill>
          <a:blip r:embed="rId2"/>
          <a:srcRect/>
          <a:stretch>
            <a:fillRect/>
          </a:stretch>
        </p:blipFill>
        <p:spPr bwMode="auto">
          <a:xfrm>
            <a:off x="2632075" y="1341849"/>
            <a:ext cx="5368949" cy="47779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b="1" dirty="0" smtClean="0"/>
              <a:t> Cédula Catastral Informada</a:t>
            </a:r>
            <a:endParaRPr lang="es-ES" dirty="0"/>
          </a:p>
        </p:txBody>
      </p:sp>
      <p:sp>
        <p:nvSpPr>
          <p:cNvPr id="3" name="2 Marcador de contenido"/>
          <p:cNvSpPr>
            <a:spLocks noGrp="1"/>
          </p:cNvSpPr>
          <p:nvPr>
            <p:ph idx="1"/>
          </p:nvPr>
        </p:nvSpPr>
        <p:spPr/>
        <p:txBody>
          <a:bodyPr>
            <a:normAutofit/>
          </a:bodyPr>
          <a:lstStyle/>
          <a:p>
            <a:r>
              <a:rPr lang="es-UY" sz="2400" dirty="0" smtClean="0"/>
              <a:t>Es el documento que se solicita a Catastro cuando se necesita información adicional de determinado inmueble,  por ejemplo antecedentes gráficos (planos anteriores al actual si hubo una fusión de padrones o fraccionamiento), número de padrón anterior mayor área, etc.</a:t>
            </a:r>
            <a:endParaRPr lang="es-ES" sz="2400" dirty="0" smtClean="0"/>
          </a:p>
          <a:p>
            <a:r>
              <a:rPr lang="es-UY" sz="2400" dirty="0" smtClean="0"/>
              <a:t>Se solicita previo registro como usuario en la página de la Dirección Nacional de Catastro, ingresando los datos necesarios para la obtención de la cédula catastral.</a:t>
            </a:r>
            <a:endParaRPr lang="es-E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b="1" dirty="0" smtClean="0"/>
              <a:t>Declaración Jurada de Caracterización Urbana</a:t>
            </a:r>
            <a:endParaRPr lang="es-ES" dirty="0"/>
          </a:p>
        </p:txBody>
      </p:sp>
      <p:sp>
        <p:nvSpPr>
          <p:cNvPr id="3" name="2 Marcador de contenido"/>
          <p:cNvSpPr>
            <a:spLocks noGrp="1"/>
          </p:cNvSpPr>
          <p:nvPr>
            <p:ph idx="1"/>
          </p:nvPr>
        </p:nvSpPr>
        <p:spPr/>
        <p:txBody>
          <a:bodyPr>
            <a:normAutofit/>
          </a:bodyPr>
          <a:lstStyle/>
          <a:p>
            <a:r>
              <a:rPr lang="es-UY" sz="2400" dirty="0" smtClean="0"/>
              <a:t>Fue creada por el artículo 178 de la Ley 17.296 del 21 de febrero de 2001 y luego reglamentada en varias oportunidades.</a:t>
            </a:r>
          </a:p>
          <a:p>
            <a:r>
              <a:rPr lang="es-UY" sz="2400" dirty="0" smtClean="0"/>
              <a:t>El objetivo es trabar la realización de determinados negocios jurídicos con inmuebles, (traslación o constitución de dominio o hipoteca o compromisos de compraventa de padrones urbanos y suburbanos de todo el país), si las obras existentes en los mismos no estaban regularizadas frente a la Dirección Nacional de Catastro.</a:t>
            </a:r>
            <a:endParaRPr lang="es-ES" sz="2400" dirty="0" smtClean="0"/>
          </a:p>
          <a:p>
            <a:endParaRPr lang="es-E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800" b="1" dirty="0" smtClean="0"/>
              <a:t>Declaración Jurada de Caracterización Urbana</a:t>
            </a:r>
            <a:endParaRPr lang="es-ES" sz="2800" dirty="0"/>
          </a:p>
        </p:txBody>
      </p:sp>
      <p:sp>
        <p:nvSpPr>
          <p:cNvPr id="3" name="2 Marcador de contenido"/>
          <p:cNvSpPr>
            <a:spLocks noGrp="1"/>
          </p:cNvSpPr>
          <p:nvPr>
            <p:ph idx="1"/>
          </p:nvPr>
        </p:nvSpPr>
        <p:spPr/>
        <p:txBody>
          <a:bodyPr>
            <a:normAutofit/>
          </a:bodyPr>
          <a:lstStyle/>
          <a:p>
            <a:r>
              <a:rPr lang="es-UY" sz="2400" dirty="0" smtClean="0"/>
              <a:t>El decreto reglamentario 235/002, establecía este requisito de la declaración jurada de caracterización urbana para la inscripción de los negocios jurídicos antes mencionados, cuyo control realizarían los Registro Públicos (5 años para propiedad común de antigüedad y 10  años para propiedad horizontal). </a:t>
            </a:r>
          </a:p>
          <a:p>
            <a:r>
              <a:rPr lang="es-UY" sz="2400" dirty="0" smtClean="0"/>
              <a:t>Dirección General de Registros, al fijar criterios de calificación registral determinó por resolución 142/002, que solo exigirá la declaración jurada de caracterización urbana cuando el inmueble del que se trate haga referencia a un plano posterior a la entrada en vigencia de la ley 17.296, o sea el 26 de junio de 2002.</a:t>
            </a:r>
            <a:endParaRPr lang="es-E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dirty="0" smtClean="0"/>
              <a:t>Ultima modificación Ley 19.996</a:t>
            </a:r>
            <a:r>
              <a:rPr lang="es-ES" dirty="0" smtClean="0"/>
              <a:t/>
            </a:r>
            <a:br>
              <a:rPr lang="es-ES" dirty="0" smtClean="0"/>
            </a:br>
            <a:endParaRPr lang="es-ES" dirty="0"/>
          </a:p>
        </p:txBody>
      </p:sp>
      <p:sp>
        <p:nvSpPr>
          <p:cNvPr id="3" name="2 Marcador de contenido"/>
          <p:cNvSpPr>
            <a:spLocks noGrp="1"/>
          </p:cNvSpPr>
          <p:nvPr>
            <p:ph idx="1"/>
          </p:nvPr>
        </p:nvSpPr>
        <p:spPr/>
        <p:txBody>
          <a:bodyPr>
            <a:normAutofit/>
          </a:bodyPr>
          <a:lstStyle/>
          <a:p>
            <a:r>
              <a:rPr lang="es-ES" sz="2400" b="1" dirty="0" smtClean="0"/>
              <a:t>CIRCULAR DE DGR 8/2021 - CARACTERIZACIÓN URBANA </a:t>
            </a:r>
            <a:r>
              <a:rPr lang="es-ES" sz="2800" dirty="0" smtClean="0"/>
              <a:t>- </a:t>
            </a:r>
          </a:p>
          <a:p>
            <a:r>
              <a:rPr lang="es-ES" sz="2600" dirty="0" smtClean="0"/>
              <a:t>a partir del 2021 – DGR cambia de criterio dejando sin efecto la resolución 142/002 y controlara la vigencia de la caracterización urbana </a:t>
            </a:r>
            <a:r>
              <a:rPr lang="es-ES" sz="2600" i="1" u="sng" dirty="0" smtClean="0"/>
              <a:t>en toda escritura de traslación o constitución de dominio e hipoteca e inscripción de compromisos de compraventa de bienes urbanos y suburbanos otorgados a partir del 1 de enero del 2022 (art 125 ley 19.996)</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i="1" dirty="0" smtClean="0"/>
              <a:t>VALOR REAL DE LA PROPIEDAD INMUEBLE</a:t>
            </a:r>
            <a:endParaRPr lang="es-ES" sz="2800" dirty="0"/>
          </a:p>
        </p:txBody>
      </p:sp>
      <p:sp>
        <p:nvSpPr>
          <p:cNvPr id="3" name="2 Marcador de contenido"/>
          <p:cNvSpPr>
            <a:spLocks noGrp="1"/>
          </p:cNvSpPr>
          <p:nvPr>
            <p:ph idx="1"/>
          </p:nvPr>
        </p:nvSpPr>
        <p:spPr/>
        <p:txBody>
          <a:bodyPr>
            <a:normAutofit/>
          </a:bodyPr>
          <a:lstStyle/>
          <a:p>
            <a:r>
              <a:rPr lang="es-ES" sz="2000" i="1" u="sng" dirty="0" smtClean="0"/>
              <a:t>VALOR REAL: </a:t>
            </a:r>
            <a:r>
              <a:rPr lang="es-ES" sz="2000" i="1" dirty="0" smtClean="0"/>
              <a:t>     E</a:t>
            </a:r>
            <a:r>
              <a:rPr lang="es-ES" sz="2000" dirty="0" smtClean="0"/>
              <a:t>s el avalúo de los bienes inmuebles realizado por el Estado a través de Catastro, efectuado con fines fiscales o tributarios y la base de cálculo o monto imponible para el cobro de determinados tributos.</a:t>
            </a:r>
          </a:p>
          <a:p>
            <a:endParaRPr lang="es-UY" sz="2000" dirty="0" smtClean="0"/>
          </a:p>
          <a:p>
            <a:r>
              <a:rPr lang="es-ES" sz="2000" i="1" dirty="0" smtClean="0"/>
              <a:t>DISPOSICIONES LEGALES Y REGLAMENTARIAS APLICABLES:</a:t>
            </a:r>
          </a:p>
          <a:p>
            <a:r>
              <a:rPr lang="es-ES" sz="2000" dirty="0" smtClean="0"/>
              <a:t>T.O. 1996 Título 1 Sec. II Cap. 2 arts. 10 a 13 (leyes 12804, 13695, 13782 y DL 14351)</a:t>
            </a:r>
          </a:p>
          <a:p>
            <a:r>
              <a:rPr lang="es-ES" sz="2000" dirty="0" smtClean="0"/>
              <a:t>I.T.P.: art. 4 TO 96 T. 19 y arts. 3, 4, y 8 del </a:t>
            </a:r>
            <a:r>
              <a:rPr lang="es-ES" sz="2000" dirty="0" err="1" smtClean="0"/>
              <a:t>Dec</a:t>
            </a:r>
            <a:r>
              <a:rPr lang="es-ES" sz="2000" dirty="0" smtClean="0"/>
              <a:t> 252/98</a:t>
            </a:r>
          </a:p>
          <a:p>
            <a:r>
              <a:rPr lang="en-US" sz="2000" dirty="0" err="1" smtClean="0"/>
              <a:t>Arancel</a:t>
            </a:r>
            <a:r>
              <a:rPr lang="en-US" sz="2000" dirty="0" smtClean="0"/>
              <a:t> </a:t>
            </a:r>
            <a:r>
              <a:rPr lang="en-US" sz="2000" dirty="0" err="1" smtClean="0"/>
              <a:t>Oficial</a:t>
            </a:r>
            <a:r>
              <a:rPr lang="en-US" sz="2000" dirty="0" smtClean="0"/>
              <a:t>: art. 5to. lit b)</a:t>
            </a:r>
          </a:p>
          <a:p>
            <a:r>
              <a:rPr lang="en-US" sz="2000" dirty="0" smtClean="0"/>
              <a:t>I.R.P.F.: art. 20 TO 96 T. 7.</a:t>
            </a:r>
            <a:endParaRPr lang="es-E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smtClean="0"/>
              <a:t>Titulo 1 Texto Ordenado 1996</a:t>
            </a:r>
            <a:r>
              <a:rPr lang="es-ES" dirty="0" smtClean="0"/>
              <a:t/>
            </a:r>
            <a:br>
              <a:rPr lang="es-ES" dirty="0" smtClean="0"/>
            </a:br>
            <a:endParaRPr lang="es-ES" dirty="0"/>
          </a:p>
        </p:txBody>
      </p:sp>
      <p:sp>
        <p:nvSpPr>
          <p:cNvPr id="3" name="2 Marcador de contenido"/>
          <p:cNvSpPr>
            <a:spLocks noGrp="1"/>
          </p:cNvSpPr>
          <p:nvPr>
            <p:ph idx="1"/>
          </p:nvPr>
        </p:nvSpPr>
        <p:spPr/>
        <p:txBody>
          <a:bodyPr/>
          <a:lstStyle/>
          <a:p>
            <a:r>
              <a:rPr lang="es-UY" sz="2000" dirty="0" smtClean="0"/>
              <a:t>Capítulo 2:  Valor real de la propiedad inmueble </a:t>
            </a:r>
            <a:endParaRPr lang="es-ES" sz="2000" dirty="0" smtClean="0"/>
          </a:p>
          <a:p>
            <a:r>
              <a:rPr lang="es-UY" sz="2000" b="1" dirty="0" smtClean="0"/>
              <a:t>Artículo 10º.-</a:t>
            </a:r>
            <a:r>
              <a:rPr lang="es-UY" sz="2000" dirty="0" smtClean="0"/>
              <a:t> Fijación del valor real</a:t>
            </a:r>
          </a:p>
          <a:p>
            <a:r>
              <a:rPr lang="es-UY" sz="2000" dirty="0" smtClean="0"/>
              <a:t> Fuente: Ley 12.804 de 30 de noviembre de 1960, artículo 279º. Ley 13.695 de 24 de octubre de 1968, artículo 115º (Texto integrado).</a:t>
            </a:r>
            <a:endParaRPr lang="es-ES" sz="2000" dirty="0" smtClean="0"/>
          </a:p>
          <a:p>
            <a:r>
              <a:rPr lang="es-UY" sz="2000" b="1" dirty="0" smtClean="0"/>
              <a:t>Artículo 12º</a:t>
            </a:r>
            <a:r>
              <a:rPr lang="es-UY" sz="2000" dirty="0" smtClean="0"/>
              <a:t>.- </a:t>
            </a:r>
            <a:r>
              <a:rPr lang="es-UY" sz="2000" b="1" dirty="0" smtClean="0"/>
              <a:t>Cálculo de impuestos</a:t>
            </a:r>
          </a:p>
          <a:p>
            <a:endParaRPr lang="es-E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i="1" dirty="0" smtClean="0"/>
              <a:t>FIJACION DEL VALOR REAL: </a:t>
            </a:r>
            <a:r>
              <a:rPr lang="es-ES" sz="2700" i="1" dirty="0" smtClean="0"/>
              <a:t>Art. 10 TO 96 T 1</a:t>
            </a:r>
            <a:endParaRPr lang="es-ES" sz="2700" dirty="0"/>
          </a:p>
        </p:txBody>
      </p:sp>
      <p:sp>
        <p:nvSpPr>
          <p:cNvPr id="3" name="2 Marcador de contenido"/>
          <p:cNvSpPr>
            <a:spLocks noGrp="1"/>
          </p:cNvSpPr>
          <p:nvPr>
            <p:ph idx="1"/>
          </p:nvPr>
        </p:nvSpPr>
        <p:spPr/>
        <p:txBody>
          <a:bodyPr>
            <a:normAutofit/>
          </a:bodyPr>
          <a:lstStyle/>
          <a:p>
            <a:r>
              <a:rPr lang="es-ES" sz="2400" dirty="0" smtClean="0"/>
              <a:t>Lo comete a la Dirección Nacional de Catastro que depende del Ministerio de Economía y Finanzas, y en definitiva del Poder Ejecutivo.</a:t>
            </a:r>
          </a:p>
          <a:p>
            <a:endParaRPr lang="es-ES" sz="2400" dirty="0" smtClean="0"/>
          </a:p>
          <a:p>
            <a:r>
              <a:rPr lang="es-ES" sz="2400" dirty="0" smtClean="0"/>
              <a:t>En Montevideo: D.N.C.: se solicitan valores reales de todo el país</a:t>
            </a:r>
          </a:p>
          <a:p>
            <a:endParaRPr lang="es-ES" sz="2400" dirty="0" smtClean="0"/>
          </a:p>
          <a:p>
            <a:r>
              <a:rPr lang="es-ES" sz="2400" dirty="0" smtClean="0"/>
              <a:t>En el interior: Oficinas Delegadas: una en la capital de cada Departamento, valores reales de sus respectivos departamentos, y Oficinas Locales en Pando y </a:t>
            </a:r>
            <a:r>
              <a:rPr lang="es-ES" sz="2400" dirty="0" err="1" smtClean="0"/>
              <a:t>Piriápolis</a:t>
            </a:r>
            <a:r>
              <a:rPr lang="es-ES" sz="2400" dirty="0" smtClean="0"/>
              <a:t>.</a:t>
            </a:r>
            <a:endParaRPr lang="es-E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Actualización del valor real</a:t>
            </a:r>
            <a:endParaRPr lang="es-ES" dirty="0"/>
          </a:p>
        </p:txBody>
      </p:sp>
      <p:sp>
        <p:nvSpPr>
          <p:cNvPr id="3" name="2 Marcador de contenido"/>
          <p:cNvSpPr>
            <a:spLocks noGrp="1"/>
          </p:cNvSpPr>
          <p:nvPr>
            <p:ph idx="1"/>
          </p:nvPr>
        </p:nvSpPr>
        <p:spPr/>
        <p:txBody>
          <a:bodyPr>
            <a:normAutofit/>
          </a:bodyPr>
          <a:lstStyle/>
          <a:p>
            <a:r>
              <a:rPr lang="es-ES" sz="2400" dirty="0" smtClean="0"/>
              <a:t>El valor real se actualiza anualmente (hasta 1975 fue cada 3 años) por Decreto del P.E. (en diciembre), que fija un coeficiente, y rige a partir del 1ro. de enero siguiente.</a:t>
            </a:r>
          </a:p>
          <a:p>
            <a:r>
              <a:rPr lang="es-ES" sz="2400" dirty="0" smtClean="0"/>
              <a:t>El último </a:t>
            </a:r>
            <a:r>
              <a:rPr lang="es-ES" sz="2400" dirty="0" err="1" smtClean="0"/>
              <a:t>Dec</a:t>
            </a:r>
            <a:r>
              <a:rPr lang="es-ES" sz="2400" dirty="0" smtClean="0"/>
              <a:t> es el 416/023 de 19/12/2023 que establece que el valor real de los inmuebles urbanos, suburbanos y rurales para el año 2023 se determina aplicando el coeficiente 1,0388 sobre los valores reales de 2022.</a:t>
            </a:r>
            <a:endParaRPr lang="es-E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VALORES</a:t>
            </a:r>
            <a:endParaRPr lang="es-ES" dirty="0"/>
          </a:p>
        </p:txBody>
      </p:sp>
      <p:sp>
        <p:nvSpPr>
          <p:cNvPr id="3" name="2 Marcador de contenido"/>
          <p:cNvSpPr>
            <a:spLocks noGrp="1"/>
          </p:cNvSpPr>
          <p:nvPr>
            <p:ph idx="1"/>
          </p:nvPr>
        </p:nvSpPr>
        <p:spPr/>
        <p:txBody>
          <a:bodyPr>
            <a:normAutofit/>
          </a:bodyPr>
          <a:lstStyle/>
          <a:p>
            <a:r>
              <a:rPr lang="es-ES" sz="2000" b="1" u="sng" dirty="0" smtClean="0"/>
              <a:t>EN CONSECUENCIA TENEMOS:</a:t>
            </a:r>
          </a:p>
          <a:p>
            <a:endParaRPr lang="es-ES" sz="2000" b="1" u="sng" dirty="0" smtClean="0"/>
          </a:p>
          <a:p>
            <a:r>
              <a:rPr lang="es-ES" sz="2000" b="1" u="sng" dirty="0" smtClean="0">
                <a:solidFill>
                  <a:srgbClr val="FF0000"/>
                </a:solidFill>
              </a:rPr>
              <a:t>VALOR REAL </a:t>
            </a:r>
            <a:r>
              <a:rPr lang="es-ES" sz="2000" b="1" i="1" u="sng" dirty="0" smtClean="0">
                <a:solidFill>
                  <a:srgbClr val="FF0000"/>
                </a:solidFill>
              </a:rPr>
              <a:t>VIGENTE:  </a:t>
            </a:r>
            <a:r>
              <a:rPr lang="es-ES" sz="2000" i="1" dirty="0" smtClean="0"/>
              <a:t>el que surge de la cédula catastral expedida este año (2021 porque se </a:t>
            </a:r>
            <a:r>
              <a:rPr lang="es-ES" sz="2000" dirty="0" smtClean="0"/>
              <a:t>aplica para el año posterior al fijado, es decir 2022) (para I.R.P.F.).</a:t>
            </a:r>
          </a:p>
          <a:p>
            <a:endParaRPr lang="es-ES" sz="2000" dirty="0" smtClean="0"/>
          </a:p>
          <a:p>
            <a:r>
              <a:rPr lang="es-ES" sz="2000" b="1" u="sng" dirty="0" smtClean="0">
                <a:solidFill>
                  <a:schemeClr val="accent4"/>
                </a:solidFill>
              </a:rPr>
              <a:t>VALOR REAL </a:t>
            </a:r>
            <a:r>
              <a:rPr lang="es-ES" sz="2000" b="1" i="1" u="sng" dirty="0" smtClean="0">
                <a:solidFill>
                  <a:schemeClr val="accent4"/>
                </a:solidFill>
              </a:rPr>
              <a:t>ACTUALIZADO</a:t>
            </a:r>
            <a:r>
              <a:rPr lang="es-ES" sz="2000" b="1" i="1" u="sng" dirty="0" smtClean="0"/>
              <a:t>: </a:t>
            </a:r>
            <a:r>
              <a:rPr lang="es-ES" sz="2000" i="1" dirty="0" smtClean="0"/>
              <a:t>resulta de aplicar el coeficiente del Índice de Precios al Consumo </a:t>
            </a:r>
            <a:r>
              <a:rPr lang="es-ES" sz="2000" dirty="0" smtClean="0"/>
              <a:t>(acumulado hasta el mes anterior a la actuación) (para I.T.P. y Arancel) al Valor </a:t>
            </a:r>
            <a:r>
              <a:rPr lang="es-ES" sz="2000" smtClean="0"/>
              <a:t>Real Vigente.</a:t>
            </a:r>
            <a:endParaRPr lang="es-ES" sz="2000" dirty="0" smtClean="0"/>
          </a:p>
          <a:p>
            <a:endParaRPr lang="es-UY" sz="2000" dirty="0" smtClean="0"/>
          </a:p>
          <a:p>
            <a:r>
              <a:rPr lang="es-UY" sz="2000" b="1" u="sng" dirty="0" smtClean="0">
                <a:solidFill>
                  <a:schemeClr val="accent1">
                    <a:lumMod val="75000"/>
                  </a:schemeClr>
                </a:solidFill>
              </a:rPr>
              <a:t>VALOR REAL GRAVADO</a:t>
            </a:r>
            <a:r>
              <a:rPr lang="es-UY" sz="2000" dirty="0" smtClean="0"/>
              <a:t>: Es el valor real vigente y actualizado al momento de acaecer el hecho generador, determinante de la obligación tributaria</a:t>
            </a:r>
            <a:endParaRPr lang="es-E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22672" cy="868346"/>
          </a:xfrm>
        </p:spPr>
        <p:txBody>
          <a:bodyPr>
            <a:normAutofit/>
          </a:bodyPr>
          <a:lstStyle/>
          <a:p>
            <a:r>
              <a:rPr lang="es-UY" sz="3600" dirty="0" smtClean="0"/>
              <a:t>Coeficiente de ajuste de inmuebles</a:t>
            </a:r>
            <a:endParaRPr lang="es-ES" sz="3600" dirty="0"/>
          </a:p>
        </p:txBody>
      </p:sp>
      <p:pic>
        <p:nvPicPr>
          <p:cNvPr id="1026" name="Picture 2"/>
          <p:cNvPicPr>
            <a:picLocks noGrp="1" noChangeAspect="1" noChangeArrowheads="1"/>
          </p:cNvPicPr>
          <p:nvPr>
            <p:ph idx="1"/>
          </p:nvPr>
        </p:nvPicPr>
        <p:blipFill>
          <a:blip r:embed="rId2"/>
          <a:srcRect/>
          <a:stretch>
            <a:fillRect/>
          </a:stretch>
        </p:blipFill>
        <p:spPr bwMode="auto">
          <a:xfrm>
            <a:off x="2080499" y="1285860"/>
            <a:ext cx="6417985" cy="49625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4110" cy="1154098"/>
          </a:xfrm>
        </p:spPr>
        <p:txBody>
          <a:bodyPr>
            <a:normAutofit/>
          </a:bodyPr>
          <a:lstStyle/>
          <a:p>
            <a:pPr algn="ctr"/>
            <a:r>
              <a:rPr lang="es-UY" sz="3200" dirty="0" smtClean="0"/>
              <a:t>ACTUALIZACIÓN VALOR REAL</a:t>
            </a:r>
            <a:endParaRPr lang="es-ES" sz="3200" dirty="0"/>
          </a:p>
        </p:txBody>
      </p:sp>
      <p:sp>
        <p:nvSpPr>
          <p:cNvPr id="3" name="2 Marcador de contenido"/>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a:buNone/>
            </a:pPr>
            <a:r>
              <a:rPr lang="es-UY" sz="2400" dirty="0" smtClean="0"/>
              <a:t>Cómo se actualiza el valor real vigente</a:t>
            </a:r>
            <a:endParaRPr lang="es-ES" sz="2400" dirty="0"/>
          </a:p>
        </p:txBody>
      </p:sp>
      <p:sp>
        <p:nvSpPr>
          <p:cNvPr id="5" name="4 Rectángulo redondeado"/>
          <p:cNvSpPr/>
          <p:nvPr/>
        </p:nvSpPr>
        <p:spPr>
          <a:xfrm>
            <a:off x="1643042" y="2571744"/>
            <a:ext cx="1771656" cy="20002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dirty="0" smtClean="0">
                <a:solidFill>
                  <a:schemeClr val="tx1"/>
                </a:solidFill>
              </a:rPr>
              <a:t>VALOR REAL VIGENTE</a:t>
            </a:r>
            <a:endParaRPr lang="es-ES" dirty="0">
              <a:solidFill>
                <a:schemeClr val="tx1"/>
              </a:solidFill>
            </a:endParaRPr>
          </a:p>
        </p:txBody>
      </p:sp>
      <p:sp>
        <p:nvSpPr>
          <p:cNvPr id="6" name="5 Rectángulo redondeado"/>
          <p:cNvSpPr/>
          <p:nvPr/>
        </p:nvSpPr>
        <p:spPr>
          <a:xfrm>
            <a:off x="4000496" y="2571744"/>
            <a:ext cx="1857388" cy="2000264"/>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dirty="0" smtClean="0">
                <a:solidFill>
                  <a:schemeClr val="tx1"/>
                </a:solidFill>
              </a:rPr>
              <a:t>COEFICIENTE IPC para ITP</a:t>
            </a:r>
            <a:endParaRPr lang="es-ES" dirty="0">
              <a:solidFill>
                <a:schemeClr val="tx1"/>
              </a:solidFill>
            </a:endParaRPr>
          </a:p>
        </p:txBody>
      </p:sp>
      <p:sp>
        <p:nvSpPr>
          <p:cNvPr id="7" name="6 Rectángulo redondeado"/>
          <p:cNvSpPr/>
          <p:nvPr/>
        </p:nvSpPr>
        <p:spPr>
          <a:xfrm>
            <a:off x="6572264" y="2571744"/>
            <a:ext cx="2000264" cy="200026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Y" dirty="0" smtClean="0">
                <a:solidFill>
                  <a:schemeClr val="tx1"/>
                </a:solidFill>
              </a:rPr>
              <a:t>VALOR REAL ACTUALIZADO</a:t>
            </a:r>
            <a:endParaRPr lang="es-ES" dirty="0">
              <a:solidFill>
                <a:schemeClr val="tx1"/>
              </a:solidFill>
            </a:endParaRPr>
          </a:p>
        </p:txBody>
      </p:sp>
      <p:sp>
        <p:nvSpPr>
          <p:cNvPr id="8" name="7 Multiplicar"/>
          <p:cNvSpPr/>
          <p:nvPr/>
        </p:nvSpPr>
        <p:spPr>
          <a:xfrm>
            <a:off x="3428992" y="3286124"/>
            <a:ext cx="571504" cy="6429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Igual que"/>
          <p:cNvSpPr/>
          <p:nvPr/>
        </p:nvSpPr>
        <p:spPr>
          <a:xfrm>
            <a:off x="5929322" y="3429000"/>
            <a:ext cx="571504" cy="55721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3200" i="1" dirty="0" smtClean="0"/>
              <a:t>CONTENIDO DEL VALOR REAL</a:t>
            </a:r>
            <a:endParaRPr lang="es-ES" sz="3200" dirty="0"/>
          </a:p>
        </p:txBody>
      </p:sp>
      <p:sp>
        <p:nvSpPr>
          <p:cNvPr id="3" name="2 Marcador de contenido"/>
          <p:cNvSpPr>
            <a:spLocks noGrp="1"/>
          </p:cNvSpPr>
          <p:nvPr>
            <p:ph idx="1"/>
          </p:nvPr>
        </p:nvSpPr>
        <p:spPr/>
        <p:txBody>
          <a:bodyPr>
            <a:normAutofit/>
          </a:bodyPr>
          <a:lstStyle/>
          <a:p>
            <a:r>
              <a:rPr lang="es-ES" u="sng" dirty="0" smtClean="0"/>
              <a:t>En general comprende:</a:t>
            </a:r>
            <a:r>
              <a:rPr lang="es-ES" dirty="0" smtClean="0"/>
              <a:t> </a:t>
            </a:r>
            <a:r>
              <a:rPr lang="es-ES" sz="2800" i="1" dirty="0" smtClean="0"/>
              <a:t>valor de la tierra más valor de las construcciones o mejoras.</a:t>
            </a:r>
          </a:p>
          <a:p>
            <a:r>
              <a:rPr lang="es-ES" sz="2800" dirty="0" smtClean="0"/>
              <a:t>Teniendo en cuenta que los Departamentos se dividen en 3 zonas: </a:t>
            </a:r>
            <a:r>
              <a:rPr lang="es-ES" dirty="0" smtClean="0">
                <a:solidFill>
                  <a:srgbClr val="FF0000"/>
                </a:solidFill>
              </a:rPr>
              <a:t>urbana, suburbana y rural</a:t>
            </a:r>
            <a:r>
              <a:rPr lang="es-ES" dirty="0" smtClean="0"/>
              <a:t>, </a:t>
            </a:r>
            <a:r>
              <a:rPr lang="es-ES" sz="2800" dirty="0" smtClean="0"/>
              <a:t>determinadas por las Intendencias (Ley de Centros Poblados: 10723 de 21/4/46 arts. 1 a 4, con las modificaciones efectuadas por la ley 10866 de 25/10/46).</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1664</TotalTime>
  <Words>1169</Words>
  <Application>Microsoft Office PowerPoint</Application>
  <PresentationFormat>Presentación en pantalla (4:3)</PresentationFormat>
  <Paragraphs>71</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Solsticio</vt:lpstr>
      <vt:lpstr>VALOR REAL DE LA PROPIEDAD INMUEBLE</vt:lpstr>
      <vt:lpstr>VALOR REAL DE LA PROPIEDAD INMUEBLE</vt:lpstr>
      <vt:lpstr>Titulo 1 Texto Ordenado 1996 </vt:lpstr>
      <vt:lpstr>FIJACION DEL VALOR REAL: Art. 10 TO 96 T 1</vt:lpstr>
      <vt:lpstr>Actualización del valor real</vt:lpstr>
      <vt:lpstr>VALORES</vt:lpstr>
      <vt:lpstr>Coeficiente de ajuste de inmuebles</vt:lpstr>
      <vt:lpstr>ACTUALIZACIÓN VALOR REAL</vt:lpstr>
      <vt:lpstr>CONTENIDO DEL VALOR REAL</vt:lpstr>
      <vt:lpstr>CONTENIDO DEL VALOR REAL</vt:lpstr>
      <vt:lpstr>CEDULA CATASTRAL</vt:lpstr>
      <vt:lpstr>Pagina D.G de Catastro</vt:lpstr>
      <vt:lpstr> Cédula Catastral Informada</vt:lpstr>
      <vt:lpstr>Declaración Jurada de Caracterización Urbana</vt:lpstr>
      <vt:lpstr>Declaración Jurada de Caracterización Urbana</vt:lpstr>
      <vt:lpstr>Ultima modificación Ley 19.996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NOTARIALES FISCALES</dc:title>
  <dc:creator>Ana</dc:creator>
  <cp:lastModifiedBy>anacampana32@gmail.com</cp:lastModifiedBy>
  <cp:revision>161</cp:revision>
  <dcterms:created xsi:type="dcterms:W3CDTF">2021-06-02T01:43:26Z</dcterms:created>
  <dcterms:modified xsi:type="dcterms:W3CDTF">2024-03-13T04:45:55Z</dcterms:modified>
</cp:coreProperties>
</file>