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8572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16853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1252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199298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55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44761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20760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41666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9302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6323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1160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84469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22635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863851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249144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5250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F9DEF-CE91-41F1-8F3C-1FC2F411D045}" type="datetimeFigureOut">
              <a:rPr lang="es-UY" smtClean="0"/>
              <a:t>13/10/2023</a:t>
            </a:fld>
            <a:endParaRPr lang="es-U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BA88A5F-E0B4-4D81-A81F-71C6A33A6398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17407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UY" b="1" dirty="0"/>
              <a:t>Pensiones de sobrevivencia</a:t>
            </a:r>
            <a:br>
              <a:rPr lang="es-UY" b="1" dirty="0"/>
            </a:br>
            <a:r>
              <a:rPr lang="es-UY" sz="2800" b="1" dirty="0"/>
              <a:t>Régimen de la Ley 20.130 vigente desde 1.8.2023 – todos los organismos previsionales</a:t>
            </a:r>
            <a:br>
              <a:rPr lang="es-UY" sz="2800" b="1" dirty="0"/>
            </a:br>
            <a:endParaRPr lang="es-UY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UY" b="1" dirty="0"/>
          </a:p>
          <a:p>
            <a:r>
              <a:rPr lang="es-UY" b="1" dirty="0"/>
              <a:t>Ariel Nicoliello</a:t>
            </a:r>
          </a:p>
        </p:txBody>
      </p:sp>
    </p:spTree>
    <p:extLst>
      <p:ext uri="{BB962C8B-B14F-4D97-AF65-F5344CB8AC3E}">
        <p14:creationId xmlns:p14="http://schemas.microsoft.com/office/powerpoint/2010/main" val="3231420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B10DE7-D5A0-C4C4-B3D5-FB8ECFA94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Distribución de la asignación de pensión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433384-5317-2F10-8BB7-CA1E75C6A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En caso de concurrencia de beneficiarios, la distribución de la asignación de pensión se realizará por partes iguales, sin perjuicio de lo dispuesto en el art. 68</a:t>
            </a:r>
          </a:p>
          <a:p>
            <a:r>
              <a:rPr lang="es-ES" dirty="0"/>
              <a:t>En cualquier caso de concurrencia de beneficiarios de pensión se liquidará por separado la parte proporcional que corresponda a cada uno de ellos</a:t>
            </a:r>
          </a:p>
          <a:p>
            <a:r>
              <a:rPr lang="es-ES" dirty="0"/>
              <a:t>Reliquidación entre copartícipes de pensión (art. 72): cuando un beneficiario falleciere o perdiere (*) su derecho a percibir la pensión, se procederá a reliquidar la asignación de pensión si correspondiera, así como su redistribución</a:t>
            </a:r>
          </a:p>
          <a:p>
            <a:pPr lvl="1"/>
            <a:r>
              <a:rPr lang="es-ES" dirty="0"/>
              <a:t>(*) causales de pérdida: cumplimiento de la edad límite en el caso de los hijos, recuperación de la capacidad antes de los 45 años, situación de desheredación o indignidad 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116001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9B9055-5F99-9A1E-B902-08F88E239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5094"/>
          </a:xfrm>
        </p:spPr>
        <p:txBody>
          <a:bodyPr/>
          <a:lstStyle/>
          <a:p>
            <a:r>
              <a:rPr lang="es-ES" b="1" dirty="0"/>
              <a:t>Causales pensionarias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21B32C-D907-7414-FF59-50FC5956E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09204"/>
            <a:ext cx="8915400" cy="4402018"/>
          </a:xfrm>
        </p:spPr>
        <p:txBody>
          <a:bodyPr>
            <a:normAutofit/>
          </a:bodyPr>
          <a:lstStyle/>
          <a:p>
            <a:r>
              <a:rPr lang="es-ES" sz="2000" dirty="0"/>
              <a:t>Muerte de la persona afiliada activa o jubilada</a:t>
            </a:r>
          </a:p>
          <a:p>
            <a:r>
              <a:rPr lang="es-ES" sz="2000" dirty="0"/>
              <a:t>Declaración judicial de ausencia</a:t>
            </a:r>
          </a:p>
          <a:p>
            <a:r>
              <a:rPr lang="es-ES" sz="2000" dirty="0"/>
              <a:t>Desaparición en un siniestro conocido de manera pública y notoria</a:t>
            </a:r>
          </a:p>
          <a:p>
            <a:r>
              <a:rPr lang="es-ES" sz="2000" dirty="0"/>
              <a:t>Muerte durante el amparo a un subsidio de inactividad compensada o indemnización temporaria por accidente de trabajo o durante los 12 meses posteriores al cese de la actividad o el subsidio</a:t>
            </a:r>
          </a:p>
          <a:p>
            <a:r>
              <a:rPr lang="es-ES" sz="2000" dirty="0"/>
              <a:t>Muerte después de 12 meses del cese en la actividad o subsidio si tiene como mínimo 10 años de servicios reconocidos y sus causahabientes no fueran beneficiarios de otra pensión</a:t>
            </a:r>
          </a:p>
        </p:txBody>
      </p:sp>
    </p:spTree>
    <p:extLst>
      <p:ext uri="{BB962C8B-B14F-4D97-AF65-F5344CB8AC3E}">
        <p14:creationId xmlns:p14="http://schemas.microsoft.com/office/powerpoint/2010/main" val="293778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776F1D-F1F0-7B02-FB1C-DD4A3B016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31828"/>
          </a:xfrm>
        </p:spPr>
        <p:txBody>
          <a:bodyPr/>
          <a:lstStyle/>
          <a:p>
            <a:r>
              <a:rPr lang="es-ES" b="1" dirty="0"/>
              <a:t>Pensiones de viudez y equiparadas (I)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DDA14C-8010-6C1A-128A-CD20DDE60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8082"/>
            <a:ext cx="8915400" cy="4393140"/>
          </a:xfrm>
        </p:spPr>
        <p:txBody>
          <a:bodyPr>
            <a:normAutofit lnSpcReduction="10000"/>
          </a:bodyPr>
          <a:lstStyle/>
          <a:p>
            <a:r>
              <a:rPr lang="es-ES" b="1" dirty="0"/>
              <a:t>Beneficiarios/as de pensión</a:t>
            </a:r>
          </a:p>
          <a:p>
            <a:pPr lvl="1"/>
            <a:r>
              <a:rPr lang="es-ES" dirty="0"/>
              <a:t>Personas viudas</a:t>
            </a:r>
          </a:p>
          <a:p>
            <a:pPr lvl="2"/>
            <a:r>
              <a:rPr lang="es-ES" dirty="0"/>
              <a:t>Causante con mínimo de 2 años de servicios, salvo fallecimiento a causa o en ocasión del trabajo</a:t>
            </a:r>
          </a:p>
          <a:p>
            <a:pPr lvl="2"/>
            <a:r>
              <a:rPr lang="es-ES" dirty="0"/>
              <a:t>Duración mínima del vínculo matrimonial: 2 años, excepto si hay hijos</a:t>
            </a:r>
          </a:p>
          <a:p>
            <a:pPr lvl="2"/>
            <a:r>
              <a:rPr lang="es-ES" dirty="0"/>
              <a:t>Carencia de recursos, dependencia o interdependencia económica del causante</a:t>
            </a:r>
          </a:p>
          <a:p>
            <a:pPr lvl="1"/>
            <a:r>
              <a:rPr lang="es-ES" dirty="0"/>
              <a:t>Personas concubinas</a:t>
            </a:r>
          </a:p>
          <a:p>
            <a:pPr lvl="2"/>
            <a:r>
              <a:rPr lang="es-ES" dirty="0"/>
              <a:t>Causante con mínimo de 2 años de servicios, salvo fallecimiento a causa o en ocasión del trabajo</a:t>
            </a:r>
          </a:p>
          <a:p>
            <a:pPr lvl="2"/>
            <a:r>
              <a:rPr lang="es-ES" dirty="0"/>
              <a:t>Duración mínima del vínculo concubinario: 5 años, excepto si hay hijos</a:t>
            </a:r>
          </a:p>
          <a:p>
            <a:pPr lvl="2"/>
            <a:r>
              <a:rPr lang="es-ES" dirty="0"/>
              <a:t>Carencia de recursos, dependencia o interdependencia económica del causante</a:t>
            </a:r>
          </a:p>
          <a:p>
            <a:pPr lvl="1"/>
            <a:r>
              <a:rPr lang="es-ES" dirty="0"/>
              <a:t>Personas divorciadas</a:t>
            </a:r>
          </a:p>
          <a:p>
            <a:pPr lvl="2"/>
            <a:r>
              <a:rPr lang="es-ES" dirty="0"/>
              <a:t>Además de los requisitos para la persona viuda o concubina, gozar de pensión alimenticia servida por el causante, decretada u homologada judicialmente</a:t>
            </a:r>
          </a:p>
        </p:txBody>
      </p:sp>
    </p:spTree>
    <p:extLst>
      <p:ext uri="{BB962C8B-B14F-4D97-AF65-F5344CB8AC3E}">
        <p14:creationId xmlns:p14="http://schemas.microsoft.com/office/powerpoint/2010/main" val="1380824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1904A6-D4DE-0CA6-AB41-BF60EF974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Reconocimiento del concubinato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3AEC50-11D9-E463-480F-1A1FA84C2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Reconocimiento judicial</a:t>
            </a:r>
            <a:r>
              <a:rPr lang="es-ES" dirty="0"/>
              <a:t>: será eficaz ante el organismo previsional cuando hayan sido citado en el proceso judicial</a:t>
            </a:r>
          </a:p>
          <a:p>
            <a:r>
              <a:rPr lang="es-ES" b="1" dirty="0"/>
              <a:t>Reconocimiento administrativo</a:t>
            </a:r>
          </a:p>
          <a:p>
            <a:pPr lvl="1"/>
            <a:r>
              <a:rPr lang="es-ES" dirty="0"/>
              <a:t>Cuando no existiere reconocimiento judicial</a:t>
            </a:r>
          </a:p>
          <a:p>
            <a:pPr lvl="1"/>
            <a:r>
              <a:rPr lang="es-ES" dirty="0"/>
              <a:t>El reconocimiento en procedimiento administrativo ante una entidad previsional estatal será válido ante cualquier otro organismo previsional</a:t>
            </a:r>
          </a:p>
          <a:p>
            <a:pPr lvl="1"/>
            <a:r>
              <a:rPr lang="es-ES" dirty="0"/>
              <a:t>Deberá notificarse el inicio del procedimiento a las demás entidades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197962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0CE99F-FE4E-7FDE-9D87-10E66BAB6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Pensiones de viudez y equiparadas (II)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1D8CD9-0486-D169-23EB-2B1371202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04513"/>
            <a:ext cx="8915400" cy="4206709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Carencia de recursos (art. 57): ingresos hasta $ 14.000 (+ 10 %)</a:t>
            </a:r>
          </a:p>
          <a:p>
            <a:r>
              <a:rPr lang="es-ES" dirty="0"/>
              <a:t>Dependencia o interdependencia económica (art. 57)</a:t>
            </a:r>
          </a:p>
          <a:p>
            <a:pPr lvl="1"/>
            <a:r>
              <a:rPr lang="es-ES" dirty="0"/>
              <a:t>Dependencia: cuando la persona beneficiaria esté a cargo total o parcialmente del causante, recibiendo del mismo un aporte económico indispensable para su congrua sustentación</a:t>
            </a:r>
          </a:p>
          <a:p>
            <a:pPr lvl="1"/>
            <a:r>
              <a:rPr lang="es-ES" dirty="0"/>
              <a:t>Interdependencia: si los ingresos de la persona beneficiaria no superan el 70 % de los ingresos de ambos – no se exige cuando los ingresos de la persona beneficiaria no superan los $ 75.000</a:t>
            </a:r>
          </a:p>
          <a:p>
            <a:r>
              <a:rPr lang="es-ES" dirty="0"/>
              <a:t>Límite de ingresos de la persona beneficiaria (art. 58)</a:t>
            </a:r>
          </a:p>
          <a:p>
            <a:pPr lvl="1"/>
            <a:r>
              <a:rPr lang="es-ES" dirty="0"/>
              <a:t>Mujeres: ingresos nominales mensuales no superiores a $ 215.000, decreciendo gradualmente hasta llegar a $ 150.000</a:t>
            </a:r>
          </a:p>
          <a:p>
            <a:pPr lvl="1"/>
            <a:r>
              <a:rPr lang="es-ES" dirty="0"/>
              <a:t>Hombres: ingresos nominales mensuales no superiores a $ 150.000</a:t>
            </a:r>
          </a:p>
          <a:p>
            <a:pPr lvl="1"/>
            <a:r>
              <a:rPr lang="es-ES" dirty="0"/>
              <a:t>Cambios en los ingresos: suspensión por mejora de fortuna o comienzo del goce de la pensión si no han pasado 4 años desde el fallecimiento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6571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010642-7C5C-17C0-7F5C-1235A3BED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Pensiones de viudez y equiparadas (III)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9B66E8-18B3-B089-348E-05822D057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42369"/>
            <a:ext cx="8915400" cy="4268853"/>
          </a:xfrm>
        </p:spPr>
        <p:txBody>
          <a:bodyPr/>
          <a:lstStyle/>
          <a:p>
            <a:r>
              <a:rPr lang="es-ES" b="1" dirty="0"/>
              <a:t>Vitalicia</a:t>
            </a:r>
          </a:p>
          <a:p>
            <a:pPr lvl="1"/>
            <a:r>
              <a:rPr lang="es-ES" dirty="0"/>
              <a:t>Personas de 40 años o más a la fecha del fallecimiento del causante</a:t>
            </a:r>
          </a:p>
          <a:p>
            <a:pPr lvl="1"/>
            <a:r>
              <a:rPr lang="es-ES" dirty="0"/>
              <a:t>Personas incapacitadas para todo trabajo</a:t>
            </a:r>
          </a:p>
          <a:p>
            <a:pPr lvl="1"/>
            <a:r>
              <a:rPr lang="es-ES" dirty="0"/>
              <a:t>Integren el núcleo familiar hijos incapacitados totalmente que no dispongan de medios suficientes para su congrua sustentación</a:t>
            </a:r>
          </a:p>
          <a:p>
            <a:pPr lvl="1"/>
            <a:r>
              <a:rPr lang="es-ES" dirty="0"/>
              <a:t>Fallecimiento en acto de servicio en ámbitos militar o policial</a:t>
            </a:r>
          </a:p>
          <a:p>
            <a:r>
              <a:rPr lang="es-ES" b="1" dirty="0"/>
              <a:t>Durante 5 años</a:t>
            </a:r>
          </a:p>
          <a:p>
            <a:pPr lvl="1"/>
            <a:r>
              <a:rPr lang="es-ES" dirty="0"/>
              <a:t>Personas entre 30 y 39 años a la fecha del fallecimiento del causante</a:t>
            </a:r>
          </a:p>
          <a:p>
            <a:r>
              <a:rPr lang="es-ES" b="1" dirty="0"/>
              <a:t>Durante 2 años</a:t>
            </a:r>
          </a:p>
          <a:p>
            <a:pPr lvl="1"/>
            <a:r>
              <a:rPr lang="es-ES" dirty="0"/>
              <a:t>Personas menores de 30 años a la fecha de fallecimiento del causante</a:t>
            </a:r>
          </a:p>
          <a:p>
            <a:pPr marL="457200" lvl="1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887059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133CA6-FBFC-73EA-ED29-088C58EBC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22950"/>
          </a:xfrm>
        </p:spPr>
        <p:txBody>
          <a:bodyPr/>
          <a:lstStyle/>
          <a:p>
            <a:r>
              <a:rPr lang="es-ES" b="1" dirty="0"/>
              <a:t>Pensiones de hijos e hijas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F46521-A04F-90DF-C594-11B3D0D82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47060"/>
            <a:ext cx="8915400" cy="4464162"/>
          </a:xfrm>
        </p:spPr>
        <p:txBody>
          <a:bodyPr/>
          <a:lstStyle/>
          <a:p>
            <a:r>
              <a:rPr lang="es-ES" b="1" dirty="0"/>
              <a:t>Beneficiarios</a:t>
            </a:r>
          </a:p>
          <a:p>
            <a:pPr lvl="1"/>
            <a:r>
              <a:rPr lang="es-ES" dirty="0"/>
              <a:t>Menores de 21 años excepto mayores de 18 con medios de vida propios y suficientes para su congrua y decente sustentación (se presume cuando los ingresos no superan el 66 % de los ingresos del causante, D. 229/023, a. 19)</a:t>
            </a:r>
          </a:p>
          <a:p>
            <a:pPr lvl="1"/>
            <a:r>
              <a:rPr lang="es-ES" dirty="0"/>
              <a:t>Mayores de 21 hasta 23 años que acrediten realizar estudios terciarios de manera habitual y carezcan de medios suficientes</a:t>
            </a:r>
          </a:p>
          <a:p>
            <a:pPr lvl="1"/>
            <a:r>
              <a:rPr lang="es-ES" dirty="0"/>
              <a:t>Mayores de 18 años absolutamente incapacitados para todo trabajo</a:t>
            </a:r>
          </a:p>
          <a:p>
            <a:r>
              <a:rPr lang="es-ES" b="1" dirty="0"/>
              <a:t>Condiciones del derecho</a:t>
            </a:r>
          </a:p>
          <a:p>
            <a:pPr lvl="1"/>
            <a:r>
              <a:rPr lang="es-ES" dirty="0"/>
              <a:t>Cualquiera fuera el tiempo de servicios reconocidos</a:t>
            </a:r>
          </a:p>
          <a:p>
            <a:pPr lvl="1"/>
            <a:r>
              <a:rPr lang="es-ES" dirty="0"/>
              <a:t>Los hijos adoptados cuando acrediten haber integrado, de hecho, un hogar común con el causante constituyendo una familia siempre que esta situación fuera notoria y preexistente en 5 años por lo menos a la fecha de configurar la causal pensionaria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933210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81A25-EEC3-CEF5-B3CA-AF749999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5094"/>
          </a:xfrm>
        </p:spPr>
        <p:txBody>
          <a:bodyPr/>
          <a:lstStyle/>
          <a:p>
            <a:r>
              <a:rPr lang="es-ES" b="1" dirty="0"/>
              <a:t>Pensiones de padres y madres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841F49-C258-06A9-03AC-3ADE6C989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51247"/>
            <a:ext cx="8915400" cy="4259975"/>
          </a:xfrm>
        </p:spPr>
        <p:txBody>
          <a:bodyPr/>
          <a:lstStyle/>
          <a:p>
            <a:r>
              <a:rPr lang="es-ES" dirty="0"/>
              <a:t>Tendrán derecho a pensión los padres absolutamente incapacitados para todo trabajo</a:t>
            </a:r>
          </a:p>
          <a:p>
            <a:r>
              <a:rPr lang="es-ES" dirty="0"/>
              <a:t>Condiciones:</a:t>
            </a:r>
          </a:p>
          <a:p>
            <a:pPr lvl="1"/>
            <a:r>
              <a:rPr lang="es-ES" dirty="0"/>
              <a:t>Dependencia económica del causante o</a:t>
            </a:r>
          </a:p>
          <a:p>
            <a:pPr lvl="1"/>
            <a:r>
              <a:rPr lang="es-ES" dirty="0"/>
              <a:t>Carencia de ingresos suficientes</a:t>
            </a:r>
          </a:p>
          <a:p>
            <a:pPr lvl="2"/>
            <a:r>
              <a:rPr lang="es-ES" dirty="0"/>
              <a:t>Se considerará acreditada cuando los ingresos no superen el monto de la pensión no contributiva por vejez</a:t>
            </a:r>
          </a:p>
          <a:p>
            <a:pPr lvl="1"/>
            <a:r>
              <a:rPr lang="es-ES" dirty="0"/>
              <a:t>Causante con un mínimo de 3 años de servicios, excepto fallecimiento a causa o en ocasión del trabajo</a:t>
            </a:r>
          </a:p>
          <a:p>
            <a:pPr lvl="1"/>
            <a:r>
              <a:rPr lang="es-ES" dirty="0"/>
              <a:t>Padres adoptantes cuando acrediten haber integrado, de hecho, un hogar común con el causante constituyendo una familia siempre que esta situación fuera notoria y preexistente en 5 años por lo menos a la fecha de configurar la causal pensionaria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957606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3CDEA8-2D0D-F27F-7296-BA7EC906B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Sueldo básico de pensión y asignación de pensión</a:t>
            </a:r>
            <a:endParaRPr lang="es-UY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A973AF-1167-0C5C-881C-C2697ACEB6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b="1" dirty="0"/>
              <a:t>Sueldo Básico Pensionario </a:t>
            </a:r>
            <a:r>
              <a:rPr lang="es-ES" dirty="0"/>
              <a:t>: equivalente a la jubilación o retiro que le hubiere correspondido al causante con el mínimo de la jubilación por incapacidad total o la última asignación de jubilación si es jubilado</a:t>
            </a:r>
          </a:p>
          <a:p>
            <a:r>
              <a:rPr lang="es-ES" dirty="0"/>
              <a:t>Mínimo: valor 1 pensión no contributiva por vejez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A96A42-A65F-97F9-3312-4C3EA7F843B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b="1" dirty="0"/>
              <a:t>Asignación de pensión: % SBP</a:t>
            </a:r>
          </a:p>
          <a:p>
            <a:pPr lvl="1"/>
            <a:r>
              <a:rPr lang="es-ES" dirty="0"/>
              <a:t>Personas viudas, hijos/as – 66 %</a:t>
            </a:r>
          </a:p>
          <a:p>
            <a:pPr lvl="1"/>
            <a:r>
              <a:rPr lang="es-ES" dirty="0"/>
              <a:t>Si perciben ingresos que superen $ 75.000 se abatirá la pensión (art. 64)</a:t>
            </a:r>
          </a:p>
          <a:p>
            <a:pPr lvl="1"/>
            <a:r>
              <a:rPr lang="es-ES" dirty="0"/>
              <a:t>Personas divorciadas: 50 %, con el límite del monto de la pensión alimenticia</a:t>
            </a:r>
          </a:p>
          <a:p>
            <a:pPr lvl="1"/>
            <a:r>
              <a:rPr lang="es-ES" dirty="0"/>
              <a:t>Concurrencia de personas viudas, concubinos/as con hijos – 75 %</a:t>
            </a:r>
          </a:p>
          <a:p>
            <a:pPr lvl="1"/>
            <a:r>
              <a:rPr lang="es-ES" dirty="0"/>
              <a:t>Padres del causante 50 %</a:t>
            </a:r>
          </a:p>
          <a:p>
            <a:pPr lvl="1"/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80576322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1720</TotalTime>
  <Words>1008</Words>
  <Application>Microsoft Office PowerPoint</Application>
  <PresentationFormat>Panorámica</PresentationFormat>
  <Paragraphs>76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Espiral</vt:lpstr>
      <vt:lpstr>Pensiones de sobrevivencia Régimen de la Ley 20.130 vigente desde 1.8.2023 – todos los organismos previsionales </vt:lpstr>
      <vt:lpstr>Causales pensionarias</vt:lpstr>
      <vt:lpstr>Pensiones de viudez y equiparadas (I)</vt:lpstr>
      <vt:lpstr>Reconocimiento del concubinato</vt:lpstr>
      <vt:lpstr>Pensiones de viudez y equiparadas (II)</vt:lpstr>
      <vt:lpstr>Pensiones de viudez y equiparadas (III)</vt:lpstr>
      <vt:lpstr>Pensiones de hijos e hijas</vt:lpstr>
      <vt:lpstr>Pensiones de padres y madres</vt:lpstr>
      <vt:lpstr>Sueldo básico de pensión y asignación de pensión</vt:lpstr>
      <vt:lpstr>Distribución de la asignación de pensión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Asignación jubilatoria en el SPC</dc:title>
  <dc:creator>Nicoliello, Ariel</dc:creator>
  <cp:lastModifiedBy>Nicoliello, Ariel</cp:lastModifiedBy>
  <cp:revision>100</cp:revision>
  <dcterms:created xsi:type="dcterms:W3CDTF">2023-02-09T18:46:14Z</dcterms:created>
  <dcterms:modified xsi:type="dcterms:W3CDTF">2023-10-13T19:32:55Z</dcterms:modified>
</cp:coreProperties>
</file>