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11/10/2023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8572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11/10/2023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6853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11/10/2023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1252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11/10/2023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19929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11/10/2023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55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11/10/2023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44761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11/10/2023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20760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11/10/2023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4166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11/10/2023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9302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11/10/2023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6323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11/10/2023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1160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11/10/2023</a:t>
            </a:fld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8446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11/10/2023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2635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11/10/2023</a:t>
            </a:fld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63851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11/10/2023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49144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11/10/2023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5250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F9DEF-CE91-41F1-8F3C-1FC2F411D045}" type="datetimeFigureOut">
              <a:rPr lang="es-UY" smtClean="0"/>
              <a:t>11/10/2023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17407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UY" b="1" dirty="0"/>
              <a:t>Ahorro voluntario y complementario</a:t>
            </a:r>
            <a:br>
              <a:rPr lang="es-UY" b="1" dirty="0"/>
            </a:br>
            <a:endParaRPr lang="es-UY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Y" b="1" dirty="0"/>
          </a:p>
          <a:p>
            <a:r>
              <a:rPr lang="es-UY" b="1" dirty="0"/>
              <a:t>Ariel Nicoliello</a:t>
            </a:r>
          </a:p>
        </p:txBody>
      </p:sp>
    </p:spTree>
    <p:extLst>
      <p:ext uri="{BB962C8B-B14F-4D97-AF65-F5344CB8AC3E}">
        <p14:creationId xmlns:p14="http://schemas.microsoft.com/office/powerpoint/2010/main" val="3231420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9B9055-5F99-9A1E-B902-08F88E239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Principios (“directrices”) de la previsión social complementaria (art. 125)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21B32C-D907-7414-FF59-50FC5956E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Separación del fondo voluntario de otros fondos administrados</a:t>
            </a:r>
          </a:p>
          <a:p>
            <a:r>
              <a:rPr lang="es-ES" dirty="0"/>
              <a:t>No discriminación, salvo regímenes acordados o agrupados</a:t>
            </a:r>
          </a:p>
          <a:p>
            <a:pPr lvl="1"/>
            <a:r>
              <a:rPr lang="es-ES" dirty="0"/>
              <a:t>Comprende a todas las personas,  con o sin vinculación con el mercado de trabajo</a:t>
            </a:r>
          </a:p>
          <a:p>
            <a:r>
              <a:rPr lang="es-ES" dirty="0"/>
              <a:t>Libertad de elección de la AFAP</a:t>
            </a:r>
          </a:p>
          <a:p>
            <a:r>
              <a:rPr lang="es-ES" dirty="0"/>
              <a:t>Capitalización individual como régimen financiero</a:t>
            </a:r>
          </a:p>
          <a:p>
            <a:r>
              <a:rPr lang="es-ES" dirty="0"/>
              <a:t>Profesionalismo en la administración (AFAP)</a:t>
            </a:r>
          </a:p>
          <a:p>
            <a:r>
              <a:rPr lang="es-ES" dirty="0"/>
              <a:t>Responsabilidad fiduciaria (aplicación de la ley 17.703)</a:t>
            </a:r>
          </a:p>
          <a:p>
            <a:r>
              <a:rPr lang="es-ES" dirty="0"/>
              <a:t>Regulación y supervisión por la Agencia Reguladora de la S. Social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937782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776F1D-F1F0-7B02-FB1C-DD4A3B016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Modalidades de la previsión social complementaria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DDA14C-8010-6C1A-128A-CD20DDE60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Ahorro Voluntario Previsional</a:t>
            </a:r>
          </a:p>
          <a:p>
            <a:pPr lvl="1"/>
            <a:r>
              <a:rPr lang="es-ES" dirty="0"/>
              <a:t>Cuenta de ahorro voluntario y complementario independiente de la cuenta correspondiente al ahorro individual obligatorio</a:t>
            </a:r>
          </a:p>
          <a:p>
            <a:pPr lvl="1"/>
            <a:r>
              <a:rPr lang="es-ES" dirty="0"/>
              <a:t>Recursos: aportes personales voluntarios, depósitos convenidos, sumas acreditadas del plan de ahorro por consumo, transferencias de los Fondos Complementarios DL 15.611</a:t>
            </a:r>
          </a:p>
          <a:p>
            <a:pPr lvl="1"/>
            <a:r>
              <a:rPr lang="es-ES" dirty="0"/>
              <a:t>Los pagos pueden hacerse mediante depósito, retención, débito en instituciones financieras o emisores de dinero electrónico</a:t>
            </a:r>
          </a:p>
          <a:p>
            <a:r>
              <a:rPr lang="es-ES" b="1" dirty="0"/>
              <a:t>Plan de Ahorro por Consumo</a:t>
            </a:r>
          </a:p>
          <a:p>
            <a:pPr lvl="1"/>
            <a:r>
              <a:rPr lang="es-ES" dirty="0"/>
              <a:t>Se faculta al Poder Ejecutivo a asignar los 2 puntos de IVA por compras con tarjeta de débito, etc., y los 9 puntos de IVA por ley 17.934 (gastronómicos y otros servicios)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380824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0CE99F-FE4E-7FDE-9D87-10E66BAB6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Administradoras e inversiones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1D8CD9-0486-D169-23EB-2B1371202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Las cuentas de ahorro voluntario y complementario son administradas por las AFAP (la misma del ahorro individual obligatorio, si se trata de un trabajador alcanzado por el régimen mixto)</a:t>
            </a:r>
          </a:p>
          <a:p>
            <a:r>
              <a:rPr lang="es-ES" dirty="0"/>
              <a:t>Las comisiones podrán determinarse sobre el saldo administrado o en forma híbrida (sobre saldo y con cargos sobre el aporte o sobre la rentabilidad)</a:t>
            </a:r>
          </a:p>
          <a:p>
            <a:r>
              <a:rPr lang="es-ES" dirty="0"/>
              <a:t>Las inversiones admitidas son las mismas que las permitidas para el régimen de ahorro individual obligatorio, pero sin los límites establecidos en el art. 123 de la ley 16.713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65712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010642-7C5C-17C0-7F5C-1235A3BED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Prestaciones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9B66E8-18B3-B089-348E-05822D057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saldo de la cuenta podrá destinarse a complementar las prestaciones de los regímenes obligatorios, o a integrarse a las cuentas de ahorro individual obligatorio</a:t>
            </a:r>
          </a:p>
          <a:p>
            <a:r>
              <a:rPr lang="es-ES" dirty="0"/>
              <a:t>Acceso anticipado total o parcial al saldo</a:t>
            </a:r>
          </a:p>
          <a:p>
            <a:pPr lvl="1"/>
            <a:r>
              <a:rPr lang="es-ES" dirty="0"/>
              <a:t>Enfermedad grave</a:t>
            </a:r>
          </a:p>
          <a:p>
            <a:pPr lvl="1"/>
            <a:r>
              <a:rPr lang="es-ES" dirty="0"/>
              <a:t>Incapacidad total</a:t>
            </a:r>
          </a:p>
          <a:p>
            <a:pPr lvl="1"/>
            <a:r>
              <a:rPr lang="es-ES" dirty="0"/>
              <a:t>Desempleo de larga duración no cubierto por la seguridad social</a:t>
            </a:r>
          </a:p>
          <a:p>
            <a:pPr lvl="1"/>
            <a:r>
              <a:rPr lang="es-ES" dirty="0"/>
              <a:t>Lanzamiento de la finca habitada por </a:t>
            </a:r>
            <a:r>
              <a:rPr lang="es-ES"/>
              <a:t>el titular</a:t>
            </a:r>
          </a:p>
          <a:p>
            <a:pPr marL="457200" lvl="1" indent="0">
              <a:buNone/>
            </a:pPr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87059718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1497</TotalTime>
  <Words>347</Words>
  <Application>Microsoft Office PowerPoint</Application>
  <PresentationFormat>Panorámica</PresentationFormat>
  <Paragraphs>30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Espiral</vt:lpstr>
      <vt:lpstr>Ahorro voluntario y complementario </vt:lpstr>
      <vt:lpstr>Principios (“directrices”) de la previsión social complementaria (art. 125)</vt:lpstr>
      <vt:lpstr>Modalidades de la previsión social complementaria</vt:lpstr>
      <vt:lpstr>Administradoras e inversiones</vt:lpstr>
      <vt:lpstr>Prestaciones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Asignación jubilatoria en el SPC</dc:title>
  <dc:creator>Nicoliello, Ariel</dc:creator>
  <cp:lastModifiedBy>Nicoliello, Ariel</cp:lastModifiedBy>
  <cp:revision>95</cp:revision>
  <dcterms:created xsi:type="dcterms:W3CDTF">2023-02-09T18:46:14Z</dcterms:created>
  <dcterms:modified xsi:type="dcterms:W3CDTF">2023-10-11T19:03:11Z</dcterms:modified>
</cp:coreProperties>
</file>