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59" r:id="rId16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7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85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2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199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5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476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76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16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302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323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16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44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3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385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91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50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9DEF-CE91-41F1-8F3C-1FC2F411D045}" type="datetimeFigureOut">
              <a:rPr lang="es-UY" smtClean="0"/>
              <a:t>10/10/2023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740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/>
              <a:t>Pensiones no contributivas</a:t>
            </a:r>
            <a:br>
              <a:rPr lang="es-UY" b="1" dirty="0"/>
            </a:br>
            <a:endParaRPr lang="es-UY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b="1" dirty="0"/>
          </a:p>
          <a:p>
            <a:r>
              <a:rPr lang="es-UY" b="1" dirty="0"/>
              <a:t>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23142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23F31C7-A177-2D8A-AAEA-22CD099931C6}"/>
              </a:ext>
            </a:extLst>
          </p:cNvPr>
          <p:cNvSpPr txBox="1"/>
          <p:nvPr/>
        </p:nvSpPr>
        <p:spPr>
          <a:xfrm>
            <a:off x="3047260" y="2419996"/>
            <a:ext cx="60945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Adicional a prestaciones no contributivas por vejez e invalidez arts.174-175</a:t>
            </a:r>
          </a:p>
          <a:p>
            <a:r>
              <a:rPr lang="es-ES" dirty="0"/>
              <a:t>- Alcanza a los beneficiarios de la pensión por vejez o invalidez, en este último caso cuando cumpla la edad para acceder a la prestación no contributiva por vejez</a:t>
            </a:r>
          </a:p>
          <a:p>
            <a:r>
              <a:rPr lang="es-ES" dirty="0"/>
              <a:t>- Contar con al menos 3 años de servicios registrados en la historia laboral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65598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77E01E8-911F-AB03-1C03-D3E194EF60B0}"/>
              </a:ext>
            </a:extLst>
          </p:cNvPr>
          <p:cNvSpPr txBox="1"/>
          <p:nvPr/>
        </p:nvSpPr>
        <p:spPr>
          <a:xfrm>
            <a:off x="3047260" y="2835494"/>
            <a:ext cx="60945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Finalidad del adicional: </a:t>
            </a:r>
          </a:p>
          <a:p>
            <a:r>
              <a:rPr lang="es-ES" dirty="0"/>
              <a:t>-Reconocer los años de servicios y aportes realizados por personas que no puedan acceder a una prestación contributiva (no configuran causal), con el mínimo de 3 años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37781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0FD383D-3ACF-7BA8-D921-D2A1E9CD3A3E}"/>
              </a:ext>
            </a:extLst>
          </p:cNvPr>
          <p:cNvSpPr txBox="1"/>
          <p:nvPr/>
        </p:nvSpPr>
        <p:spPr>
          <a:xfrm>
            <a:off x="3047260" y="2142997"/>
            <a:ext cx="6094520" cy="3016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Monto del adicional</a:t>
            </a:r>
          </a:p>
          <a:p>
            <a:r>
              <a:rPr lang="es-ES" dirty="0"/>
              <a:t>- Monto base: resulta de multiplicar la tasa de adquisición de derechos que corresponda a su edad (art 46) por cada año de servicios registrados en la historia laboral, sobre un salario de referencia (determinado por el procedimiento del art. 44) y considerando el período de aportación de acuerdo al </a:t>
            </a:r>
            <a:r>
              <a:rPr lang="es-ES" dirty="0" err="1"/>
              <a:t>num</a:t>
            </a:r>
            <a:r>
              <a:rPr lang="es-ES" dirty="0"/>
              <a:t> 6 del art. 44</a:t>
            </a:r>
          </a:p>
          <a:p>
            <a:r>
              <a:rPr lang="es-ES" dirty="0"/>
              <a:t>- El adicional es el 66% del monto base</a:t>
            </a:r>
          </a:p>
          <a:p>
            <a:r>
              <a:rPr lang="es-ES" dirty="0"/>
              <a:t>- Se adiciona a la pensión no contributiva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2442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6C5E6D2-40A9-6D3B-13B1-DB80164F217E}"/>
              </a:ext>
            </a:extLst>
          </p:cNvPr>
          <p:cNvSpPr txBox="1"/>
          <p:nvPr/>
        </p:nvSpPr>
        <p:spPr>
          <a:xfrm>
            <a:off x="3047260" y="2419996"/>
            <a:ext cx="6094520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-</a:t>
            </a:r>
            <a:r>
              <a:rPr lang="es-ES" sz="2800" b="1" dirty="0"/>
              <a:t>Personas con Síndrome de Down y otros síndromes que impliquen expectativas de vida similares</a:t>
            </a:r>
          </a:p>
          <a:p>
            <a:r>
              <a:rPr lang="es-ES" b="1" dirty="0"/>
              <a:t> </a:t>
            </a:r>
            <a:r>
              <a:rPr lang="es-ES" dirty="0"/>
              <a:t>- Con al menos 15 años de servicios y 45 años de edad tienen derecho a una prestación desde que cesan en su actividad laboral (no se acumula con el adicional de la prestación no contributiva por discapacidad severa)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62184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1EF691E-8BB8-6F3A-2835-C5830A7B5E54}"/>
              </a:ext>
            </a:extLst>
          </p:cNvPr>
          <p:cNvSpPr txBox="1"/>
          <p:nvPr/>
        </p:nvSpPr>
        <p:spPr>
          <a:xfrm>
            <a:off x="3047260" y="2419996"/>
            <a:ext cx="60945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Adicional a las prestaciones no contributivas por discapacidad severa art. 176</a:t>
            </a:r>
          </a:p>
          <a:p>
            <a:r>
              <a:rPr lang="es-ES" dirty="0"/>
              <a:t> -Beneficiarios: - Beneficiarios de la prestación no contributiva por discapacidad severa, desde que cumplan 45 años</a:t>
            </a:r>
          </a:p>
          <a:p>
            <a:r>
              <a:rPr lang="es-ES" dirty="0"/>
              <a:t> - Que cuenten al menos con 3 años de servicios registrados en la historia laboral</a:t>
            </a:r>
          </a:p>
          <a:p>
            <a:r>
              <a:rPr lang="es-ES" dirty="0"/>
              <a:t>-  Monto: 100% del monto base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52172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UY" b="1" dirty="0"/>
              <a:t>Pensiones no contributivas víctimas de delitos (leyes 18.850 y 19.039)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UY" dirty="0"/>
              <a:t>Ley 18.850 (2011): pensión en beneficio de hijos de personas fallecidas por violencia doméstica, menores o mayores incapacitados</a:t>
            </a:r>
          </a:p>
          <a:p>
            <a:pPr lvl="1"/>
            <a:r>
              <a:rPr lang="es-UY" dirty="0"/>
              <a:t>Pensión similar a la del art. 43 L 16713</a:t>
            </a:r>
          </a:p>
          <a:p>
            <a:pPr lvl="1"/>
            <a:r>
              <a:rPr lang="es-UY" dirty="0"/>
              <a:t>Asignación familiar especial</a:t>
            </a:r>
          </a:p>
          <a:p>
            <a:pPr lvl="1"/>
            <a:r>
              <a:rPr lang="es-UY" dirty="0"/>
              <a:t>Condicionada a la asistencia al sistema educativo y tratamiento psicológico</a:t>
            </a:r>
          </a:p>
          <a:p>
            <a:r>
              <a:rPr lang="es-UY" dirty="0"/>
              <a:t>Ley 19.039 (2012): pensión a las víctimas de delitos violentos (homicidio o incapacidad total como consecuencia de rapiña, </a:t>
            </a:r>
            <a:r>
              <a:rPr lang="es-UY" dirty="0" err="1"/>
              <a:t>copamiento</a:t>
            </a:r>
            <a:r>
              <a:rPr lang="es-UY" dirty="0"/>
              <a:t> o secuestro)</a:t>
            </a:r>
          </a:p>
          <a:p>
            <a:pPr lvl="1"/>
            <a:r>
              <a:rPr lang="es-UY" dirty="0"/>
              <a:t>Monto 6 BPC</a:t>
            </a:r>
          </a:p>
          <a:p>
            <a:pPr lvl="1"/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5536292-58A1-3D74-0AB5-68AC1671016F}"/>
              </a:ext>
            </a:extLst>
          </p:cNvPr>
          <p:cNvSpPr txBox="1"/>
          <p:nvPr/>
        </p:nvSpPr>
        <p:spPr>
          <a:xfrm>
            <a:off x="3047260" y="2004497"/>
            <a:ext cx="6094520" cy="3447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Pensiones no contributivas por vejez o invalidez</a:t>
            </a:r>
          </a:p>
          <a:p>
            <a:r>
              <a:rPr lang="es-ES" dirty="0"/>
              <a:t> - El art. 43 de la Ley 16.713 previó ambas pensiones no contributivas</a:t>
            </a:r>
          </a:p>
          <a:p>
            <a:r>
              <a:rPr lang="es-ES" dirty="0"/>
              <a:t>- La Ley 20.130 reglamentó en forma separada ambas prestaciones, con disposiciones comunes y otras propias de cada prestación</a:t>
            </a:r>
          </a:p>
          <a:p>
            <a:r>
              <a:rPr lang="es-ES" dirty="0"/>
              <a:t>- Incorporó al texto legal requisitos previstos en la reglamentación del art. 43 aprobada por el BPS, flexibilizando algunos requisitos (en particular el límite de ingreso de los familiares del solicitante)</a:t>
            </a:r>
          </a:p>
        </p:txBody>
      </p:sp>
    </p:spTree>
    <p:extLst>
      <p:ext uri="{BB962C8B-B14F-4D97-AF65-F5344CB8AC3E}">
        <p14:creationId xmlns:p14="http://schemas.microsoft.com/office/powerpoint/2010/main" val="610677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1F0797F-7AC9-A5DF-77E6-F16417B245CD}"/>
              </a:ext>
            </a:extLst>
          </p:cNvPr>
          <p:cNvSpPr txBox="1"/>
          <p:nvPr/>
        </p:nvSpPr>
        <p:spPr>
          <a:xfrm>
            <a:off x="3047260" y="2558495"/>
            <a:ext cx="60945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Prestación no contributiva por INVALIDEZ art. 162 </a:t>
            </a:r>
            <a:r>
              <a:rPr lang="es-ES" sz="2800" dirty="0"/>
              <a:t>– </a:t>
            </a:r>
          </a:p>
          <a:p>
            <a:r>
              <a:rPr lang="es-ES" dirty="0"/>
              <a:t>Requisitos:</a:t>
            </a:r>
          </a:p>
          <a:p>
            <a:r>
              <a:rPr lang="es-ES" dirty="0"/>
              <a:t>- carencia de recursos para subvenir a las necesidades vitales</a:t>
            </a:r>
          </a:p>
          <a:p>
            <a:r>
              <a:rPr lang="es-ES" dirty="0"/>
              <a:t>- en situación de incapacidad total</a:t>
            </a:r>
          </a:p>
        </p:txBody>
      </p:sp>
    </p:spTree>
    <p:extLst>
      <p:ext uri="{BB962C8B-B14F-4D97-AF65-F5344CB8AC3E}">
        <p14:creationId xmlns:p14="http://schemas.microsoft.com/office/powerpoint/2010/main" val="107256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8040772-9423-1858-E565-CB21F7EDDDF3}"/>
              </a:ext>
            </a:extLst>
          </p:cNvPr>
          <p:cNvSpPr txBox="1"/>
          <p:nvPr/>
        </p:nvSpPr>
        <p:spPr>
          <a:xfrm>
            <a:off x="3047260" y="1865998"/>
            <a:ext cx="609452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Pensión por invalidez y actividad remunerada</a:t>
            </a:r>
          </a:p>
          <a:p>
            <a:r>
              <a:rPr lang="es-ES" b="1" dirty="0"/>
              <a:t>art. 163 (Ingresos derivados de la actividad de los beneficiarios):</a:t>
            </a:r>
          </a:p>
          <a:p>
            <a:r>
              <a:rPr lang="es-ES" dirty="0"/>
              <a:t> - Si el beneficiario cuenta con ingresos por actividad remunerada, tiene derecho a la totalidad de la prestación si los ingresos no superan el monto de 3 pensiones por invalidez</a:t>
            </a:r>
          </a:p>
          <a:p>
            <a:r>
              <a:rPr lang="es-ES" dirty="0"/>
              <a:t> -Si superan, “por el excedente se deducirá del importe de la pensión no contributiva el 33% del excedente” (inciso que se agrega al art. 1 de la ley 17.847)</a:t>
            </a:r>
          </a:p>
          <a:p>
            <a:r>
              <a:rPr lang="es-ES" dirty="0"/>
              <a:t>- Otros ingresos no previsionales: se aplica el mismo criterio (art. 164)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88687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757BEB0-3190-5842-61DD-06C42A141BAE}"/>
              </a:ext>
            </a:extLst>
          </p:cNvPr>
          <p:cNvSpPr txBox="1"/>
          <p:nvPr/>
        </p:nvSpPr>
        <p:spPr>
          <a:xfrm>
            <a:off x="3047260" y="2835494"/>
            <a:ext cx="60945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Art. 165. Personas con discapacidad severa. </a:t>
            </a:r>
          </a:p>
          <a:p>
            <a:r>
              <a:rPr lang="es-ES" dirty="0"/>
              <a:t>-Si hay declaración judicial de incapacidad, se considera con discapacidad severa</a:t>
            </a:r>
          </a:p>
          <a:p>
            <a:r>
              <a:rPr lang="es-ES" dirty="0"/>
              <a:t>- No se toman en cuenta los inmuebles (art. 24, Ley 18.651)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49305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CB8BD5A-B6D2-F612-767C-26018FC82BAA}"/>
              </a:ext>
            </a:extLst>
          </p:cNvPr>
          <p:cNvSpPr txBox="1"/>
          <p:nvPr/>
        </p:nvSpPr>
        <p:spPr>
          <a:xfrm>
            <a:off x="3047260" y="2696994"/>
            <a:ext cx="609452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Prestación no contributiva por VEJEZ art. 166</a:t>
            </a:r>
          </a:p>
          <a:p>
            <a:r>
              <a:rPr lang="es-ES" dirty="0"/>
              <a:t>- 70 años (al menos), </a:t>
            </a:r>
          </a:p>
          <a:p>
            <a:r>
              <a:rPr lang="es-ES" dirty="0"/>
              <a:t>- que no reúna el cómputo de servicios mínimos para configurar causal jubilatoria,</a:t>
            </a:r>
          </a:p>
          <a:p>
            <a:r>
              <a:rPr lang="es-ES" dirty="0"/>
              <a:t> - que no cuente con recursos suficientes para subvenir a sus necesidades vitales.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90917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6516F74-5041-2332-837C-34C269C61131}"/>
              </a:ext>
            </a:extLst>
          </p:cNvPr>
          <p:cNvSpPr txBox="1"/>
          <p:nvPr/>
        </p:nvSpPr>
        <p:spPr>
          <a:xfrm>
            <a:off x="3047260" y="2004497"/>
            <a:ext cx="609452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También es beneficiario todo habitante que:</a:t>
            </a:r>
          </a:p>
          <a:p>
            <a:pPr marL="342900" indent="-342900">
              <a:buAutoNum type="alphaLcParenR"/>
            </a:pPr>
            <a:r>
              <a:rPr lang="es-ES" dirty="0"/>
              <a:t>Se haya dedicado al cuidado directo no remunerado de hijos, padres, nietos o hermanos con al menos 7 años de cuidado</a:t>
            </a:r>
          </a:p>
          <a:p>
            <a:pPr marL="342900" indent="-342900">
              <a:buAutoNum type="alphaLcParenR"/>
            </a:pPr>
            <a:r>
              <a:rPr lang="es-ES" dirty="0"/>
              <a:t>Tenga 65 años (al menos)</a:t>
            </a:r>
          </a:p>
          <a:p>
            <a:pPr marL="342900" indent="-342900">
              <a:buAutoNum type="alphaLcParenR"/>
            </a:pPr>
            <a:r>
              <a:rPr lang="es-ES" dirty="0"/>
              <a:t>No reúna el cómputo de servicios mínimos para configurar causal jubilatoria</a:t>
            </a:r>
          </a:p>
          <a:p>
            <a:pPr marL="342900" indent="-342900">
              <a:buAutoNum type="alphaLcParenR"/>
            </a:pPr>
            <a:r>
              <a:rPr lang="es-ES" dirty="0"/>
              <a:t>No cuente con recursos suficientes para subvenir a sus necesidades vitales (No se acumula con otra prestación no contributiva ni con el subsidio de asistencia a la vejez)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76764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6C41A15-2937-4822-106E-A47201D7AE64}"/>
              </a:ext>
            </a:extLst>
          </p:cNvPr>
          <p:cNvSpPr txBox="1"/>
          <p:nvPr/>
        </p:nvSpPr>
        <p:spPr>
          <a:xfrm>
            <a:off x="3047260" y="2281496"/>
            <a:ext cx="609452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Ingresos propios de los beneficiarios (art. 167)</a:t>
            </a:r>
          </a:p>
          <a:p>
            <a:r>
              <a:rPr lang="es-ES" dirty="0"/>
              <a:t>- Se toman en cuenta los ingresos propios y de los familiares convivientes obligados a su sustento</a:t>
            </a:r>
          </a:p>
          <a:p>
            <a:r>
              <a:rPr lang="es-ES" dirty="0"/>
              <a:t>- Si el solicitante tiene ingresos propios, se deducirán del monto de la pensión no contributiva por vejez a razón de un 50%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0714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F45697B-D8DA-AC02-FEF8-F9F932A559FF}"/>
              </a:ext>
            </a:extLst>
          </p:cNvPr>
          <p:cNvSpPr txBox="1"/>
          <p:nvPr/>
        </p:nvSpPr>
        <p:spPr>
          <a:xfrm>
            <a:off x="2718786" y="1720840"/>
            <a:ext cx="6094520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b="1" dirty="0"/>
              <a:t>Disposiciones comunes a la prestación por vejez e invalidez</a:t>
            </a:r>
          </a:p>
          <a:p>
            <a:pPr marL="342900" indent="-342900">
              <a:buAutoNum type="arabicPeriod"/>
            </a:pPr>
            <a:r>
              <a:rPr lang="es-ES" dirty="0"/>
              <a:t>Ingresos de personas convivientes (art. 168)</a:t>
            </a:r>
          </a:p>
          <a:p>
            <a:pPr marL="800100" lvl="1" indent="-342900">
              <a:buAutoNum type="arabicPeriod"/>
            </a:pPr>
            <a:r>
              <a:rPr lang="es-ES" dirty="0"/>
              <a:t>4 BPC per </a:t>
            </a:r>
            <a:r>
              <a:rPr lang="es-ES" dirty="0" err="1"/>
              <a:t>capita</a:t>
            </a:r>
            <a:endParaRPr lang="es-ES" dirty="0"/>
          </a:p>
          <a:p>
            <a:pPr marL="800100" lvl="1" indent="-342900">
              <a:buAutoNum type="arabicPeriod"/>
            </a:pPr>
            <a:r>
              <a:rPr lang="es-ES" dirty="0"/>
              <a:t>Si exceden, se deduce de la pensión el 33 %</a:t>
            </a:r>
          </a:p>
          <a:p>
            <a:pPr marL="342900" indent="-342900">
              <a:buAutoNum type="arabicPeriod"/>
            </a:pPr>
            <a:r>
              <a:rPr lang="es-ES" dirty="0"/>
              <a:t>Ingresos de familiares obligados no convivientes</a:t>
            </a:r>
          </a:p>
          <a:p>
            <a:pPr marL="800100" lvl="1" indent="-342900">
              <a:buAutoNum type="arabicPeriod"/>
            </a:pPr>
            <a:r>
              <a:rPr lang="es-ES" dirty="0"/>
              <a:t>10 o 12 BPC per </a:t>
            </a:r>
            <a:r>
              <a:rPr lang="es-ES" dirty="0" err="1"/>
              <a:t>capita</a:t>
            </a:r>
            <a:r>
              <a:rPr lang="es-ES" dirty="0"/>
              <a:t>, solteros o casados</a:t>
            </a:r>
          </a:p>
          <a:p>
            <a:pPr marL="800100" lvl="1" indent="-342900">
              <a:buAutoNum type="arabicPeriod"/>
            </a:pPr>
            <a:r>
              <a:rPr lang="es-ES" dirty="0"/>
              <a:t>Si exceden, ídem</a:t>
            </a:r>
          </a:p>
          <a:p>
            <a:pPr marL="342900" indent="-342900">
              <a:buAutoNum type="arabicPeriod"/>
            </a:pPr>
            <a:r>
              <a:rPr lang="es-ES" dirty="0"/>
              <a:t>Monto. $ 13.838. Se ajusta por art. 67 Constitución</a:t>
            </a:r>
          </a:p>
          <a:p>
            <a:pPr marL="342900" indent="-342900">
              <a:buAutoNum type="arabicPeriod"/>
            </a:pPr>
            <a:r>
              <a:rPr lang="es-ES" dirty="0"/>
              <a:t>Exige 10 años de domicilio en el país en los últimos 20 anteriores a la solicitud (L.16713: 15 años residencia continuada)</a:t>
            </a:r>
          </a:p>
          <a:p>
            <a:pPr marL="342900" indent="-342900">
              <a:buAutoNum type="arabicPeriod"/>
            </a:pPr>
            <a:r>
              <a:rPr lang="es-ES" dirty="0"/>
              <a:t>Gestión de oficio de la pensión alimenticia por el BPS (si hay familiares legalmente obligados y en condiciones de hacerlo)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33687565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1473</TotalTime>
  <Words>912</Words>
  <Application>Microsoft Office PowerPoint</Application>
  <PresentationFormat>Panorámica</PresentationFormat>
  <Paragraphs>63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Espiral</vt:lpstr>
      <vt:lpstr>Pensiones no contributivas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Pensiones no contributivas víctimas de delitos (leyes 18.850 y 19.039)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jubilatoria en el SPC</dc:title>
  <dc:creator>Nicoliello, Ariel</dc:creator>
  <cp:lastModifiedBy>Nicoliello, Ariel</cp:lastModifiedBy>
  <cp:revision>94</cp:revision>
  <dcterms:created xsi:type="dcterms:W3CDTF">2023-02-09T18:46:14Z</dcterms:created>
  <dcterms:modified xsi:type="dcterms:W3CDTF">2023-10-10T19:18:28Z</dcterms:modified>
</cp:coreProperties>
</file>