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56" r:id="rId2"/>
    <p:sldId id="295" r:id="rId3"/>
    <p:sldId id="290" r:id="rId4"/>
    <p:sldId id="291" r:id="rId5"/>
    <p:sldId id="292" r:id="rId6"/>
    <p:sldId id="294" r:id="rId7"/>
    <p:sldId id="296" r:id="rId8"/>
    <p:sldId id="258" r:id="rId9"/>
    <p:sldId id="268" r:id="rId10"/>
    <p:sldId id="259" r:id="rId11"/>
    <p:sldId id="260" r:id="rId12"/>
    <p:sldId id="257" r:id="rId13"/>
    <p:sldId id="273" r:id="rId14"/>
    <p:sldId id="274" r:id="rId15"/>
    <p:sldId id="261" r:id="rId16"/>
    <p:sldId id="262" r:id="rId17"/>
    <p:sldId id="267" r:id="rId18"/>
    <p:sldId id="263" r:id="rId19"/>
  </p:sldIdLst>
  <p:sldSz cx="12192000" cy="6858000"/>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3FF9DEF-CE91-41F1-8F3C-1FC2F411D045}" type="datetimeFigureOut">
              <a:rPr lang="es-UY" smtClean="0"/>
              <a:t>28/9/2023</a:t>
            </a:fld>
            <a:endParaRPr lang="es-UY"/>
          </a:p>
        </p:txBody>
      </p:sp>
      <p:sp>
        <p:nvSpPr>
          <p:cNvPr id="5" name="Footer Placeholder 4"/>
          <p:cNvSpPr>
            <a:spLocks noGrp="1"/>
          </p:cNvSpPr>
          <p:nvPr>
            <p:ph type="ftr" sz="quarter" idx="11"/>
          </p:nvPr>
        </p:nvSpPr>
        <p:spPr/>
        <p:txBody>
          <a:bodyPr/>
          <a:lstStyle/>
          <a:p>
            <a:endParaRPr lang="es-UY"/>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BA88A5F-E0B4-4D81-A81F-71C6A33A6398}" type="slidenum">
              <a:rPr lang="es-UY" smtClean="0"/>
              <a:t>‹Nº›</a:t>
            </a:fld>
            <a:endParaRPr lang="es-UY"/>
          </a:p>
        </p:txBody>
      </p:sp>
    </p:spTree>
    <p:extLst>
      <p:ext uri="{BB962C8B-B14F-4D97-AF65-F5344CB8AC3E}">
        <p14:creationId xmlns:p14="http://schemas.microsoft.com/office/powerpoint/2010/main" val="1985723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3FF9DEF-CE91-41F1-8F3C-1FC2F411D045}" type="datetimeFigureOut">
              <a:rPr lang="es-UY" smtClean="0"/>
              <a:t>28/9/2023</a:t>
            </a:fld>
            <a:endParaRPr lang="es-UY"/>
          </a:p>
        </p:txBody>
      </p:sp>
      <p:sp>
        <p:nvSpPr>
          <p:cNvPr id="5" name="Footer Placeholder 4"/>
          <p:cNvSpPr>
            <a:spLocks noGrp="1"/>
          </p:cNvSpPr>
          <p:nvPr>
            <p:ph type="ftr" sz="quarter" idx="11"/>
          </p:nvPr>
        </p:nvSpPr>
        <p:spPr/>
        <p:txBody>
          <a:bodyPr/>
          <a:lstStyle/>
          <a:p>
            <a:endParaRPr lang="es-UY"/>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BA88A5F-E0B4-4D81-A81F-71C6A33A6398}" type="slidenum">
              <a:rPr lang="es-UY" smtClean="0"/>
              <a:t>‹Nº›</a:t>
            </a:fld>
            <a:endParaRPr lang="es-UY"/>
          </a:p>
        </p:txBody>
      </p:sp>
    </p:spTree>
    <p:extLst>
      <p:ext uri="{BB962C8B-B14F-4D97-AF65-F5344CB8AC3E}">
        <p14:creationId xmlns:p14="http://schemas.microsoft.com/office/powerpoint/2010/main" val="2168532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3FF9DEF-CE91-41F1-8F3C-1FC2F411D045}" type="datetimeFigureOut">
              <a:rPr lang="es-UY" smtClean="0"/>
              <a:t>28/9/2023</a:t>
            </a:fld>
            <a:endParaRPr lang="es-UY"/>
          </a:p>
        </p:txBody>
      </p:sp>
      <p:sp>
        <p:nvSpPr>
          <p:cNvPr id="5" name="Footer Placeholder 4"/>
          <p:cNvSpPr>
            <a:spLocks noGrp="1"/>
          </p:cNvSpPr>
          <p:nvPr>
            <p:ph type="ftr" sz="quarter" idx="11"/>
          </p:nvPr>
        </p:nvSpPr>
        <p:spPr/>
        <p:txBody>
          <a:bodyPr/>
          <a:lstStyle/>
          <a:p>
            <a:endParaRPr lang="es-UY"/>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BA88A5F-E0B4-4D81-A81F-71C6A33A6398}" type="slidenum">
              <a:rPr lang="es-UY" smtClean="0"/>
              <a:t>‹Nº›</a:t>
            </a:fld>
            <a:endParaRPr lang="es-UY"/>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31252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43FF9DEF-CE91-41F1-8F3C-1FC2F411D045}" type="datetimeFigureOut">
              <a:rPr lang="es-UY" smtClean="0"/>
              <a:t>28/9/2023</a:t>
            </a:fld>
            <a:endParaRPr lang="es-UY"/>
          </a:p>
        </p:txBody>
      </p:sp>
      <p:sp>
        <p:nvSpPr>
          <p:cNvPr id="6" name="Footer Placeholder 5"/>
          <p:cNvSpPr>
            <a:spLocks noGrp="1"/>
          </p:cNvSpPr>
          <p:nvPr>
            <p:ph type="ftr" sz="quarter" idx="11"/>
          </p:nvPr>
        </p:nvSpPr>
        <p:spPr/>
        <p:txBody>
          <a:bodyPr/>
          <a:lstStyle/>
          <a:p>
            <a:endParaRPr lang="es-UY"/>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BA88A5F-E0B4-4D81-A81F-71C6A33A6398}" type="slidenum">
              <a:rPr lang="es-UY" smtClean="0"/>
              <a:t>‹Nº›</a:t>
            </a:fld>
            <a:endParaRPr lang="es-UY"/>
          </a:p>
        </p:txBody>
      </p:sp>
    </p:spTree>
    <p:extLst>
      <p:ext uri="{BB962C8B-B14F-4D97-AF65-F5344CB8AC3E}">
        <p14:creationId xmlns:p14="http://schemas.microsoft.com/office/powerpoint/2010/main" val="10199298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43FF9DEF-CE91-41F1-8F3C-1FC2F411D045}" type="datetimeFigureOut">
              <a:rPr lang="es-UY" smtClean="0"/>
              <a:t>28/9/2023</a:t>
            </a:fld>
            <a:endParaRPr lang="es-UY"/>
          </a:p>
        </p:txBody>
      </p:sp>
      <p:sp>
        <p:nvSpPr>
          <p:cNvPr id="6" name="Footer Placeholder 5"/>
          <p:cNvSpPr>
            <a:spLocks noGrp="1"/>
          </p:cNvSpPr>
          <p:nvPr>
            <p:ph type="ftr" sz="quarter" idx="11"/>
          </p:nvPr>
        </p:nvSpPr>
        <p:spPr/>
        <p:txBody>
          <a:bodyPr/>
          <a:lstStyle/>
          <a:p>
            <a:endParaRPr lang="es-UY"/>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BA88A5F-E0B4-4D81-A81F-71C6A33A6398}" type="slidenum">
              <a:rPr lang="es-UY" smtClean="0"/>
              <a:t>‹Nº›</a:t>
            </a:fld>
            <a:endParaRPr lang="es-UY"/>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155875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43FF9DEF-CE91-41F1-8F3C-1FC2F411D045}" type="datetimeFigureOut">
              <a:rPr lang="es-UY" smtClean="0"/>
              <a:t>28/9/2023</a:t>
            </a:fld>
            <a:endParaRPr lang="es-UY"/>
          </a:p>
        </p:txBody>
      </p:sp>
      <p:sp>
        <p:nvSpPr>
          <p:cNvPr id="6" name="Footer Placeholder 5"/>
          <p:cNvSpPr>
            <a:spLocks noGrp="1"/>
          </p:cNvSpPr>
          <p:nvPr>
            <p:ph type="ftr" sz="quarter" idx="11"/>
          </p:nvPr>
        </p:nvSpPr>
        <p:spPr/>
        <p:txBody>
          <a:bodyPr/>
          <a:lstStyle/>
          <a:p>
            <a:endParaRPr lang="es-UY"/>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BA88A5F-E0B4-4D81-A81F-71C6A33A6398}" type="slidenum">
              <a:rPr lang="es-UY" smtClean="0"/>
              <a:t>‹Nº›</a:t>
            </a:fld>
            <a:endParaRPr lang="es-UY"/>
          </a:p>
        </p:txBody>
      </p:sp>
    </p:spTree>
    <p:extLst>
      <p:ext uri="{BB962C8B-B14F-4D97-AF65-F5344CB8AC3E}">
        <p14:creationId xmlns:p14="http://schemas.microsoft.com/office/powerpoint/2010/main" val="4244761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3FF9DEF-CE91-41F1-8F3C-1FC2F411D045}" type="datetimeFigureOut">
              <a:rPr lang="es-UY" smtClean="0"/>
              <a:t>28/9/2023</a:t>
            </a:fld>
            <a:endParaRPr lang="es-UY"/>
          </a:p>
        </p:txBody>
      </p:sp>
      <p:sp>
        <p:nvSpPr>
          <p:cNvPr id="5" name="Footer Placeholder 4"/>
          <p:cNvSpPr>
            <a:spLocks noGrp="1"/>
          </p:cNvSpPr>
          <p:nvPr>
            <p:ph type="ftr" sz="quarter" idx="11"/>
          </p:nvPr>
        </p:nvSpPr>
        <p:spPr/>
        <p:txBody>
          <a:bodyPr/>
          <a:lstStyle/>
          <a:p>
            <a:endParaRPr lang="es-UY"/>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BA88A5F-E0B4-4D81-A81F-71C6A33A6398}" type="slidenum">
              <a:rPr lang="es-UY" smtClean="0"/>
              <a:t>‹Nº›</a:t>
            </a:fld>
            <a:endParaRPr lang="es-UY"/>
          </a:p>
        </p:txBody>
      </p:sp>
    </p:spTree>
    <p:extLst>
      <p:ext uri="{BB962C8B-B14F-4D97-AF65-F5344CB8AC3E}">
        <p14:creationId xmlns:p14="http://schemas.microsoft.com/office/powerpoint/2010/main" val="32207600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3FF9DEF-CE91-41F1-8F3C-1FC2F411D045}" type="datetimeFigureOut">
              <a:rPr lang="es-UY" smtClean="0"/>
              <a:t>28/9/2023</a:t>
            </a:fld>
            <a:endParaRPr lang="es-UY"/>
          </a:p>
        </p:txBody>
      </p:sp>
      <p:sp>
        <p:nvSpPr>
          <p:cNvPr id="5" name="Footer Placeholder 4"/>
          <p:cNvSpPr>
            <a:spLocks noGrp="1"/>
          </p:cNvSpPr>
          <p:nvPr>
            <p:ph type="ftr" sz="quarter" idx="11"/>
          </p:nvPr>
        </p:nvSpPr>
        <p:spPr/>
        <p:txBody>
          <a:bodyPr/>
          <a:lstStyle/>
          <a:p>
            <a:endParaRPr lang="es-UY"/>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BA88A5F-E0B4-4D81-A81F-71C6A33A6398}" type="slidenum">
              <a:rPr lang="es-UY" smtClean="0"/>
              <a:t>‹Nº›</a:t>
            </a:fld>
            <a:endParaRPr lang="es-UY"/>
          </a:p>
        </p:txBody>
      </p:sp>
    </p:spTree>
    <p:extLst>
      <p:ext uri="{BB962C8B-B14F-4D97-AF65-F5344CB8AC3E}">
        <p14:creationId xmlns:p14="http://schemas.microsoft.com/office/powerpoint/2010/main" val="2941666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3FF9DEF-CE91-41F1-8F3C-1FC2F411D045}" type="datetimeFigureOut">
              <a:rPr lang="es-UY" smtClean="0"/>
              <a:t>28/9/2023</a:t>
            </a:fld>
            <a:endParaRPr lang="es-UY"/>
          </a:p>
        </p:txBody>
      </p:sp>
      <p:sp>
        <p:nvSpPr>
          <p:cNvPr id="5" name="Footer Placeholder 4"/>
          <p:cNvSpPr>
            <a:spLocks noGrp="1"/>
          </p:cNvSpPr>
          <p:nvPr>
            <p:ph type="ftr" sz="quarter" idx="11"/>
          </p:nvPr>
        </p:nvSpPr>
        <p:spPr/>
        <p:txBody>
          <a:bodyPr/>
          <a:lstStyle/>
          <a:p>
            <a:endParaRPr lang="es-UY"/>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BA88A5F-E0B4-4D81-A81F-71C6A33A6398}" type="slidenum">
              <a:rPr lang="es-UY" smtClean="0"/>
              <a:t>‹Nº›</a:t>
            </a:fld>
            <a:endParaRPr lang="es-UY"/>
          </a:p>
        </p:txBody>
      </p:sp>
    </p:spTree>
    <p:extLst>
      <p:ext uri="{BB962C8B-B14F-4D97-AF65-F5344CB8AC3E}">
        <p14:creationId xmlns:p14="http://schemas.microsoft.com/office/powerpoint/2010/main" val="2693026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3FF9DEF-CE91-41F1-8F3C-1FC2F411D045}" type="datetimeFigureOut">
              <a:rPr lang="es-UY" smtClean="0"/>
              <a:t>28/9/2023</a:t>
            </a:fld>
            <a:endParaRPr lang="es-UY"/>
          </a:p>
        </p:txBody>
      </p:sp>
      <p:sp>
        <p:nvSpPr>
          <p:cNvPr id="5" name="Footer Placeholder 4"/>
          <p:cNvSpPr>
            <a:spLocks noGrp="1"/>
          </p:cNvSpPr>
          <p:nvPr>
            <p:ph type="ftr" sz="quarter" idx="11"/>
          </p:nvPr>
        </p:nvSpPr>
        <p:spPr/>
        <p:txBody>
          <a:bodyPr/>
          <a:lstStyle/>
          <a:p>
            <a:endParaRPr lang="es-UY"/>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BA88A5F-E0B4-4D81-A81F-71C6A33A6398}" type="slidenum">
              <a:rPr lang="es-UY" smtClean="0"/>
              <a:t>‹Nº›</a:t>
            </a:fld>
            <a:endParaRPr lang="es-UY"/>
          </a:p>
        </p:txBody>
      </p:sp>
    </p:spTree>
    <p:extLst>
      <p:ext uri="{BB962C8B-B14F-4D97-AF65-F5344CB8AC3E}">
        <p14:creationId xmlns:p14="http://schemas.microsoft.com/office/powerpoint/2010/main" val="3363237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3FF9DEF-CE91-41F1-8F3C-1FC2F411D045}" type="datetimeFigureOut">
              <a:rPr lang="es-UY" smtClean="0"/>
              <a:t>28/9/2023</a:t>
            </a:fld>
            <a:endParaRPr lang="es-UY"/>
          </a:p>
        </p:txBody>
      </p:sp>
      <p:sp>
        <p:nvSpPr>
          <p:cNvPr id="6" name="Footer Placeholder 5"/>
          <p:cNvSpPr>
            <a:spLocks noGrp="1"/>
          </p:cNvSpPr>
          <p:nvPr>
            <p:ph type="ftr" sz="quarter" idx="11"/>
          </p:nvPr>
        </p:nvSpPr>
        <p:spPr/>
        <p:txBody>
          <a:bodyPr/>
          <a:lstStyle/>
          <a:p>
            <a:endParaRPr lang="es-UY"/>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BA88A5F-E0B4-4D81-A81F-71C6A33A6398}" type="slidenum">
              <a:rPr lang="es-UY" smtClean="0"/>
              <a:t>‹Nº›</a:t>
            </a:fld>
            <a:endParaRPr lang="es-UY"/>
          </a:p>
        </p:txBody>
      </p:sp>
    </p:spTree>
    <p:extLst>
      <p:ext uri="{BB962C8B-B14F-4D97-AF65-F5344CB8AC3E}">
        <p14:creationId xmlns:p14="http://schemas.microsoft.com/office/powerpoint/2010/main" val="2411604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3FF9DEF-CE91-41F1-8F3C-1FC2F411D045}" type="datetimeFigureOut">
              <a:rPr lang="es-UY" smtClean="0"/>
              <a:t>28/9/2023</a:t>
            </a:fld>
            <a:endParaRPr lang="es-UY"/>
          </a:p>
        </p:txBody>
      </p:sp>
      <p:sp>
        <p:nvSpPr>
          <p:cNvPr id="8" name="Footer Placeholder 7"/>
          <p:cNvSpPr>
            <a:spLocks noGrp="1"/>
          </p:cNvSpPr>
          <p:nvPr>
            <p:ph type="ftr" sz="quarter" idx="11"/>
          </p:nvPr>
        </p:nvSpPr>
        <p:spPr/>
        <p:txBody>
          <a:bodyPr/>
          <a:lstStyle/>
          <a:p>
            <a:endParaRPr lang="es-UY"/>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BA88A5F-E0B4-4D81-A81F-71C6A33A6398}" type="slidenum">
              <a:rPr lang="es-UY" smtClean="0"/>
              <a:t>‹Nº›</a:t>
            </a:fld>
            <a:endParaRPr lang="es-UY"/>
          </a:p>
        </p:txBody>
      </p:sp>
    </p:spTree>
    <p:extLst>
      <p:ext uri="{BB962C8B-B14F-4D97-AF65-F5344CB8AC3E}">
        <p14:creationId xmlns:p14="http://schemas.microsoft.com/office/powerpoint/2010/main" val="484469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3FF9DEF-CE91-41F1-8F3C-1FC2F411D045}" type="datetimeFigureOut">
              <a:rPr lang="es-UY" smtClean="0"/>
              <a:t>28/9/2023</a:t>
            </a:fld>
            <a:endParaRPr lang="es-UY"/>
          </a:p>
        </p:txBody>
      </p:sp>
      <p:sp>
        <p:nvSpPr>
          <p:cNvPr id="4" name="Footer Placeholder 3"/>
          <p:cNvSpPr>
            <a:spLocks noGrp="1"/>
          </p:cNvSpPr>
          <p:nvPr>
            <p:ph type="ftr" sz="quarter" idx="11"/>
          </p:nvPr>
        </p:nvSpPr>
        <p:spPr/>
        <p:txBody>
          <a:bodyPr/>
          <a:lstStyle/>
          <a:p>
            <a:endParaRPr lang="es-UY"/>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BA88A5F-E0B4-4D81-A81F-71C6A33A6398}" type="slidenum">
              <a:rPr lang="es-UY" smtClean="0"/>
              <a:t>‹Nº›</a:t>
            </a:fld>
            <a:endParaRPr lang="es-UY"/>
          </a:p>
        </p:txBody>
      </p:sp>
    </p:spTree>
    <p:extLst>
      <p:ext uri="{BB962C8B-B14F-4D97-AF65-F5344CB8AC3E}">
        <p14:creationId xmlns:p14="http://schemas.microsoft.com/office/powerpoint/2010/main" val="1226359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FF9DEF-CE91-41F1-8F3C-1FC2F411D045}" type="datetimeFigureOut">
              <a:rPr lang="es-UY" smtClean="0"/>
              <a:t>28/9/2023</a:t>
            </a:fld>
            <a:endParaRPr lang="es-UY"/>
          </a:p>
        </p:txBody>
      </p:sp>
      <p:sp>
        <p:nvSpPr>
          <p:cNvPr id="3" name="Footer Placeholder 2"/>
          <p:cNvSpPr>
            <a:spLocks noGrp="1"/>
          </p:cNvSpPr>
          <p:nvPr>
            <p:ph type="ftr" sz="quarter" idx="11"/>
          </p:nvPr>
        </p:nvSpPr>
        <p:spPr/>
        <p:txBody>
          <a:bodyPr/>
          <a:lstStyle/>
          <a:p>
            <a:endParaRPr lang="es-UY"/>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BA88A5F-E0B4-4D81-A81F-71C6A33A6398}" type="slidenum">
              <a:rPr lang="es-UY" smtClean="0"/>
              <a:t>‹Nº›</a:t>
            </a:fld>
            <a:endParaRPr lang="es-UY"/>
          </a:p>
        </p:txBody>
      </p:sp>
    </p:spTree>
    <p:extLst>
      <p:ext uri="{BB962C8B-B14F-4D97-AF65-F5344CB8AC3E}">
        <p14:creationId xmlns:p14="http://schemas.microsoft.com/office/powerpoint/2010/main" val="863851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3FF9DEF-CE91-41F1-8F3C-1FC2F411D045}" type="datetimeFigureOut">
              <a:rPr lang="es-UY" smtClean="0"/>
              <a:t>28/9/2023</a:t>
            </a:fld>
            <a:endParaRPr lang="es-UY"/>
          </a:p>
        </p:txBody>
      </p:sp>
      <p:sp>
        <p:nvSpPr>
          <p:cNvPr id="6" name="Footer Placeholder 5"/>
          <p:cNvSpPr>
            <a:spLocks noGrp="1"/>
          </p:cNvSpPr>
          <p:nvPr>
            <p:ph type="ftr" sz="quarter" idx="11"/>
          </p:nvPr>
        </p:nvSpPr>
        <p:spPr/>
        <p:txBody>
          <a:bodyPr/>
          <a:lstStyle/>
          <a:p>
            <a:endParaRPr lang="es-UY"/>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BA88A5F-E0B4-4D81-A81F-71C6A33A6398}" type="slidenum">
              <a:rPr lang="es-UY" smtClean="0"/>
              <a:t>‹Nº›</a:t>
            </a:fld>
            <a:endParaRPr lang="es-UY"/>
          </a:p>
        </p:txBody>
      </p:sp>
    </p:spTree>
    <p:extLst>
      <p:ext uri="{BB962C8B-B14F-4D97-AF65-F5344CB8AC3E}">
        <p14:creationId xmlns:p14="http://schemas.microsoft.com/office/powerpoint/2010/main" val="4249144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3FF9DEF-CE91-41F1-8F3C-1FC2F411D045}" type="datetimeFigureOut">
              <a:rPr lang="es-UY" smtClean="0"/>
              <a:t>28/9/2023</a:t>
            </a:fld>
            <a:endParaRPr lang="es-UY"/>
          </a:p>
        </p:txBody>
      </p:sp>
      <p:sp>
        <p:nvSpPr>
          <p:cNvPr id="6" name="Footer Placeholder 5"/>
          <p:cNvSpPr>
            <a:spLocks noGrp="1"/>
          </p:cNvSpPr>
          <p:nvPr>
            <p:ph type="ftr" sz="quarter" idx="11"/>
          </p:nvPr>
        </p:nvSpPr>
        <p:spPr/>
        <p:txBody>
          <a:bodyPr/>
          <a:lstStyle/>
          <a:p>
            <a:endParaRPr lang="es-UY"/>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BA88A5F-E0B4-4D81-A81F-71C6A33A6398}" type="slidenum">
              <a:rPr lang="es-UY" smtClean="0"/>
              <a:t>‹Nº›</a:t>
            </a:fld>
            <a:endParaRPr lang="es-UY"/>
          </a:p>
        </p:txBody>
      </p:sp>
    </p:spTree>
    <p:extLst>
      <p:ext uri="{BB962C8B-B14F-4D97-AF65-F5344CB8AC3E}">
        <p14:creationId xmlns:p14="http://schemas.microsoft.com/office/powerpoint/2010/main" val="3252503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3FF9DEF-CE91-41F1-8F3C-1FC2F411D045}" type="datetimeFigureOut">
              <a:rPr lang="es-UY" smtClean="0"/>
              <a:t>28/9/2023</a:t>
            </a:fld>
            <a:endParaRPr lang="es-UY"/>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UY"/>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BA88A5F-E0B4-4D81-A81F-71C6A33A6398}" type="slidenum">
              <a:rPr lang="es-UY" smtClean="0"/>
              <a:t>‹Nº›</a:t>
            </a:fld>
            <a:endParaRPr lang="es-UY"/>
          </a:p>
        </p:txBody>
      </p:sp>
    </p:spTree>
    <p:extLst>
      <p:ext uri="{BB962C8B-B14F-4D97-AF65-F5344CB8AC3E}">
        <p14:creationId xmlns:p14="http://schemas.microsoft.com/office/powerpoint/2010/main" val="2417407717"/>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s-UY" b="1" dirty="0"/>
              <a:t>Asignación Jubilatoria primer pilar (jubilación régimen solidario)</a:t>
            </a:r>
            <a:br>
              <a:rPr lang="es-UY" b="1" dirty="0"/>
            </a:br>
            <a:r>
              <a:rPr lang="es-UY" b="1" dirty="0"/>
              <a:t>Jubilación parcial</a:t>
            </a:r>
            <a:br>
              <a:rPr lang="es-UY" b="1" dirty="0"/>
            </a:br>
            <a:endParaRPr lang="es-UY" b="1" dirty="0"/>
          </a:p>
        </p:txBody>
      </p:sp>
      <p:sp>
        <p:nvSpPr>
          <p:cNvPr id="3" name="Subtítulo 2"/>
          <p:cNvSpPr>
            <a:spLocks noGrp="1"/>
          </p:cNvSpPr>
          <p:nvPr>
            <p:ph type="subTitle" idx="1"/>
          </p:nvPr>
        </p:nvSpPr>
        <p:spPr/>
        <p:txBody>
          <a:bodyPr/>
          <a:lstStyle/>
          <a:p>
            <a:endParaRPr lang="es-UY" b="1" dirty="0"/>
          </a:p>
          <a:p>
            <a:r>
              <a:rPr lang="es-UY" b="1" dirty="0"/>
              <a:t>Ariel Nicoliello</a:t>
            </a:r>
          </a:p>
        </p:txBody>
      </p:sp>
    </p:spTree>
    <p:extLst>
      <p:ext uri="{BB962C8B-B14F-4D97-AF65-F5344CB8AC3E}">
        <p14:creationId xmlns:p14="http://schemas.microsoft.com/office/powerpoint/2010/main" val="3231420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489857"/>
            <a:ext cx="8911687" cy="1121229"/>
          </a:xfrm>
        </p:spPr>
        <p:txBody>
          <a:bodyPr>
            <a:noAutofit/>
          </a:bodyPr>
          <a:lstStyle/>
          <a:p>
            <a:r>
              <a:rPr lang="es-UY" sz="2000" b="1" dirty="0"/>
              <a:t>Tasa de adquisición de derechos para causal normal (aplicable a causal anticipada por puestos exigentes con mínimo de 1,5 igual que a transición de edades normales)</a:t>
            </a:r>
          </a:p>
        </p:txBody>
      </p:sp>
      <p:sp>
        <p:nvSpPr>
          <p:cNvPr id="3" name="Marcador de contenido 2"/>
          <p:cNvSpPr>
            <a:spLocks noGrp="1"/>
          </p:cNvSpPr>
          <p:nvPr>
            <p:ph idx="1"/>
          </p:nvPr>
        </p:nvSpPr>
        <p:spPr/>
        <p:txBody>
          <a:bodyPr/>
          <a:lstStyle/>
          <a:p>
            <a:endParaRPr lang="es-UY" dirty="0"/>
          </a:p>
          <a:p>
            <a:endParaRPr lang="es-UY" dirty="0"/>
          </a:p>
          <a:p>
            <a:endParaRPr lang="es-UY" dirty="0"/>
          </a:p>
        </p:txBody>
      </p:sp>
      <p:graphicFrame>
        <p:nvGraphicFramePr>
          <p:cNvPr id="6" name="Tabla 5"/>
          <p:cNvGraphicFramePr>
            <a:graphicFrameLocks noGrp="1"/>
          </p:cNvGraphicFramePr>
          <p:nvPr>
            <p:extLst>
              <p:ext uri="{D42A27DB-BD31-4B8C-83A1-F6EECF244321}">
                <p14:modId xmlns:p14="http://schemas.microsoft.com/office/powerpoint/2010/main" val="1988647553"/>
              </p:ext>
            </p:extLst>
          </p:nvPr>
        </p:nvGraphicFramePr>
        <p:xfrm>
          <a:off x="2852056" y="1690688"/>
          <a:ext cx="6672944" cy="4486272"/>
        </p:xfrm>
        <a:graphic>
          <a:graphicData uri="http://schemas.openxmlformats.org/drawingml/2006/table">
            <a:tbl>
              <a:tblPr firstRow="1" bandRow="1">
                <a:tableStyleId>{5C22544A-7EE6-4342-B048-85BDC9FD1C3A}</a:tableStyleId>
              </a:tblPr>
              <a:tblGrid>
                <a:gridCol w="3336472">
                  <a:extLst>
                    <a:ext uri="{9D8B030D-6E8A-4147-A177-3AD203B41FA5}">
                      <a16:colId xmlns:a16="http://schemas.microsoft.com/office/drawing/2014/main" val="20000"/>
                    </a:ext>
                  </a:extLst>
                </a:gridCol>
                <a:gridCol w="3336472">
                  <a:extLst>
                    <a:ext uri="{9D8B030D-6E8A-4147-A177-3AD203B41FA5}">
                      <a16:colId xmlns:a16="http://schemas.microsoft.com/office/drawing/2014/main" val="20001"/>
                    </a:ext>
                  </a:extLst>
                </a:gridCol>
              </a:tblGrid>
              <a:tr h="373856">
                <a:tc>
                  <a:txBody>
                    <a:bodyPr/>
                    <a:lstStyle/>
                    <a:p>
                      <a:r>
                        <a:rPr lang="es-UY" dirty="0"/>
                        <a:t>EDAD</a:t>
                      </a:r>
                      <a:r>
                        <a:rPr lang="es-UY" baseline="0" dirty="0"/>
                        <a:t> AL CESE</a:t>
                      </a:r>
                      <a:endParaRPr lang="es-UY" dirty="0"/>
                    </a:p>
                  </a:txBody>
                  <a:tcPr/>
                </a:tc>
                <a:tc>
                  <a:txBody>
                    <a:bodyPr/>
                    <a:lstStyle/>
                    <a:p>
                      <a:r>
                        <a:rPr lang="es-UY" dirty="0"/>
                        <a:t>TAD</a:t>
                      </a:r>
                      <a:r>
                        <a:rPr lang="es-UY" baseline="0" dirty="0"/>
                        <a:t> POR AÑO COMPUTADO</a:t>
                      </a:r>
                      <a:endParaRPr lang="es-UY" dirty="0"/>
                    </a:p>
                  </a:txBody>
                  <a:tcPr/>
                </a:tc>
                <a:extLst>
                  <a:ext uri="{0D108BD9-81ED-4DB2-BD59-A6C34878D82A}">
                    <a16:rowId xmlns:a16="http://schemas.microsoft.com/office/drawing/2014/main" val="10000"/>
                  </a:ext>
                </a:extLst>
              </a:tr>
              <a:tr h="373856">
                <a:tc>
                  <a:txBody>
                    <a:bodyPr/>
                    <a:lstStyle/>
                    <a:p>
                      <a:r>
                        <a:rPr lang="es-UY" dirty="0"/>
                        <a:t>60</a:t>
                      </a:r>
                    </a:p>
                  </a:txBody>
                  <a:tcPr/>
                </a:tc>
                <a:tc>
                  <a:txBody>
                    <a:bodyPr/>
                    <a:lstStyle/>
                    <a:p>
                      <a:r>
                        <a:rPr lang="es-UY" dirty="0"/>
                        <a:t>1,2</a:t>
                      </a:r>
                    </a:p>
                  </a:txBody>
                  <a:tcPr/>
                </a:tc>
                <a:extLst>
                  <a:ext uri="{0D108BD9-81ED-4DB2-BD59-A6C34878D82A}">
                    <a16:rowId xmlns:a16="http://schemas.microsoft.com/office/drawing/2014/main" val="10001"/>
                  </a:ext>
                </a:extLst>
              </a:tr>
              <a:tr h="373856">
                <a:tc>
                  <a:txBody>
                    <a:bodyPr/>
                    <a:lstStyle/>
                    <a:p>
                      <a:r>
                        <a:rPr lang="es-UY" dirty="0"/>
                        <a:t>61</a:t>
                      </a:r>
                    </a:p>
                  </a:txBody>
                  <a:tcPr/>
                </a:tc>
                <a:tc>
                  <a:txBody>
                    <a:bodyPr/>
                    <a:lstStyle/>
                    <a:p>
                      <a:r>
                        <a:rPr lang="es-UY" dirty="0"/>
                        <a:t>1,26</a:t>
                      </a:r>
                    </a:p>
                  </a:txBody>
                  <a:tcPr/>
                </a:tc>
                <a:extLst>
                  <a:ext uri="{0D108BD9-81ED-4DB2-BD59-A6C34878D82A}">
                    <a16:rowId xmlns:a16="http://schemas.microsoft.com/office/drawing/2014/main" val="10002"/>
                  </a:ext>
                </a:extLst>
              </a:tr>
              <a:tr h="373856">
                <a:tc>
                  <a:txBody>
                    <a:bodyPr/>
                    <a:lstStyle/>
                    <a:p>
                      <a:r>
                        <a:rPr lang="es-UY" dirty="0"/>
                        <a:t>62</a:t>
                      </a:r>
                    </a:p>
                  </a:txBody>
                  <a:tcPr/>
                </a:tc>
                <a:tc>
                  <a:txBody>
                    <a:bodyPr/>
                    <a:lstStyle/>
                    <a:p>
                      <a:r>
                        <a:rPr lang="es-UY" dirty="0"/>
                        <a:t>1,31</a:t>
                      </a:r>
                    </a:p>
                  </a:txBody>
                  <a:tcPr/>
                </a:tc>
                <a:extLst>
                  <a:ext uri="{0D108BD9-81ED-4DB2-BD59-A6C34878D82A}">
                    <a16:rowId xmlns:a16="http://schemas.microsoft.com/office/drawing/2014/main" val="10003"/>
                  </a:ext>
                </a:extLst>
              </a:tr>
              <a:tr h="373856">
                <a:tc>
                  <a:txBody>
                    <a:bodyPr/>
                    <a:lstStyle/>
                    <a:p>
                      <a:r>
                        <a:rPr lang="es-UY" dirty="0"/>
                        <a:t>63</a:t>
                      </a:r>
                    </a:p>
                  </a:txBody>
                  <a:tcPr/>
                </a:tc>
                <a:tc>
                  <a:txBody>
                    <a:bodyPr/>
                    <a:lstStyle/>
                    <a:p>
                      <a:r>
                        <a:rPr lang="es-UY" dirty="0"/>
                        <a:t>1,37</a:t>
                      </a:r>
                    </a:p>
                  </a:txBody>
                  <a:tcPr/>
                </a:tc>
                <a:extLst>
                  <a:ext uri="{0D108BD9-81ED-4DB2-BD59-A6C34878D82A}">
                    <a16:rowId xmlns:a16="http://schemas.microsoft.com/office/drawing/2014/main" val="10004"/>
                  </a:ext>
                </a:extLst>
              </a:tr>
              <a:tr h="373856">
                <a:tc>
                  <a:txBody>
                    <a:bodyPr/>
                    <a:lstStyle/>
                    <a:p>
                      <a:r>
                        <a:rPr lang="es-UY" dirty="0"/>
                        <a:t>64</a:t>
                      </a:r>
                    </a:p>
                  </a:txBody>
                  <a:tcPr/>
                </a:tc>
                <a:tc>
                  <a:txBody>
                    <a:bodyPr/>
                    <a:lstStyle/>
                    <a:p>
                      <a:r>
                        <a:rPr lang="es-UY" dirty="0"/>
                        <a:t>1,43</a:t>
                      </a:r>
                    </a:p>
                  </a:txBody>
                  <a:tcPr/>
                </a:tc>
                <a:extLst>
                  <a:ext uri="{0D108BD9-81ED-4DB2-BD59-A6C34878D82A}">
                    <a16:rowId xmlns:a16="http://schemas.microsoft.com/office/drawing/2014/main" val="10005"/>
                  </a:ext>
                </a:extLst>
              </a:tr>
              <a:tr h="373856">
                <a:tc>
                  <a:txBody>
                    <a:bodyPr/>
                    <a:lstStyle/>
                    <a:p>
                      <a:r>
                        <a:rPr lang="es-UY" dirty="0"/>
                        <a:t>65</a:t>
                      </a:r>
                    </a:p>
                  </a:txBody>
                  <a:tcPr/>
                </a:tc>
                <a:tc>
                  <a:txBody>
                    <a:bodyPr/>
                    <a:lstStyle/>
                    <a:p>
                      <a:r>
                        <a:rPr lang="es-UY" dirty="0"/>
                        <a:t>1,5</a:t>
                      </a:r>
                    </a:p>
                  </a:txBody>
                  <a:tcPr/>
                </a:tc>
                <a:extLst>
                  <a:ext uri="{0D108BD9-81ED-4DB2-BD59-A6C34878D82A}">
                    <a16:rowId xmlns:a16="http://schemas.microsoft.com/office/drawing/2014/main" val="10006"/>
                  </a:ext>
                </a:extLst>
              </a:tr>
              <a:tr h="373856">
                <a:tc>
                  <a:txBody>
                    <a:bodyPr/>
                    <a:lstStyle/>
                    <a:p>
                      <a:r>
                        <a:rPr lang="es-UY" dirty="0"/>
                        <a:t>66</a:t>
                      </a:r>
                    </a:p>
                  </a:txBody>
                  <a:tcPr/>
                </a:tc>
                <a:tc>
                  <a:txBody>
                    <a:bodyPr/>
                    <a:lstStyle/>
                    <a:p>
                      <a:r>
                        <a:rPr lang="es-UY" dirty="0"/>
                        <a:t>1,57</a:t>
                      </a:r>
                    </a:p>
                  </a:txBody>
                  <a:tcPr/>
                </a:tc>
                <a:extLst>
                  <a:ext uri="{0D108BD9-81ED-4DB2-BD59-A6C34878D82A}">
                    <a16:rowId xmlns:a16="http://schemas.microsoft.com/office/drawing/2014/main" val="10007"/>
                  </a:ext>
                </a:extLst>
              </a:tr>
              <a:tr h="373856">
                <a:tc>
                  <a:txBody>
                    <a:bodyPr/>
                    <a:lstStyle/>
                    <a:p>
                      <a:r>
                        <a:rPr lang="es-UY" dirty="0"/>
                        <a:t>67</a:t>
                      </a:r>
                    </a:p>
                  </a:txBody>
                  <a:tcPr/>
                </a:tc>
                <a:tc>
                  <a:txBody>
                    <a:bodyPr/>
                    <a:lstStyle/>
                    <a:p>
                      <a:r>
                        <a:rPr lang="es-UY" dirty="0"/>
                        <a:t>1,66</a:t>
                      </a:r>
                    </a:p>
                  </a:txBody>
                  <a:tcPr/>
                </a:tc>
                <a:extLst>
                  <a:ext uri="{0D108BD9-81ED-4DB2-BD59-A6C34878D82A}">
                    <a16:rowId xmlns:a16="http://schemas.microsoft.com/office/drawing/2014/main" val="10008"/>
                  </a:ext>
                </a:extLst>
              </a:tr>
              <a:tr h="373856">
                <a:tc>
                  <a:txBody>
                    <a:bodyPr/>
                    <a:lstStyle/>
                    <a:p>
                      <a:r>
                        <a:rPr lang="es-UY" dirty="0"/>
                        <a:t>68</a:t>
                      </a:r>
                    </a:p>
                  </a:txBody>
                  <a:tcPr/>
                </a:tc>
                <a:tc>
                  <a:txBody>
                    <a:bodyPr/>
                    <a:lstStyle/>
                    <a:p>
                      <a:r>
                        <a:rPr lang="es-UY" dirty="0"/>
                        <a:t>1,75</a:t>
                      </a:r>
                    </a:p>
                  </a:txBody>
                  <a:tcPr/>
                </a:tc>
                <a:extLst>
                  <a:ext uri="{0D108BD9-81ED-4DB2-BD59-A6C34878D82A}">
                    <a16:rowId xmlns:a16="http://schemas.microsoft.com/office/drawing/2014/main" val="10009"/>
                  </a:ext>
                </a:extLst>
              </a:tr>
              <a:tr h="373856">
                <a:tc>
                  <a:txBody>
                    <a:bodyPr/>
                    <a:lstStyle/>
                    <a:p>
                      <a:r>
                        <a:rPr lang="es-UY" dirty="0"/>
                        <a:t>69</a:t>
                      </a:r>
                    </a:p>
                  </a:txBody>
                  <a:tcPr/>
                </a:tc>
                <a:tc>
                  <a:txBody>
                    <a:bodyPr/>
                    <a:lstStyle/>
                    <a:p>
                      <a:r>
                        <a:rPr lang="es-UY" dirty="0"/>
                        <a:t>1,85</a:t>
                      </a:r>
                    </a:p>
                  </a:txBody>
                  <a:tcPr/>
                </a:tc>
                <a:extLst>
                  <a:ext uri="{0D108BD9-81ED-4DB2-BD59-A6C34878D82A}">
                    <a16:rowId xmlns:a16="http://schemas.microsoft.com/office/drawing/2014/main" val="10010"/>
                  </a:ext>
                </a:extLst>
              </a:tr>
              <a:tr h="373856">
                <a:tc>
                  <a:txBody>
                    <a:bodyPr/>
                    <a:lstStyle/>
                    <a:p>
                      <a:r>
                        <a:rPr lang="es-UY" dirty="0"/>
                        <a:t>70</a:t>
                      </a:r>
                    </a:p>
                  </a:txBody>
                  <a:tcPr/>
                </a:tc>
                <a:tc>
                  <a:txBody>
                    <a:bodyPr/>
                    <a:lstStyle/>
                    <a:p>
                      <a:r>
                        <a:rPr lang="es-UY" dirty="0"/>
                        <a:t>1,96</a:t>
                      </a:r>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43901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b="1" dirty="0"/>
              <a:t>Suplemento solidario</a:t>
            </a:r>
          </a:p>
        </p:txBody>
      </p:sp>
      <p:sp>
        <p:nvSpPr>
          <p:cNvPr id="3" name="Marcador de contenido 2"/>
          <p:cNvSpPr>
            <a:spLocks noGrp="1"/>
          </p:cNvSpPr>
          <p:nvPr>
            <p:ph idx="1"/>
          </p:nvPr>
        </p:nvSpPr>
        <p:spPr>
          <a:xfrm>
            <a:off x="2589212" y="1447800"/>
            <a:ext cx="8915400" cy="4463422"/>
          </a:xfrm>
        </p:spPr>
        <p:txBody>
          <a:bodyPr>
            <a:noAutofit/>
          </a:bodyPr>
          <a:lstStyle/>
          <a:p>
            <a:r>
              <a:rPr lang="es-UY" sz="2000" dirty="0">
                <a:latin typeface="Arial" panose="020B0604020202020204" pitchFamily="34" charset="0"/>
                <a:cs typeface="Arial" panose="020B0604020202020204" pitchFamily="34" charset="0"/>
              </a:rPr>
              <a:t>Valor base = $ 14.000 (valor 2022)</a:t>
            </a:r>
          </a:p>
          <a:p>
            <a:r>
              <a:rPr lang="es-UY" sz="2000" dirty="0">
                <a:latin typeface="Arial" panose="020B0604020202020204" pitchFamily="34" charset="0"/>
                <a:cs typeface="Arial" panose="020B0604020202020204" pitchFamily="34" charset="0"/>
              </a:rPr>
              <a:t>Ajuste anual del valor base: IPC o IMS a opción del PE, +/- 20 % </a:t>
            </a:r>
          </a:p>
          <a:p>
            <a:r>
              <a:rPr lang="es-UY" sz="2000" dirty="0">
                <a:latin typeface="Arial" panose="020B0604020202020204" pitchFamily="34" charset="0"/>
                <a:cs typeface="Arial" panose="020B0604020202020204" pitchFamily="34" charset="0"/>
              </a:rPr>
              <a:t>Se deducen del valor base</a:t>
            </a:r>
          </a:p>
          <a:p>
            <a:pPr lvl="1"/>
            <a:r>
              <a:rPr lang="es-UY" sz="2000" dirty="0">
                <a:latin typeface="Arial" panose="020B0604020202020204" pitchFamily="34" charset="0"/>
                <a:cs typeface="Arial" panose="020B0604020202020204" pitchFamily="34" charset="0"/>
              </a:rPr>
              <a:t>El 33 % de la suma de prestaciones previsionales (incluye renta previsional)</a:t>
            </a:r>
          </a:p>
          <a:p>
            <a:pPr lvl="1"/>
            <a:r>
              <a:rPr lang="es-UY" sz="2000" dirty="0">
                <a:latin typeface="Arial" panose="020B0604020202020204" pitchFamily="34" charset="0"/>
                <a:cs typeface="Arial" panose="020B0604020202020204" pitchFamily="34" charset="0"/>
              </a:rPr>
              <a:t>El 33 % de los ingresos no previsionales que superan $ 60.000</a:t>
            </a:r>
          </a:p>
          <a:p>
            <a:r>
              <a:rPr lang="es-UY" sz="2000" dirty="0">
                <a:latin typeface="Arial" panose="020B0604020202020204" pitchFamily="34" charset="0"/>
                <a:cs typeface="Arial" panose="020B0604020202020204" pitchFamily="34" charset="0"/>
              </a:rPr>
              <a:t>Ejemplo:</a:t>
            </a:r>
          </a:p>
          <a:p>
            <a:pPr lvl="1"/>
            <a:r>
              <a:rPr lang="es-UY" sz="2000" dirty="0">
                <a:latin typeface="Arial" panose="020B0604020202020204" pitchFamily="34" charset="0"/>
                <a:cs typeface="Arial" panose="020B0604020202020204" pitchFamily="34" charset="0"/>
              </a:rPr>
              <a:t>Suma de prestaciones previsionales = $ 30.000</a:t>
            </a:r>
          </a:p>
          <a:p>
            <a:pPr lvl="1"/>
            <a:r>
              <a:rPr lang="es-UY" sz="2000" dirty="0">
                <a:latin typeface="Arial" panose="020B0604020202020204" pitchFamily="34" charset="0"/>
                <a:cs typeface="Arial" panose="020B0604020202020204" pitchFamily="34" charset="0"/>
              </a:rPr>
              <a:t>Suplemento solidario = $ 14.000 – ($ 30.000 x 0,33) = 14.000 – 9.900 = 4.100</a:t>
            </a:r>
          </a:p>
          <a:p>
            <a:pPr lvl="1"/>
            <a:r>
              <a:rPr lang="es-UY" sz="2000" dirty="0">
                <a:latin typeface="Arial" panose="020B0604020202020204" pitchFamily="34" charset="0"/>
                <a:cs typeface="Arial" panose="020B0604020202020204" pitchFamily="34" charset="0"/>
              </a:rPr>
              <a:t>Total prestaciones con suplemento = $ 34.100</a:t>
            </a:r>
          </a:p>
        </p:txBody>
      </p:sp>
    </p:spTree>
    <p:extLst>
      <p:ext uri="{BB962C8B-B14F-4D97-AF65-F5344CB8AC3E}">
        <p14:creationId xmlns:p14="http://schemas.microsoft.com/office/powerpoint/2010/main" val="4139512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b="1" dirty="0"/>
              <a:t>Suplemento solidario</a:t>
            </a:r>
          </a:p>
        </p:txBody>
      </p:sp>
      <p:pic>
        <p:nvPicPr>
          <p:cNvPr id="4" name="Google Shape;2466;p28"/>
          <p:cNvPicPr preferRelativeResize="0">
            <a:picLocks noGrp="1"/>
          </p:cNvPicPr>
          <p:nvPr>
            <p:ph idx="1"/>
          </p:nvPr>
        </p:nvPicPr>
        <p:blipFill rotWithShape="1">
          <a:blip r:embed="rId2">
            <a:alphaModFix/>
          </a:blip>
          <a:stretch/>
        </p:blipFill>
        <p:spPr>
          <a:xfrm>
            <a:off x="4114205" y="1643743"/>
            <a:ext cx="6912000" cy="4212000"/>
          </a:xfrm>
          <a:prstGeom prst="rect">
            <a:avLst/>
          </a:prstGeom>
          <a:noFill/>
          <a:ln>
            <a:noFill/>
          </a:ln>
        </p:spPr>
      </p:pic>
    </p:spTree>
    <p:extLst>
      <p:ext uri="{BB962C8B-B14F-4D97-AF65-F5344CB8AC3E}">
        <p14:creationId xmlns:p14="http://schemas.microsoft.com/office/powerpoint/2010/main" val="2355608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Período de convergencia (2033-2042)</a:t>
            </a:r>
            <a:endParaRPr lang="es-UY" b="1" dirty="0"/>
          </a:p>
        </p:txBody>
      </p:sp>
      <p:sp>
        <p:nvSpPr>
          <p:cNvPr id="3" name="Marcador de contenido 2"/>
          <p:cNvSpPr>
            <a:spLocks noGrp="1"/>
          </p:cNvSpPr>
          <p:nvPr>
            <p:ph idx="1"/>
          </p:nvPr>
        </p:nvSpPr>
        <p:spPr>
          <a:xfrm>
            <a:off x="2589212" y="1733006"/>
            <a:ext cx="8915400" cy="4178216"/>
          </a:xfrm>
        </p:spPr>
        <p:txBody>
          <a:bodyPr>
            <a:noAutofit/>
          </a:bodyPr>
          <a:lstStyle/>
          <a:p>
            <a:r>
              <a:rPr lang="es-ES" sz="2000" dirty="0"/>
              <a:t>Se calcula el haber teórico para el RJA y el SPC, tomando todas las asignaciones computables, aplicación del suplemento solidario sólo al SPC  </a:t>
            </a:r>
          </a:p>
          <a:p>
            <a:r>
              <a:rPr lang="es-ES" sz="2000" dirty="0"/>
              <a:t>Se aplica a cada haber teórico la tabla de porcentajes del art. 17, según año de configuración de la causal</a:t>
            </a:r>
          </a:p>
          <a:p>
            <a:pPr lvl="1"/>
            <a:r>
              <a:rPr lang="es-ES" sz="2000" dirty="0"/>
              <a:t>2033, 50 % RJA y 50 % SPC</a:t>
            </a:r>
          </a:p>
          <a:p>
            <a:pPr lvl="1"/>
            <a:r>
              <a:rPr lang="es-ES" sz="2000" dirty="0"/>
              <a:t>2034 a 2042, se reduce un 5 % el RJA cada año, y aumenta el SPC en el mismo porcentaje cada año (2034: 45 y 55; 2035: 40 y 60, …, 2042: 5 y 95)</a:t>
            </a:r>
          </a:p>
          <a:p>
            <a:r>
              <a:rPr lang="es-ES" sz="2000" dirty="0"/>
              <a:t>Se suman las asignaciones parciales resultantes</a:t>
            </a:r>
          </a:p>
          <a:p>
            <a:r>
              <a:rPr lang="es-ES" sz="2000" dirty="0"/>
              <a:t>Si es más favorable, se aplica íntegramente el SPC</a:t>
            </a:r>
            <a:endParaRPr lang="es-UY" sz="2000" dirty="0"/>
          </a:p>
        </p:txBody>
      </p:sp>
    </p:spTree>
    <p:extLst>
      <p:ext uri="{BB962C8B-B14F-4D97-AF65-F5344CB8AC3E}">
        <p14:creationId xmlns:p14="http://schemas.microsoft.com/office/powerpoint/2010/main" val="1386802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0A70D8-435E-A642-C8E4-9B9A9C8FBC42}"/>
              </a:ext>
            </a:extLst>
          </p:cNvPr>
          <p:cNvSpPr>
            <a:spLocks noGrp="1"/>
          </p:cNvSpPr>
          <p:nvPr>
            <p:ph type="title"/>
          </p:nvPr>
        </p:nvSpPr>
        <p:spPr/>
        <p:txBody>
          <a:bodyPr/>
          <a:lstStyle/>
          <a:p>
            <a:r>
              <a:rPr lang="es-MX" b="1" dirty="0"/>
              <a:t>Período de convergencia</a:t>
            </a:r>
            <a:endParaRPr lang="es-UY" b="1" dirty="0"/>
          </a:p>
        </p:txBody>
      </p:sp>
      <p:pic>
        <p:nvPicPr>
          <p:cNvPr id="4" name="Marcador de contenido 3">
            <a:extLst>
              <a:ext uri="{FF2B5EF4-FFF2-40B4-BE49-F238E27FC236}">
                <a16:creationId xmlns:a16="http://schemas.microsoft.com/office/drawing/2014/main" id="{FE550FCB-D3C9-AB1A-A3AC-70AD6D5969C9}"/>
              </a:ext>
            </a:extLst>
          </p:cNvPr>
          <p:cNvPicPr>
            <a:picLocks noGrp="1" noChangeAspect="1"/>
          </p:cNvPicPr>
          <p:nvPr>
            <p:ph idx="1"/>
          </p:nvPr>
        </p:nvPicPr>
        <p:blipFill>
          <a:blip r:embed="rId2"/>
          <a:stretch>
            <a:fillRect/>
          </a:stretch>
        </p:blipFill>
        <p:spPr>
          <a:xfrm>
            <a:off x="3485591" y="1276350"/>
            <a:ext cx="8389779" cy="5364000"/>
          </a:xfrm>
          <a:prstGeom prst="rect">
            <a:avLst/>
          </a:prstGeom>
        </p:spPr>
      </p:pic>
    </p:spTree>
    <p:extLst>
      <p:ext uri="{BB962C8B-B14F-4D97-AF65-F5344CB8AC3E}">
        <p14:creationId xmlns:p14="http://schemas.microsoft.com/office/powerpoint/2010/main" val="8437817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UY" b="1" dirty="0"/>
              <a:t>Asignación jubilatoria incapacidad total y subsidio transitorio incapacidad parcial</a:t>
            </a:r>
          </a:p>
        </p:txBody>
      </p:sp>
      <p:sp>
        <p:nvSpPr>
          <p:cNvPr id="3" name="Marcador de contenido 2"/>
          <p:cNvSpPr>
            <a:spLocks noGrp="1"/>
          </p:cNvSpPr>
          <p:nvPr>
            <p:ph idx="1"/>
          </p:nvPr>
        </p:nvSpPr>
        <p:spPr>
          <a:xfrm>
            <a:off x="2589212" y="1905000"/>
            <a:ext cx="8915400" cy="4006222"/>
          </a:xfrm>
        </p:spPr>
        <p:txBody>
          <a:bodyPr>
            <a:normAutofit fontScale="70000" lnSpcReduction="20000"/>
          </a:bodyPr>
          <a:lstStyle/>
          <a:p>
            <a:r>
              <a:rPr lang="es-ES" sz="2300" dirty="0">
                <a:latin typeface="Arial" panose="020B0604020202020204" pitchFamily="34" charset="0"/>
                <a:cs typeface="Arial" panose="020B0604020202020204" pitchFamily="34" charset="0"/>
              </a:rPr>
              <a:t>Si configuró causal normal o común, se aplican las normas de esa causal, y no configura causal por incapacidad total (art. 41)</a:t>
            </a:r>
            <a:endParaRPr lang="es-UY" sz="2300" dirty="0">
              <a:latin typeface="Arial" panose="020B0604020202020204" pitchFamily="34" charset="0"/>
              <a:cs typeface="Arial" panose="020B0604020202020204" pitchFamily="34" charset="0"/>
            </a:endParaRPr>
          </a:p>
          <a:p>
            <a:r>
              <a:rPr lang="es-UY" sz="2300" dirty="0">
                <a:latin typeface="Arial" panose="020B0604020202020204" pitchFamily="34" charset="0"/>
                <a:cs typeface="Arial" panose="020B0604020202020204" pitchFamily="34" charset="0"/>
              </a:rPr>
              <a:t>Asignación jubilatoria y subsidio pasan a ser variables: igual a la que le habría correspondido por la causal normal si hubiese podido continuar en actividad con densidad completa hasta la configuración de la causal normal (mínimo 65 años para la asignación jubilatoria).  En el subsidio transitorio, hasta configurar causal normal o causal común si está en RJA (art. 50)</a:t>
            </a:r>
          </a:p>
          <a:p>
            <a:pPr lvl="1"/>
            <a:r>
              <a:rPr lang="es-UY" sz="2300" dirty="0">
                <a:latin typeface="Arial" panose="020B0604020202020204" pitchFamily="34" charset="0"/>
                <a:cs typeface="Arial" panose="020B0604020202020204" pitchFamily="34" charset="0"/>
              </a:rPr>
              <a:t>Depende de la trayectoria laboral anterior y del momento en que ocurre la incapacidad</a:t>
            </a:r>
          </a:p>
          <a:p>
            <a:r>
              <a:rPr lang="es-UY" sz="2300" dirty="0">
                <a:latin typeface="Arial" panose="020B0604020202020204" pitchFamily="34" charset="0"/>
                <a:cs typeface="Arial" panose="020B0604020202020204" pitchFamily="34" charset="0"/>
              </a:rPr>
              <a:t>Si no llega a configurar causal siguiendo ese </a:t>
            </a:r>
            <a:r>
              <a:rPr lang="es-UY" sz="2600" dirty="0">
                <a:latin typeface="Arial" panose="020B0604020202020204" pitchFamily="34" charset="0"/>
                <a:cs typeface="Arial" panose="020B0604020202020204" pitchFamily="34" charset="0"/>
              </a:rPr>
              <a:t>procedimiento</a:t>
            </a:r>
            <a:r>
              <a:rPr lang="es-UY" sz="2300" dirty="0">
                <a:latin typeface="Arial" panose="020B0604020202020204" pitchFamily="34" charset="0"/>
                <a:cs typeface="Arial" panose="020B0604020202020204" pitchFamily="34" charset="0"/>
              </a:rPr>
              <a:t>, se aplica la TAD correspondiente a 70 años, multiplicada por 15 años de servicios (29,4 % es la tasa de reemplazo mínima)</a:t>
            </a:r>
          </a:p>
          <a:p>
            <a:r>
              <a:rPr lang="es-UY" sz="2300" dirty="0">
                <a:latin typeface="Arial" panose="020B0604020202020204" pitchFamily="34" charset="0"/>
                <a:cs typeface="Arial" panose="020B0604020202020204" pitchFamily="34" charset="0"/>
              </a:rPr>
              <a:t>Incrementos de la asignación jubilatoria (art. 48):</a:t>
            </a:r>
          </a:p>
          <a:p>
            <a:pPr lvl="1"/>
            <a:r>
              <a:rPr lang="es-UY" sz="2300" dirty="0">
                <a:latin typeface="Arial" panose="020B0604020202020204" pitchFamily="34" charset="0"/>
                <a:cs typeface="Arial" panose="020B0604020202020204" pitchFamily="34" charset="0"/>
              </a:rPr>
              <a:t>Hijos menores de 18 o de 21 sin medios propios o mayores incapacitados para todo trabajo (20 %) – también aplicable al subsidio transitorio (art. 50)</a:t>
            </a:r>
          </a:p>
          <a:p>
            <a:pPr lvl="1"/>
            <a:r>
              <a:rPr lang="es-UY" sz="2300" dirty="0">
                <a:latin typeface="Arial" panose="020B0604020202020204" pitchFamily="34" charset="0"/>
                <a:cs typeface="Arial" panose="020B0604020202020204" pitchFamily="34" charset="0"/>
              </a:rPr>
              <a:t>Afiliado en situación de dependencia severa (25 %)</a:t>
            </a:r>
          </a:p>
          <a:p>
            <a:endParaRPr lang="es-UY" dirty="0"/>
          </a:p>
        </p:txBody>
      </p:sp>
    </p:spTree>
    <p:extLst>
      <p:ext uri="{BB962C8B-B14F-4D97-AF65-F5344CB8AC3E}">
        <p14:creationId xmlns:p14="http://schemas.microsoft.com/office/powerpoint/2010/main" val="18391315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b="1" dirty="0"/>
              <a:t>Acumulación de servicios</a:t>
            </a:r>
          </a:p>
        </p:txBody>
      </p:sp>
      <p:sp>
        <p:nvSpPr>
          <p:cNvPr id="3" name="Marcador de contenido 2"/>
          <p:cNvSpPr>
            <a:spLocks noGrp="1"/>
          </p:cNvSpPr>
          <p:nvPr>
            <p:ph idx="1"/>
          </p:nvPr>
        </p:nvSpPr>
        <p:spPr>
          <a:xfrm>
            <a:off x="2589212" y="1264555"/>
            <a:ext cx="8915400" cy="5179788"/>
          </a:xfrm>
        </p:spPr>
        <p:txBody>
          <a:bodyPr>
            <a:noAutofit/>
          </a:bodyPr>
          <a:lstStyle/>
          <a:p>
            <a:r>
              <a:rPr lang="es-UY" dirty="0">
                <a:latin typeface="Arial" panose="020B0604020202020204" pitchFamily="34" charset="0"/>
                <a:cs typeface="Arial" panose="020B0604020202020204" pitchFamily="34" charset="0"/>
              </a:rPr>
              <a:t>La acumulación se habilita en cuanto fuere necesaria para configurar causal en </a:t>
            </a:r>
            <a:r>
              <a:rPr lang="es-UY" i="1" dirty="0">
                <a:latin typeface="Arial" panose="020B0604020202020204" pitchFamily="34" charset="0"/>
                <a:cs typeface="Arial" panose="020B0604020202020204" pitchFamily="34" charset="0"/>
              </a:rPr>
              <a:t>alguno </a:t>
            </a:r>
            <a:r>
              <a:rPr lang="es-UY" dirty="0">
                <a:latin typeface="Arial" panose="020B0604020202020204" pitchFamily="34" charset="0"/>
                <a:cs typeface="Arial" panose="020B0604020202020204" pitchFamily="34" charset="0"/>
              </a:rPr>
              <a:t>de los organismos (art. 79)(ver art. 81 </a:t>
            </a:r>
            <a:r>
              <a:rPr lang="es-UY" dirty="0" err="1">
                <a:latin typeface="Arial" panose="020B0604020202020204" pitchFamily="34" charset="0"/>
                <a:cs typeface="Arial" panose="020B0604020202020204" pitchFamily="34" charset="0"/>
              </a:rPr>
              <a:t>lit</a:t>
            </a:r>
            <a:r>
              <a:rPr lang="es-UY" dirty="0">
                <a:latin typeface="Arial" panose="020B0604020202020204" pitchFamily="34" charset="0"/>
                <a:cs typeface="Arial" panose="020B0604020202020204" pitchFamily="34" charset="0"/>
              </a:rPr>
              <a:t> G, que admite la acumulación de servicios que dan lugar por sí mismos a jubilación)</a:t>
            </a:r>
          </a:p>
          <a:p>
            <a:r>
              <a:rPr lang="es-UY" dirty="0">
                <a:latin typeface="Arial" panose="020B0604020202020204" pitchFamily="34" charset="0"/>
                <a:cs typeface="Arial" panose="020B0604020202020204" pitchFamily="34" charset="0"/>
              </a:rPr>
              <a:t>Haber teórico totalizando servicios y calculando el SBJ con las asignaciones computables propias de cada organismo</a:t>
            </a:r>
          </a:p>
          <a:p>
            <a:r>
              <a:rPr lang="es-UY" dirty="0">
                <a:latin typeface="Arial" panose="020B0604020202020204" pitchFamily="34" charset="0"/>
                <a:cs typeface="Arial" panose="020B0604020202020204" pitchFamily="34" charset="0"/>
              </a:rPr>
              <a:t>Prorrateo: “Se determinará la incidencia correspondiente a cada uno de los regímenes involucrados en la acumulación como la proporción entre los servicios computables cumplidos de acuerdo con su propia normativa y el total de los servicios computables en las entidades comprendidas en la acumulación” (se elimina la división de los servicios simultáneos por la cantidad de organismos involucrados) – art. 81, D;</a:t>
            </a:r>
          </a:p>
          <a:p>
            <a:r>
              <a:rPr lang="es-UY" dirty="0">
                <a:latin typeface="Arial" panose="020B0604020202020204" pitchFamily="34" charset="0"/>
                <a:cs typeface="Arial" panose="020B0604020202020204" pitchFamily="34" charset="0"/>
              </a:rPr>
              <a:t>si en alguno de los organismos cumple todos los requisitos de configuración de causal, éste calcula la prestación prescindiendo de la totalización y prorrateo, “sin que la suma de los beneficios (…) pueda superar el mayor importe teórico de las entidades comprendidas en la acumulación”</a:t>
            </a:r>
          </a:p>
          <a:p>
            <a:r>
              <a:rPr lang="es-UY" dirty="0">
                <a:latin typeface="Arial" panose="020B0604020202020204" pitchFamily="34" charset="0"/>
                <a:cs typeface="Arial" panose="020B0604020202020204" pitchFamily="34" charset="0"/>
              </a:rPr>
              <a:t>Se habilita el cómputo parcial de servicios, si es más conveniente para el afiliado, en cuyo caso los no incluidos no podrán computarse para otro beneficio jubilatorio</a:t>
            </a:r>
          </a:p>
        </p:txBody>
      </p:sp>
    </p:spTree>
    <p:extLst>
      <p:ext uri="{BB962C8B-B14F-4D97-AF65-F5344CB8AC3E}">
        <p14:creationId xmlns:p14="http://schemas.microsoft.com/office/powerpoint/2010/main" val="32695990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UY" b="1" dirty="0"/>
              <a:t>Normas especiales aplicables luego de los 70 años</a:t>
            </a:r>
          </a:p>
        </p:txBody>
      </p:sp>
      <p:sp>
        <p:nvSpPr>
          <p:cNvPr id="3" name="Marcador de contenido 2"/>
          <p:cNvSpPr>
            <a:spLocks noGrp="1"/>
          </p:cNvSpPr>
          <p:nvPr>
            <p:ph idx="1"/>
          </p:nvPr>
        </p:nvSpPr>
        <p:spPr/>
        <p:txBody>
          <a:bodyPr>
            <a:normAutofit/>
          </a:bodyPr>
          <a:lstStyle/>
          <a:p>
            <a:r>
              <a:rPr lang="es-UY" sz="2000" dirty="0">
                <a:latin typeface="Arial" panose="020B0604020202020204" pitchFamily="34" charset="0"/>
                <a:cs typeface="Arial" panose="020B0604020202020204" pitchFamily="34" charset="0"/>
              </a:rPr>
              <a:t>A partir de los 70 años, se habilita una prestación adicional a la jubilación, por servicios posteriores, sin cambio de la jubilación en curso de pago (art. 83)</a:t>
            </a:r>
          </a:p>
          <a:p>
            <a:r>
              <a:rPr lang="es-UY" sz="2000" dirty="0">
                <a:latin typeface="Arial" panose="020B0604020202020204" pitchFamily="34" charset="0"/>
                <a:cs typeface="Arial" panose="020B0604020202020204" pitchFamily="34" charset="0"/>
              </a:rPr>
              <a:t>Servicios simultáneos no acumulados: dan lugar a una prestación jubilatoria, si son mayores a 3 años, con 70 años de edad (art. 80, vigente desde 2033)</a:t>
            </a:r>
          </a:p>
          <a:p>
            <a:r>
              <a:rPr lang="es-UY" sz="2000" dirty="0">
                <a:latin typeface="Arial" panose="020B0604020202020204" pitchFamily="34" charset="0"/>
                <a:cs typeface="Arial" panose="020B0604020202020204" pitchFamily="34" charset="0"/>
              </a:rPr>
              <a:t>En estos casos, AJ = SBJ x TAD x años reconocidos no computados anteriormente</a:t>
            </a:r>
          </a:p>
          <a:p>
            <a:r>
              <a:rPr lang="es-ES" sz="2000" dirty="0">
                <a:latin typeface="Arial" panose="020B0604020202020204" pitchFamily="34" charset="0"/>
                <a:cs typeface="Arial" panose="020B0604020202020204" pitchFamily="34" charset="0"/>
              </a:rPr>
              <a:t>Estas disposiciones no son aplicables a las cajas paraestatales, salvo que éstas decidan aplicarlas (art. 85)</a:t>
            </a:r>
            <a:endParaRPr lang="es-UY" sz="2000" dirty="0"/>
          </a:p>
        </p:txBody>
      </p:sp>
    </p:spTree>
    <p:extLst>
      <p:ext uri="{BB962C8B-B14F-4D97-AF65-F5344CB8AC3E}">
        <p14:creationId xmlns:p14="http://schemas.microsoft.com/office/powerpoint/2010/main" val="8498874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b="1" dirty="0"/>
              <a:t>Jubilación parcial flexible</a:t>
            </a:r>
          </a:p>
        </p:txBody>
      </p:sp>
      <p:sp>
        <p:nvSpPr>
          <p:cNvPr id="3" name="Marcador de contenido 2"/>
          <p:cNvSpPr>
            <a:spLocks noGrp="1"/>
          </p:cNvSpPr>
          <p:nvPr>
            <p:ph idx="1"/>
          </p:nvPr>
        </p:nvSpPr>
        <p:spPr>
          <a:xfrm>
            <a:off x="2589212" y="1414272"/>
            <a:ext cx="8915400" cy="4496950"/>
          </a:xfrm>
        </p:spPr>
        <p:txBody>
          <a:bodyPr>
            <a:noAutofit/>
          </a:bodyPr>
          <a:lstStyle/>
          <a:p>
            <a:r>
              <a:rPr lang="es-UY" sz="2000" b="1" dirty="0">
                <a:latin typeface="Arial" panose="020B0604020202020204" pitchFamily="34" charset="0"/>
                <a:cs typeface="Arial" panose="020B0604020202020204" pitchFamily="34" charset="0"/>
              </a:rPr>
              <a:t>Ámbito subjetivo</a:t>
            </a:r>
            <a:r>
              <a:rPr lang="es-UY" sz="2000" dirty="0">
                <a:latin typeface="Arial" panose="020B0604020202020204" pitchFamily="34" charset="0"/>
                <a:cs typeface="Arial" panose="020B0604020202020204" pitchFamily="34" charset="0"/>
              </a:rPr>
              <a:t>: trabajadores </a:t>
            </a:r>
            <a:r>
              <a:rPr lang="es-UY" sz="2000" b="1" dirty="0">
                <a:latin typeface="Arial" panose="020B0604020202020204" pitchFamily="34" charset="0"/>
                <a:cs typeface="Arial" panose="020B0604020202020204" pitchFamily="34" charset="0"/>
              </a:rPr>
              <a:t>dependientes</a:t>
            </a:r>
            <a:r>
              <a:rPr lang="es-UY" sz="2000" dirty="0">
                <a:latin typeface="Arial" panose="020B0604020202020204" pitchFamily="34" charset="0"/>
                <a:cs typeface="Arial" panose="020B0604020202020204" pitchFamily="34" charset="0"/>
              </a:rPr>
              <a:t> excepto (art. 205): causal incapacidad total, actividades bonificadas.  ¿Otras excepciones? (no dependientes, CJPPU, CNSS)</a:t>
            </a:r>
          </a:p>
          <a:p>
            <a:r>
              <a:rPr lang="es-UY" sz="2000" b="1" dirty="0">
                <a:latin typeface="Arial" panose="020B0604020202020204" pitchFamily="34" charset="0"/>
                <a:cs typeface="Arial" panose="020B0604020202020204" pitchFamily="34" charset="0"/>
              </a:rPr>
              <a:t>Requisitos</a:t>
            </a:r>
            <a:r>
              <a:rPr lang="es-UY" sz="2000" dirty="0">
                <a:latin typeface="Arial" panose="020B0604020202020204" pitchFamily="34" charset="0"/>
                <a:cs typeface="Arial" panose="020B0604020202020204" pitchFamily="34" charset="0"/>
              </a:rPr>
              <a:t>: configuración de causal de jubilación normal o anticipada o las causales común o edad avanzada del RJA, acuerdo entre empleador y afiliado para continuar la relación laboral con </a:t>
            </a:r>
            <a:r>
              <a:rPr lang="es-UY" sz="2000" b="1" dirty="0">
                <a:latin typeface="Arial" panose="020B0604020202020204" pitchFamily="34" charset="0"/>
                <a:cs typeface="Arial" panose="020B0604020202020204" pitchFamily="34" charset="0"/>
              </a:rPr>
              <a:t>reducción al menos en una tercera parte, tanto de la carga horaria como de la remuneración (art. 203)</a:t>
            </a:r>
          </a:p>
          <a:p>
            <a:r>
              <a:rPr lang="es-UY" sz="2000" b="1" dirty="0">
                <a:latin typeface="Arial" panose="020B0604020202020204" pitchFamily="34" charset="0"/>
                <a:cs typeface="Arial" panose="020B0604020202020204" pitchFamily="34" charset="0"/>
              </a:rPr>
              <a:t>Monto de la jubilación parcial</a:t>
            </a:r>
            <a:r>
              <a:rPr lang="es-UY" sz="2000" dirty="0">
                <a:latin typeface="Arial" panose="020B0604020202020204" pitchFamily="34" charset="0"/>
                <a:cs typeface="Arial" panose="020B0604020202020204" pitchFamily="34" charset="0"/>
              </a:rPr>
              <a:t>: </a:t>
            </a:r>
            <a:r>
              <a:rPr lang="es-UY" sz="2000" b="1" dirty="0">
                <a:latin typeface="Arial" panose="020B0604020202020204" pitchFamily="34" charset="0"/>
                <a:cs typeface="Arial" panose="020B0604020202020204" pitchFamily="34" charset="0"/>
              </a:rPr>
              <a:t>proporcional a la reducción de la remuneración</a:t>
            </a:r>
            <a:r>
              <a:rPr lang="es-UY" sz="2000" dirty="0">
                <a:latin typeface="Arial" panose="020B0604020202020204" pitchFamily="34" charset="0"/>
                <a:cs typeface="Arial" panose="020B0604020202020204" pitchFamily="34" charset="0"/>
              </a:rPr>
              <a:t> (el P. Ejecutivo podrá incrementar este monto en hasta un 30 % para personas de bajos ingresos); las prestaciones del régimen de ahorro individual se perciben en su totalidad (art. 204)</a:t>
            </a:r>
          </a:p>
          <a:p>
            <a:r>
              <a:rPr lang="es-UY" sz="2000" dirty="0">
                <a:latin typeface="Arial" panose="020B0604020202020204" pitchFamily="34" charset="0"/>
                <a:cs typeface="Arial" panose="020B0604020202020204" pitchFamily="34" charset="0"/>
              </a:rPr>
              <a:t>Al momento de la jubilación total, los servicios parciales serán computables a los efectos de la jubilación por el régimen solidario</a:t>
            </a:r>
          </a:p>
        </p:txBody>
      </p:sp>
    </p:spTree>
    <p:extLst>
      <p:ext uri="{BB962C8B-B14F-4D97-AF65-F5344CB8AC3E}">
        <p14:creationId xmlns:p14="http://schemas.microsoft.com/office/powerpoint/2010/main" val="3189547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DF00E4-2915-934D-39C3-D8464D548990}"/>
              </a:ext>
            </a:extLst>
          </p:cNvPr>
          <p:cNvSpPr>
            <a:spLocks noGrp="1"/>
          </p:cNvSpPr>
          <p:nvPr>
            <p:ph type="title"/>
          </p:nvPr>
        </p:nvSpPr>
        <p:spPr/>
        <p:txBody>
          <a:bodyPr/>
          <a:lstStyle/>
          <a:p>
            <a:r>
              <a:rPr lang="es-ES" b="1" dirty="0"/>
              <a:t>Asignación jubilatoria régimen mixto Ley 16.713</a:t>
            </a:r>
            <a:endParaRPr lang="es-UY" b="1" dirty="0"/>
          </a:p>
        </p:txBody>
      </p:sp>
      <p:sp>
        <p:nvSpPr>
          <p:cNvPr id="3" name="Marcador de texto 2">
            <a:extLst>
              <a:ext uri="{FF2B5EF4-FFF2-40B4-BE49-F238E27FC236}">
                <a16:creationId xmlns:a16="http://schemas.microsoft.com/office/drawing/2014/main" id="{3C695E93-0FE9-E6D5-0C63-FB77326203CA}"/>
              </a:ext>
            </a:extLst>
          </p:cNvPr>
          <p:cNvSpPr>
            <a:spLocks noGrp="1"/>
          </p:cNvSpPr>
          <p:nvPr>
            <p:ph type="body" idx="1"/>
          </p:nvPr>
        </p:nvSpPr>
        <p:spPr/>
        <p:txBody>
          <a:bodyPr/>
          <a:lstStyle/>
          <a:p>
            <a:r>
              <a:rPr lang="es-ES" dirty="0"/>
              <a:t>Prestaciones definidas régimen de solidaridad intergeneracional</a:t>
            </a:r>
            <a:endParaRPr lang="es-UY" dirty="0"/>
          </a:p>
        </p:txBody>
      </p:sp>
    </p:spTree>
    <p:extLst>
      <p:ext uri="{BB962C8B-B14F-4D97-AF65-F5344CB8AC3E}">
        <p14:creationId xmlns:p14="http://schemas.microsoft.com/office/powerpoint/2010/main" val="3147177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dirty="0"/>
              <a:t>Asignación jubilatoria régimen mixto (I)</a:t>
            </a:r>
          </a:p>
        </p:txBody>
      </p:sp>
      <p:sp>
        <p:nvSpPr>
          <p:cNvPr id="3" name="2 Marcador de contenido"/>
          <p:cNvSpPr>
            <a:spLocks noGrp="1"/>
          </p:cNvSpPr>
          <p:nvPr>
            <p:ph sz="quarter" idx="1"/>
          </p:nvPr>
        </p:nvSpPr>
        <p:spPr/>
        <p:txBody>
          <a:bodyPr/>
          <a:lstStyle/>
          <a:p>
            <a:r>
              <a:rPr lang="es-UY" sz="2000" dirty="0"/>
              <a:t>Asignación jubilatoria = Sueldo básico jubilatorio x Tasa de reemplazo</a:t>
            </a:r>
          </a:p>
          <a:p>
            <a:r>
              <a:rPr lang="es-UY" sz="2000" dirty="0"/>
              <a:t>Sueldo básico jubilatorio: el mayor de dos promedios</a:t>
            </a:r>
          </a:p>
          <a:p>
            <a:pPr lvl="1"/>
            <a:r>
              <a:rPr lang="es-UY" sz="2000" dirty="0"/>
              <a:t>A) Promedio de asignaciones computables registradas en la historia laboral de los últimos 10 años</a:t>
            </a:r>
          </a:p>
          <a:p>
            <a:pPr lvl="1"/>
            <a:r>
              <a:rPr lang="es-UY" sz="2000" dirty="0"/>
              <a:t>B) Promedio de asignaciones computables registradas en la historia laboral de los mejores 20 años</a:t>
            </a:r>
          </a:p>
          <a:p>
            <a:pPr lvl="1"/>
            <a:r>
              <a:rPr lang="es-UY" sz="2000" dirty="0"/>
              <a:t>Si A es mayor que B, no puede superar un máximo del promedio de las asignaciones computables de los mejores 20 años más un 5 %</a:t>
            </a:r>
          </a:p>
          <a:p>
            <a:pPr lvl="1"/>
            <a:endParaRPr lang="es-UY"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450882" y="597477"/>
            <a:ext cx="8911687" cy="1280890"/>
          </a:xfrm>
        </p:spPr>
        <p:txBody>
          <a:bodyPr/>
          <a:lstStyle/>
          <a:p>
            <a:r>
              <a:rPr lang="es-UY" b="1" dirty="0"/>
              <a:t>Asignación jubilatoria régimen mixto (II)</a:t>
            </a:r>
          </a:p>
        </p:txBody>
      </p:sp>
      <p:sp>
        <p:nvSpPr>
          <p:cNvPr id="3" name="2 Marcador de contenido"/>
          <p:cNvSpPr>
            <a:spLocks noGrp="1"/>
          </p:cNvSpPr>
          <p:nvPr>
            <p:ph sz="quarter" idx="1"/>
          </p:nvPr>
        </p:nvSpPr>
        <p:spPr/>
        <p:txBody>
          <a:bodyPr>
            <a:normAutofit fontScale="47500" lnSpcReduction="20000"/>
          </a:bodyPr>
          <a:lstStyle/>
          <a:p>
            <a:r>
              <a:rPr lang="es-UY" sz="2900" dirty="0"/>
              <a:t>Tasa de reemplazo jubilación común</a:t>
            </a:r>
          </a:p>
          <a:p>
            <a:pPr lvl="1"/>
            <a:r>
              <a:rPr lang="es-UY" sz="2900" dirty="0"/>
              <a:t>Tasa mínima: 45 % (con 60 de edad y 30 de servicios)</a:t>
            </a:r>
          </a:p>
          <a:p>
            <a:pPr lvl="1"/>
            <a:r>
              <a:rPr lang="es-UY" sz="2900" dirty="0"/>
              <a:t>De 30 a 35 años de servicios: agrega 1 % por año de servicios</a:t>
            </a:r>
          </a:p>
          <a:p>
            <a:pPr lvl="1"/>
            <a:r>
              <a:rPr lang="es-UY" sz="2900" dirty="0"/>
              <a:t>De 35 a 40 años de servicios: agrega 0,5 %  “  “       “   “</a:t>
            </a:r>
          </a:p>
          <a:p>
            <a:pPr lvl="1"/>
            <a:r>
              <a:rPr lang="es-UY" sz="2900" dirty="0"/>
              <a:t>2 % por cada año de edad posterior a los 60 (con o sin causal), o 3 % si se superan los 35 de servicios con un máximo del 30 %</a:t>
            </a:r>
          </a:p>
          <a:p>
            <a:r>
              <a:rPr lang="es-UY" sz="2900" dirty="0"/>
              <a:t>Tasa de reemplazo jubilación por edad avanzada</a:t>
            </a:r>
          </a:p>
          <a:p>
            <a:pPr lvl="1"/>
            <a:r>
              <a:rPr lang="es-UY" sz="2900" dirty="0"/>
              <a:t>Tasa mínima: 50 %</a:t>
            </a:r>
          </a:p>
          <a:p>
            <a:pPr lvl="1"/>
            <a:r>
              <a:rPr lang="es-UY" sz="2900" dirty="0"/>
              <a:t>1% adicional por cada año de servicios que supere el mínimo para configurar causal con un máximo del 14 %</a:t>
            </a:r>
          </a:p>
          <a:p>
            <a:r>
              <a:rPr lang="es-UY" sz="2900" dirty="0"/>
              <a:t>Tasa de reemplazo jubilación por incapacidad total</a:t>
            </a:r>
          </a:p>
          <a:p>
            <a:pPr lvl="1"/>
            <a:r>
              <a:rPr lang="es-UY" sz="2900" dirty="0"/>
              <a:t>65 % régimen de solidaridad</a:t>
            </a:r>
          </a:p>
          <a:p>
            <a:pPr lvl="1"/>
            <a:r>
              <a:rPr lang="es-UY" sz="2900" dirty="0"/>
              <a:t>45 % régimen de ahorro individual obligatorio (a cargo del seguro colectivo por invalidez o fallecimiento)</a:t>
            </a:r>
          </a:p>
          <a:p>
            <a:pPr lvl="1"/>
            <a:endParaRPr lang="es-UY"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b="1" dirty="0"/>
              <a:t>Asignación jubilatoria régimen de transición (I)</a:t>
            </a:r>
          </a:p>
        </p:txBody>
      </p:sp>
      <p:sp>
        <p:nvSpPr>
          <p:cNvPr id="3" name="2 Marcador de contenido"/>
          <p:cNvSpPr>
            <a:spLocks noGrp="1"/>
          </p:cNvSpPr>
          <p:nvPr>
            <p:ph sz="quarter" idx="1"/>
          </p:nvPr>
        </p:nvSpPr>
        <p:spPr/>
        <p:txBody>
          <a:bodyPr/>
          <a:lstStyle/>
          <a:p>
            <a:r>
              <a:rPr lang="es-UY" dirty="0"/>
              <a:t>Sueldo básico jubilatorio (art. 71)</a:t>
            </a:r>
          </a:p>
          <a:p>
            <a:pPr lvl="1"/>
            <a:r>
              <a:rPr lang="es-ES" dirty="0"/>
              <a:t>Configuración causal 1997: promedio de asignaciones computables actualizadas últimos 10 años de servicios</a:t>
            </a:r>
          </a:p>
          <a:p>
            <a:pPr lvl="1"/>
            <a:r>
              <a:rPr lang="es-ES" dirty="0"/>
              <a:t>Configuración causal 1998 en adelante y hasta que se disponga de un período de 20 años registrados en la historia laboral, por: A) el promedio de los últimos 10 años de servicios, o B)por el promedio de las asignaciones registradas en la historia laboral cuando el período registrado fuere mayor de 10 y menor de 20 años, según cual fuere más favorable.  Si A es mayor que B, queda topeada en B más 5 %</a:t>
            </a:r>
          </a:p>
          <a:p>
            <a:pPr lvl="1"/>
            <a:r>
              <a:rPr lang="es-ES" dirty="0"/>
              <a:t>Cuando se disponga de 20 años registrados en la historia laboral, se aplicará la misma disposición que en el régimen mixto (art. 27)</a:t>
            </a:r>
            <a:endParaRPr lang="es-UY" dirty="0"/>
          </a:p>
          <a:p>
            <a:pPr lvl="1"/>
            <a:endParaRPr lang="es-UY" dirty="0"/>
          </a:p>
          <a:p>
            <a:pPr lvl="1"/>
            <a:endParaRPr lang="es-UY"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dirty="0"/>
              <a:t>Asignación jubilatoria régimen de transición (II)</a:t>
            </a:r>
            <a:endParaRPr lang="es-UY" b="1" dirty="0"/>
          </a:p>
        </p:txBody>
      </p:sp>
      <p:sp>
        <p:nvSpPr>
          <p:cNvPr id="3" name="2 Marcador de contenido"/>
          <p:cNvSpPr>
            <a:spLocks noGrp="1"/>
          </p:cNvSpPr>
          <p:nvPr>
            <p:ph sz="quarter" idx="1"/>
          </p:nvPr>
        </p:nvSpPr>
        <p:spPr/>
        <p:txBody>
          <a:bodyPr>
            <a:normAutofit lnSpcReduction="10000"/>
          </a:bodyPr>
          <a:lstStyle/>
          <a:p>
            <a:r>
              <a:rPr lang="es-ES" dirty="0"/>
              <a:t>Sueldo básico jubilatorio (art. 59 </a:t>
            </a:r>
            <a:r>
              <a:rPr lang="es-ES" dirty="0" err="1"/>
              <a:t>Dec</a:t>
            </a:r>
            <a:r>
              <a:rPr lang="es-ES" dirty="0"/>
              <a:t>. 125/996)</a:t>
            </a:r>
          </a:p>
          <a:p>
            <a:pPr lvl="1"/>
            <a:r>
              <a:rPr lang="es-ES" dirty="0"/>
              <a:t>Configuración causal 1997: promedio de asignaciones computables actualizadas últimos 10 años de servicios</a:t>
            </a:r>
          </a:p>
          <a:p>
            <a:pPr lvl="1"/>
            <a:r>
              <a:rPr lang="es-ES" dirty="0"/>
              <a:t>Configuración causal desde 1998 y hasta que se disponga de 20 años de servicios registrados, se compararán los últimos 10 años con un período formado por 10 + 1 año por cada año transcurrido (1999:  11,  2000:  12,  2001: 13,  etc.), y en lo demás como el art. 71</a:t>
            </a:r>
          </a:p>
          <a:p>
            <a:pPr lvl="1"/>
            <a:r>
              <a:rPr lang="es-ES" dirty="0"/>
              <a:t>Cuando se llegue a un período de 20 años, aplicando ese procedimiento, se aplicará el art. 27 (desde 2007)</a:t>
            </a:r>
          </a:p>
          <a:p>
            <a:pPr lvl="1"/>
            <a:r>
              <a:rPr lang="es-ES" dirty="0"/>
              <a:t>TCA: ilegalidad del art. 59 (</a:t>
            </a:r>
            <a:r>
              <a:rPr lang="es-ES" dirty="0" err="1"/>
              <a:t>Sent</a:t>
            </a:r>
            <a:r>
              <a:rPr lang="es-ES" dirty="0"/>
              <a:t>. 1017/2011)</a:t>
            </a:r>
            <a:endParaRPr lang="es-UY" dirty="0"/>
          </a:p>
          <a:p>
            <a:r>
              <a:rPr lang="es-ES" dirty="0"/>
              <a:t>Tasa de reemplazo régimen de transición</a:t>
            </a:r>
          </a:p>
          <a:p>
            <a:pPr lvl="1"/>
            <a:r>
              <a:rPr lang="es-ES" dirty="0"/>
              <a:t>Similar al componente solidario del régimen mixto</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2022FD-3D58-2865-61BB-7678109A618C}"/>
              </a:ext>
            </a:extLst>
          </p:cNvPr>
          <p:cNvSpPr>
            <a:spLocks noGrp="1"/>
          </p:cNvSpPr>
          <p:nvPr>
            <p:ph type="title"/>
          </p:nvPr>
        </p:nvSpPr>
        <p:spPr>
          <a:xfrm>
            <a:off x="2592924" y="2086252"/>
            <a:ext cx="8911687" cy="1526960"/>
          </a:xfrm>
        </p:spPr>
        <p:txBody>
          <a:bodyPr/>
          <a:lstStyle/>
          <a:p>
            <a:r>
              <a:rPr lang="es-ES" b="1" dirty="0"/>
              <a:t>Asignación jubilatoria Sistema Previsional Común</a:t>
            </a:r>
            <a:endParaRPr lang="es-UY" b="1" dirty="0"/>
          </a:p>
        </p:txBody>
      </p:sp>
    </p:spTree>
    <p:extLst>
      <p:ext uri="{BB962C8B-B14F-4D97-AF65-F5344CB8AC3E}">
        <p14:creationId xmlns:p14="http://schemas.microsoft.com/office/powerpoint/2010/main" val="1084680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624110"/>
            <a:ext cx="8911687" cy="812804"/>
          </a:xfrm>
        </p:spPr>
        <p:txBody>
          <a:bodyPr/>
          <a:lstStyle/>
          <a:p>
            <a:r>
              <a:rPr lang="es-UY" b="1" dirty="0"/>
              <a:t>Asignación jubilatoria causal normal</a:t>
            </a:r>
          </a:p>
        </p:txBody>
      </p:sp>
      <p:sp>
        <p:nvSpPr>
          <p:cNvPr id="3" name="Marcador de contenido 2"/>
          <p:cNvSpPr>
            <a:spLocks noGrp="1"/>
          </p:cNvSpPr>
          <p:nvPr>
            <p:ph idx="1"/>
          </p:nvPr>
        </p:nvSpPr>
        <p:spPr>
          <a:xfrm>
            <a:off x="2491241" y="1262742"/>
            <a:ext cx="8915400" cy="4920344"/>
          </a:xfrm>
        </p:spPr>
        <p:txBody>
          <a:bodyPr>
            <a:noAutofit/>
          </a:bodyPr>
          <a:lstStyle/>
          <a:p>
            <a:r>
              <a:rPr lang="es-UY" sz="2000" dirty="0">
                <a:latin typeface="Arial" panose="020B0604020202020204" pitchFamily="34" charset="0"/>
                <a:cs typeface="Arial" panose="020B0604020202020204" pitchFamily="34" charset="0"/>
              </a:rPr>
              <a:t>Asignación jubilatoria = Sueldo Básico Jubilatorio x Tasa de Adquisición de Derechos x Años Computados</a:t>
            </a:r>
          </a:p>
          <a:p>
            <a:r>
              <a:rPr lang="es-UY" sz="2000" dirty="0">
                <a:latin typeface="Arial" panose="020B0604020202020204" pitchFamily="34" charset="0"/>
                <a:cs typeface="Arial" panose="020B0604020202020204" pitchFamily="34" charset="0"/>
              </a:rPr>
              <a:t>SBJ (art. 44) = Promedio mensual de las asignaciones computables actualizadas (IMS-IMSN) de los 20 años de mayores asignaciones computables </a:t>
            </a:r>
            <a:r>
              <a:rPr lang="es-UY" sz="2000" i="1" dirty="0">
                <a:latin typeface="Arial" panose="020B0604020202020204" pitchFamily="34" charset="0"/>
                <a:cs typeface="Arial" panose="020B0604020202020204" pitchFamily="34" charset="0"/>
              </a:rPr>
              <a:t>correspondientes al régimen de solidaridad intergeneracional</a:t>
            </a:r>
          </a:p>
          <a:p>
            <a:r>
              <a:rPr lang="es-UY" sz="2000" dirty="0">
                <a:latin typeface="Arial" panose="020B0604020202020204" pitchFamily="34" charset="0"/>
                <a:cs typeface="Arial" panose="020B0604020202020204" pitchFamily="34" charset="0"/>
              </a:rPr>
              <a:t>Policiales AC desde 2012, notarial 30 mejores años</a:t>
            </a:r>
          </a:p>
          <a:p>
            <a:r>
              <a:rPr lang="es-UY" sz="2000" dirty="0">
                <a:latin typeface="Arial" panose="020B0604020202020204" pitchFamily="34" charset="0"/>
                <a:cs typeface="Arial" panose="020B0604020202020204" pitchFamily="34" charset="0"/>
              </a:rPr>
              <a:t>Trabajadoras madres beneficiarias del cómputo ficto por cuidados (art. 45): reducción del período a promediar a razón de 2 años por hijo, que no podrá comenzar con una anticipación mayor a 6 meses del nacimiento ni luego de 3 meses (todas las afiliaciones y regímenes, vigencia 1.12.23)</a:t>
            </a:r>
          </a:p>
          <a:p>
            <a:pPr lvl="1"/>
            <a:r>
              <a:rPr lang="es-UY" sz="1800" dirty="0">
                <a:latin typeface="Arial" panose="020B0604020202020204" pitchFamily="34" charset="0"/>
                <a:cs typeface="Arial" panose="020B0604020202020204" pitchFamily="34" charset="0"/>
              </a:rPr>
              <a:t>máximo de reducción 5 años</a:t>
            </a:r>
          </a:p>
          <a:p>
            <a:pPr lvl="1"/>
            <a:r>
              <a:rPr lang="es-UY" sz="1800" dirty="0">
                <a:latin typeface="Arial" panose="020B0604020202020204" pitchFamily="34" charset="0"/>
                <a:cs typeface="Arial" panose="020B0604020202020204" pitchFamily="34" charset="0"/>
              </a:rPr>
              <a:t>condicionada a un mínimo de 20 años antes de la reducción  </a:t>
            </a:r>
          </a:p>
          <a:p>
            <a:r>
              <a:rPr lang="es-UY" sz="2000" dirty="0">
                <a:latin typeface="Arial" panose="020B0604020202020204" pitchFamily="34" charset="0"/>
                <a:cs typeface="Arial" panose="020B0604020202020204" pitchFamily="34" charset="0"/>
              </a:rPr>
              <a:t>Tasa de Reemplazo máxima = 85 %</a:t>
            </a:r>
          </a:p>
          <a:p>
            <a:endParaRPr lang="es-UY"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0163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CECA8A-A519-250A-F5CC-01720E4E2BBA}"/>
              </a:ext>
            </a:extLst>
          </p:cNvPr>
          <p:cNvSpPr>
            <a:spLocks noGrp="1"/>
          </p:cNvSpPr>
          <p:nvPr>
            <p:ph type="title"/>
          </p:nvPr>
        </p:nvSpPr>
        <p:spPr/>
        <p:txBody>
          <a:bodyPr/>
          <a:lstStyle/>
          <a:p>
            <a:r>
              <a:rPr lang="es-UY" b="1" dirty="0"/>
              <a:t>Asignaciones computables en el período de convergencia y en el SPC</a:t>
            </a:r>
          </a:p>
        </p:txBody>
      </p:sp>
      <p:sp>
        <p:nvSpPr>
          <p:cNvPr id="3" name="Marcador de contenido 2">
            <a:extLst>
              <a:ext uri="{FF2B5EF4-FFF2-40B4-BE49-F238E27FC236}">
                <a16:creationId xmlns:a16="http://schemas.microsoft.com/office/drawing/2014/main" id="{E77CEB33-E70C-C986-3A29-948729E3B82F}"/>
              </a:ext>
            </a:extLst>
          </p:cNvPr>
          <p:cNvSpPr>
            <a:spLocks noGrp="1"/>
          </p:cNvSpPr>
          <p:nvPr>
            <p:ph idx="1"/>
          </p:nvPr>
        </p:nvSpPr>
        <p:spPr/>
        <p:txBody>
          <a:bodyPr>
            <a:normAutofit lnSpcReduction="10000"/>
          </a:bodyPr>
          <a:lstStyle/>
          <a:p>
            <a:r>
              <a:rPr lang="es-UY" b="1" dirty="0"/>
              <a:t>Afiliados anteriores a la vigencia de la Ley alcanzados por la convergencia de regímenes (art. 20, A y art. 22)</a:t>
            </a:r>
          </a:p>
          <a:p>
            <a:pPr lvl="1"/>
            <a:r>
              <a:rPr lang="es-UY" dirty="0"/>
              <a:t>“</a:t>
            </a:r>
            <a:r>
              <a:rPr lang="es-UY" dirty="0">
                <a:latin typeface="Arial" panose="020B0604020202020204" pitchFamily="34" charset="0"/>
                <a:cs typeface="Arial" panose="020B0604020202020204" pitchFamily="34" charset="0"/>
              </a:rPr>
              <a:t>Se regirán por las disposiciones vigentes a dicha fecha para el ámbito de afiliación correspondiente, incluyendo el régimen de aportación previsto para quienes hubieren realizado o realicen la opción del art 8 de la Ley 16.713, …, en su caso”</a:t>
            </a:r>
          </a:p>
          <a:p>
            <a:pPr lvl="1"/>
            <a:r>
              <a:rPr lang="es-UY" dirty="0">
                <a:latin typeface="Arial" panose="020B0604020202020204" pitchFamily="34" charset="0"/>
                <a:cs typeface="Arial" panose="020B0604020202020204" pitchFamily="34" charset="0"/>
              </a:rPr>
              <a:t>Las asignaciones computables son las que corresponden a ese régimen</a:t>
            </a:r>
          </a:p>
          <a:p>
            <a:pPr lvl="1"/>
            <a:r>
              <a:rPr lang="es-UY" dirty="0">
                <a:latin typeface="Arial" panose="020B0604020202020204" pitchFamily="34" charset="0"/>
                <a:cs typeface="Arial" panose="020B0604020202020204" pitchFamily="34" charset="0"/>
              </a:rPr>
              <a:t>Aplicación de la </a:t>
            </a:r>
            <a:r>
              <a:rPr lang="es-UY" b="1" dirty="0">
                <a:latin typeface="Arial" panose="020B0604020202020204" pitchFamily="34" charset="0"/>
                <a:cs typeface="Arial" panose="020B0604020202020204" pitchFamily="34" charset="0"/>
              </a:rPr>
              <a:t>bonificación del art. 28 Ley 16.713 sólo para el RJA</a:t>
            </a:r>
            <a:r>
              <a:rPr lang="es-UY" dirty="0">
                <a:latin typeface="Arial" panose="020B0604020202020204" pitchFamily="34" charset="0"/>
                <a:cs typeface="Arial" panose="020B0604020202020204" pitchFamily="34" charset="0"/>
              </a:rPr>
              <a:t>, considerando las asignaciones computables hasta el cese (art. 17, D)</a:t>
            </a:r>
          </a:p>
          <a:p>
            <a:r>
              <a:rPr lang="es-UY" b="1" dirty="0"/>
              <a:t>Nuevos afiliados (arts. 21, 22, 44)</a:t>
            </a:r>
          </a:p>
          <a:p>
            <a:pPr lvl="1"/>
            <a:r>
              <a:rPr lang="es-UY" sz="1600" dirty="0">
                <a:latin typeface="Arial" panose="020B0604020202020204" pitchFamily="34" charset="0"/>
                <a:cs typeface="Arial" panose="020B0604020202020204" pitchFamily="34" charset="0"/>
              </a:rPr>
              <a:t>AC = 2/3 de las comprendidas en la franja hasta $ 107.589, actualmente 118.155 (sobre la base de un aporte personal del 15 %) – proporción destinada al régimen de solidaridad - sin considerar excedente de aporte de paraestatales (art. 22, 1°, 3°). Excepción al principio de congruencia del art. 24</a:t>
            </a:r>
          </a:p>
          <a:p>
            <a:pPr lvl="1"/>
            <a:endParaRPr lang="es-UY" dirty="0"/>
          </a:p>
        </p:txBody>
      </p:sp>
    </p:spTree>
    <p:extLst>
      <p:ext uri="{BB962C8B-B14F-4D97-AF65-F5344CB8AC3E}">
        <p14:creationId xmlns:p14="http://schemas.microsoft.com/office/powerpoint/2010/main" val="1224858977"/>
      </p:ext>
    </p:extLst>
  </p:cSld>
  <p:clrMapOvr>
    <a:masterClrMapping/>
  </p:clrMapOvr>
</p:sld>
</file>

<file path=ppt/theme/theme1.xml><?xml version="1.0" encoding="utf-8"?>
<a:theme xmlns:a="http://schemas.openxmlformats.org/drawingml/2006/main" name="Espiral">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1402</TotalTime>
  <Words>1831</Words>
  <Application>Microsoft Office PowerPoint</Application>
  <PresentationFormat>Panorámica</PresentationFormat>
  <Paragraphs>121</Paragraphs>
  <Slides>18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18</vt:i4>
      </vt:variant>
    </vt:vector>
  </HeadingPairs>
  <TitlesOfParts>
    <vt:vector size="22" baseType="lpstr">
      <vt:lpstr>Arial</vt:lpstr>
      <vt:lpstr>Century Gothic</vt:lpstr>
      <vt:lpstr>Wingdings 3</vt:lpstr>
      <vt:lpstr>Espiral</vt:lpstr>
      <vt:lpstr>Asignación Jubilatoria primer pilar (jubilación régimen solidario) Jubilación parcial </vt:lpstr>
      <vt:lpstr>Asignación jubilatoria régimen mixto Ley 16.713</vt:lpstr>
      <vt:lpstr>Asignación jubilatoria régimen mixto (I)</vt:lpstr>
      <vt:lpstr>Asignación jubilatoria régimen mixto (II)</vt:lpstr>
      <vt:lpstr>Asignación jubilatoria régimen de transición (I)</vt:lpstr>
      <vt:lpstr>Asignación jubilatoria régimen de transición (II)</vt:lpstr>
      <vt:lpstr>Asignación jubilatoria Sistema Previsional Común</vt:lpstr>
      <vt:lpstr>Asignación jubilatoria causal normal</vt:lpstr>
      <vt:lpstr>Asignaciones computables en el período de convergencia y en el SPC</vt:lpstr>
      <vt:lpstr>Tasa de adquisición de derechos para causal normal (aplicable a causal anticipada por puestos exigentes con mínimo de 1,5 igual que a transición de edades normales)</vt:lpstr>
      <vt:lpstr>Suplemento solidario</vt:lpstr>
      <vt:lpstr>Suplemento solidario</vt:lpstr>
      <vt:lpstr>Período de convergencia (2033-2042)</vt:lpstr>
      <vt:lpstr>Período de convergencia</vt:lpstr>
      <vt:lpstr>Asignación jubilatoria incapacidad total y subsidio transitorio incapacidad parcial</vt:lpstr>
      <vt:lpstr>Acumulación de servicios</vt:lpstr>
      <vt:lpstr>Normas especiales aplicables luego de los 70 años</vt:lpstr>
      <vt:lpstr>Jubilación parcial flexible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Asignación jubilatoria en el SPC</dc:title>
  <dc:creator>Nicoliello, Ariel</dc:creator>
  <cp:lastModifiedBy>Nicoliello, Ariel</cp:lastModifiedBy>
  <cp:revision>85</cp:revision>
  <dcterms:created xsi:type="dcterms:W3CDTF">2023-02-09T18:46:14Z</dcterms:created>
  <dcterms:modified xsi:type="dcterms:W3CDTF">2023-09-28T16:13:53Z</dcterms:modified>
</cp:coreProperties>
</file>