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97" r:id="rId3"/>
    <p:sldId id="279" r:id="rId4"/>
    <p:sldId id="280" r:id="rId5"/>
    <p:sldId id="281" r:id="rId6"/>
    <p:sldId id="298" r:id="rId7"/>
    <p:sldId id="282" r:id="rId8"/>
    <p:sldId id="283" r:id="rId9"/>
    <p:sldId id="299" r:id="rId10"/>
    <p:sldId id="300" r:id="rId11"/>
    <p:sldId id="301" r:id="rId12"/>
    <p:sldId id="302" r:id="rId13"/>
    <p:sldId id="303" r:id="rId14"/>
    <p:sldId id="284" r:id="rId15"/>
    <p:sldId id="285" r:id="rId16"/>
    <p:sldId id="304" r:id="rId17"/>
    <p:sldId id="286" r:id="rId18"/>
  </p:sldIdLst>
  <p:sldSz cx="12192000" cy="6858000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26/9/2023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985723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26/9/2023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16853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26/9/2023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12521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26/9/2023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0199298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26/9/2023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55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26/9/2023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2447619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26/9/2023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2207600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26/9/2023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941666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26/9/2023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693026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26/9/2023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363237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26/9/2023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411604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26/9/2023</a:t>
            </a:fld>
            <a:endParaRPr lang="es-U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84469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26/9/2023</a:t>
            </a:fld>
            <a:endParaRPr lang="es-U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226359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26/9/2023</a:t>
            </a:fld>
            <a:endParaRPr lang="es-U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863851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26/9/2023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249144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26/9/2023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252503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F9DEF-CE91-41F1-8F3C-1FC2F411D045}" type="datetimeFigureOut">
              <a:rPr lang="es-UY" smtClean="0"/>
              <a:t>26/9/2023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417407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89213" y="3065404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es-UY" b="1" dirty="0"/>
              <a:t>Cómputo, prueba y reconocimiento de servicios.</a:t>
            </a:r>
            <a:br>
              <a:rPr lang="es-UY" b="1" dirty="0"/>
            </a:br>
            <a:r>
              <a:rPr lang="es-UY" b="1" dirty="0"/>
              <a:t>Bonificaciones.  </a:t>
            </a:r>
            <a:br>
              <a:rPr lang="es-UY" b="1" dirty="0"/>
            </a:br>
            <a:r>
              <a:rPr lang="es-UY" b="1" dirty="0"/>
              <a:t>Denuncia de servicios.</a:t>
            </a:r>
            <a:br>
              <a:rPr lang="es-UY" b="1" dirty="0"/>
            </a:br>
            <a:r>
              <a:rPr lang="es-UY" b="1" dirty="0"/>
              <a:t>Acumulación de servicios.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89213" y="5328185"/>
            <a:ext cx="8915399" cy="959404"/>
          </a:xfrm>
        </p:spPr>
        <p:txBody>
          <a:bodyPr/>
          <a:lstStyle/>
          <a:p>
            <a:endParaRPr lang="es-UY" b="1" dirty="0"/>
          </a:p>
          <a:p>
            <a:r>
              <a:rPr lang="es-UY" b="1" dirty="0"/>
              <a:t>Ariel Nicoliello</a:t>
            </a:r>
          </a:p>
        </p:txBody>
      </p:sp>
    </p:spTree>
    <p:extLst>
      <p:ext uri="{BB962C8B-B14F-4D97-AF65-F5344CB8AC3E}">
        <p14:creationId xmlns:p14="http://schemas.microsoft.com/office/powerpoint/2010/main" val="32314201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EA1A4C-9334-DA90-7B8A-A96756C58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2636668"/>
            <a:ext cx="8911687" cy="1056442"/>
          </a:xfrm>
        </p:spPr>
        <p:txBody>
          <a:bodyPr/>
          <a:lstStyle/>
          <a:p>
            <a:r>
              <a:rPr lang="es-ES" b="1" dirty="0"/>
              <a:t>Rectificación de la historia laboral</a:t>
            </a:r>
            <a:endParaRPr lang="es-UY" b="1" dirty="0"/>
          </a:p>
        </p:txBody>
      </p:sp>
    </p:spTree>
    <p:extLst>
      <p:ext uri="{BB962C8B-B14F-4D97-AF65-F5344CB8AC3E}">
        <p14:creationId xmlns:p14="http://schemas.microsoft.com/office/powerpoint/2010/main" val="2407278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3046B0-30B6-C758-B492-9442D0B56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Trabajadores dependientes</a:t>
            </a:r>
            <a:endParaRPr lang="es-UY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41592B-6443-BEAC-6AA6-183FF6FAA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/>
              <a:t>Declaraciones rectificativas del empleador (art. 223, Ley 20130)</a:t>
            </a:r>
          </a:p>
          <a:p>
            <a:pPr lvl="1"/>
            <a:r>
              <a:rPr lang="es-ES" dirty="0"/>
              <a:t>Sólo de períodos cuyas obligaciones no estén prescriptas</a:t>
            </a:r>
          </a:p>
          <a:p>
            <a:pPr lvl="1"/>
            <a:r>
              <a:rPr lang="es-ES" dirty="0"/>
              <a:t>Deberán abonar los tributos, multas y recargos</a:t>
            </a:r>
          </a:p>
          <a:p>
            <a:r>
              <a:rPr lang="es-ES" dirty="0"/>
              <a:t>Iniciativa del trabajador (art. 224, Ley 20130)</a:t>
            </a:r>
          </a:p>
          <a:p>
            <a:pPr lvl="1"/>
            <a:r>
              <a:rPr lang="es-ES" dirty="0"/>
              <a:t>Podrá solicitar la rectificación hasta el vencimiento del plazo para observar la información</a:t>
            </a:r>
          </a:p>
          <a:p>
            <a:pPr lvl="2"/>
            <a:r>
              <a:rPr lang="es-ES" dirty="0"/>
              <a:t>Para servicios posteriores al 1.4.96, en la primera oportunidad que la historia laboral se ponga de manifiesto</a:t>
            </a:r>
          </a:p>
          <a:p>
            <a:pPr lvl="2"/>
            <a:r>
              <a:rPr lang="es-ES" dirty="0"/>
              <a:t>La reglamentación establecerá un cronograma de puesta de manifiesto</a:t>
            </a:r>
          </a:p>
          <a:p>
            <a:pPr lvl="2"/>
            <a:r>
              <a:rPr lang="es-ES" dirty="0"/>
              <a:t>El plazo para observar la información es de 1 año desde que se puso de manifiesto; el trabajador puede efectuar la reserva de derechos y en ese caso tendrá el plazo de 1 año desde la terminación de la relación laboral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787134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239BC8-8CB9-553D-2318-151FCE7FD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Trabajadores no dependientes</a:t>
            </a:r>
            <a:endParaRPr lang="es-UY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913A44-435B-8075-6EC3-B875D9D2D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Hechos generadores anteriores al 30.1.2014, que hubieren sido declarados antes de la fecha indicada o resultaren de una actuación </a:t>
            </a:r>
            <a:r>
              <a:rPr lang="es-ES" dirty="0" err="1"/>
              <a:t>inspectiva</a:t>
            </a:r>
            <a:r>
              <a:rPr lang="es-ES" dirty="0"/>
              <a:t>, habilitándose todos los medios de extinción de las obligaciones</a:t>
            </a:r>
          </a:p>
          <a:p>
            <a:r>
              <a:rPr lang="es-ES" dirty="0"/>
              <a:t>Hechos generadores entre el 30.1.2014 hasta el 1.6.2023, si se hubieren cancelado las obligaciones o existiere “aportación regular”: pago, antes del cese, del 30 % de las obligaciones o el 50 % del período</a:t>
            </a:r>
          </a:p>
          <a:p>
            <a:r>
              <a:rPr lang="es-ES" dirty="0"/>
              <a:t>Hechos generadores posteriores al 1.6.2023 sólo si las obligaciones se hubieran cancelado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88991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3ECEEE-D963-CBDF-7ED1-8F12168BA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2317072"/>
            <a:ext cx="8911687" cy="1038686"/>
          </a:xfrm>
        </p:spPr>
        <p:txBody>
          <a:bodyPr/>
          <a:lstStyle/>
          <a:p>
            <a:r>
              <a:rPr lang="es-ES" b="1" dirty="0"/>
              <a:t>Bonificación de servicios</a:t>
            </a:r>
            <a:endParaRPr lang="es-UY" b="1" dirty="0"/>
          </a:p>
        </p:txBody>
      </p:sp>
    </p:spTree>
    <p:extLst>
      <p:ext uri="{BB962C8B-B14F-4D97-AF65-F5344CB8AC3E}">
        <p14:creationId xmlns:p14="http://schemas.microsoft.com/office/powerpoint/2010/main" val="42848572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Bonificaciones de servicios y de edad (I)</a:t>
            </a:r>
            <a:endParaRPr lang="es-UY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Se adiciona tiempo suplementario ficto a la edad y al período de trabajo registrado (art. 36, L. 16713)</a:t>
            </a:r>
          </a:p>
          <a:p>
            <a:r>
              <a:rPr lang="es-ES" dirty="0"/>
              <a:t>Son reconocidos en cuanto el afiliado tenga en ellos una actuación mínima de 10 años, continuos o alternados (art. 38)</a:t>
            </a:r>
          </a:p>
          <a:p>
            <a:r>
              <a:rPr lang="es-ES" dirty="0"/>
              <a:t>Obliga a efectuar una contribución patronal especial</a:t>
            </a:r>
          </a:p>
          <a:p>
            <a:r>
              <a:rPr lang="es-ES" dirty="0"/>
              <a:t>Se determinan por Decreto.  Criterios legales:</a:t>
            </a:r>
          </a:p>
          <a:p>
            <a:pPr lvl="1"/>
            <a:r>
              <a:rPr lang="es-ES" dirty="0"/>
              <a:t>2 x 1: riesgo actual, grave y permanente de vida o de afectación de la integridad física o mental</a:t>
            </a:r>
          </a:p>
          <a:p>
            <a:pPr lvl="1"/>
            <a:r>
              <a:rPr lang="es-ES" dirty="0"/>
              <a:t>Actividades de menor riesgo, que impongan al trabajo un alto grado de esfuerzo neuromotor, habilidad artesanal, precisión sensorial o exigencia psíquica que haga imposible el rendimiento normal después de cierta edad</a:t>
            </a:r>
          </a:p>
          <a:p>
            <a:pPr lvl="1"/>
            <a:r>
              <a:rPr lang="es-ES" dirty="0"/>
              <a:t>Actividades docentes en institutos de enseñanza, públicos o privados habilitados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Bonificaciones de servicios y de edad (II)</a:t>
            </a:r>
            <a:endParaRPr lang="es-UY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/>
              <a:t>Decreto 502/984</a:t>
            </a:r>
          </a:p>
          <a:p>
            <a:pPr lvl="1"/>
            <a:r>
              <a:rPr lang="es-ES" dirty="0"/>
              <a:t>3 x 2: radiaciones ionizantes (rayos x, radioterapia, etc.)</a:t>
            </a:r>
          </a:p>
          <a:p>
            <a:pPr lvl="1"/>
            <a:r>
              <a:rPr lang="es-ES" dirty="0"/>
              <a:t>4 x 3: exposición permanente a polvo de sílice (cementeras, astilleros)</a:t>
            </a:r>
          </a:p>
          <a:p>
            <a:pPr lvl="1"/>
            <a:r>
              <a:rPr lang="es-ES" dirty="0"/>
              <a:t>7 x 5: pilotos y copilotos de líneas aéreas</a:t>
            </a:r>
          </a:p>
          <a:p>
            <a:pPr lvl="1"/>
            <a:r>
              <a:rPr lang="es-ES" dirty="0"/>
              <a:t>4 x 3: docentes de enseñanza primaria</a:t>
            </a:r>
          </a:p>
          <a:p>
            <a:pPr lvl="1"/>
            <a:r>
              <a:rPr lang="es-ES" dirty="0"/>
              <a:t>3 x 2: primaria especial y escuelas rurales</a:t>
            </a:r>
          </a:p>
          <a:p>
            <a:pPr lvl="1"/>
            <a:r>
              <a:rPr lang="es-ES" dirty="0"/>
              <a:t>7 x 6: docentes de enseñanza secundaria y técnica</a:t>
            </a:r>
          </a:p>
          <a:p>
            <a:pPr lvl="1"/>
            <a:r>
              <a:rPr lang="es-ES" dirty="0"/>
              <a:t>9 x 8: docentes Universidad de la República</a:t>
            </a:r>
          </a:p>
          <a:p>
            <a:r>
              <a:rPr lang="es-ES" dirty="0"/>
              <a:t>Otros:</a:t>
            </a:r>
          </a:p>
          <a:p>
            <a:pPr lvl="1"/>
            <a:r>
              <a:rPr lang="es-ES" dirty="0"/>
              <a:t>3 x 2: trabajadores de la pesca, 7 x 6 choferes transporte colectivo, 5 x 4 cámaras de frío, etc.</a:t>
            </a:r>
          </a:p>
          <a:p>
            <a:pPr lvl="1"/>
            <a:endParaRPr lang="es-UY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672B24-98D9-A8A2-C8E4-F8FBEC903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2698812"/>
            <a:ext cx="8911687" cy="843378"/>
          </a:xfrm>
        </p:spPr>
        <p:txBody>
          <a:bodyPr>
            <a:normAutofit/>
          </a:bodyPr>
          <a:lstStyle/>
          <a:p>
            <a:r>
              <a:rPr lang="es-ES" b="1" dirty="0"/>
              <a:t>Acumulación de servicios</a:t>
            </a:r>
            <a:endParaRPr lang="es-UY" b="1" dirty="0"/>
          </a:p>
        </p:txBody>
      </p:sp>
    </p:spTree>
    <p:extLst>
      <p:ext uri="{BB962C8B-B14F-4D97-AF65-F5344CB8AC3E}">
        <p14:creationId xmlns:p14="http://schemas.microsoft.com/office/powerpoint/2010/main" val="27192384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47742"/>
          </a:xfrm>
        </p:spPr>
        <p:txBody>
          <a:bodyPr>
            <a:normAutofit fontScale="90000"/>
          </a:bodyPr>
          <a:lstStyle/>
          <a:p>
            <a:r>
              <a:rPr lang="es-ES" dirty="0"/>
              <a:t>Reglas generales de la acumulación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2589212" y="1251751"/>
            <a:ext cx="8915400" cy="4659471"/>
          </a:xfrm>
        </p:spPr>
        <p:txBody>
          <a:bodyPr>
            <a:noAutofit/>
          </a:bodyPr>
          <a:lstStyle/>
          <a:p>
            <a:r>
              <a:rPr lang="es-ES" dirty="0"/>
              <a:t>Todos los servicios, bajo cualquier afiliación, pueden ser acumulados para generar causal jubilatoria o pensión(L. 17.819 de 8.9.2004)</a:t>
            </a:r>
          </a:p>
          <a:p>
            <a:r>
              <a:rPr lang="es-ES" dirty="0"/>
              <a:t>No es aplicación entre afiliaciones comprendidas en el BPS.</a:t>
            </a:r>
          </a:p>
          <a:p>
            <a:r>
              <a:rPr lang="es-ES" dirty="0"/>
              <a:t>Requiere el cese en todas las actividades comprendidas en la acumulación, salvo compatibilidad entre jubilación y actividad</a:t>
            </a:r>
          </a:p>
          <a:p>
            <a:r>
              <a:rPr lang="es-ES" dirty="0"/>
              <a:t>Requiere causal jubilatoria al menos en una de las actividades, considerando todos los servicios acumulados</a:t>
            </a:r>
          </a:p>
          <a:p>
            <a:r>
              <a:rPr lang="es-ES" dirty="0"/>
              <a:t>Requiere la aceptación de los servicios por los demás organismos</a:t>
            </a:r>
          </a:p>
          <a:p>
            <a:r>
              <a:rPr lang="es-ES" dirty="0"/>
              <a:t>Cada organismo calcula la jubilación según su normativa, y luego efectúa un prorrateo según relación entre años cumplidos bajo su amparo y total de servicios acumulados para determinar el monto a pagar</a:t>
            </a:r>
          </a:p>
          <a:p>
            <a:r>
              <a:rPr lang="es-ES" dirty="0"/>
              <a:t>Si en alguno de los organismos reúne todos los requisitos, se </a:t>
            </a:r>
            <a:r>
              <a:rPr lang="es-ES"/>
              <a:t>abona la totalidad de la </a:t>
            </a:r>
            <a:r>
              <a:rPr lang="es-ES" dirty="0"/>
              <a:t>asignación </a:t>
            </a:r>
            <a:r>
              <a:rPr lang="es-ES"/>
              <a:t>jubilatoria correspondiente</a:t>
            </a:r>
            <a:endParaRPr lang="es-ES" dirty="0"/>
          </a:p>
          <a:p>
            <a:r>
              <a:rPr lang="es-ES" dirty="0"/>
              <a:t>La solicitud se presenta ante la última entidad bajo la cual se prestaron servicios</a:t>
            </a:r>
            <a:endParaRPr lang="es-UY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6307AE-FACB-09BB-1C38-8C853C6DC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2725444"/>
            <a:ext cx="8911687" cy="1242873"/>
          </a:xfrm>
        </p:spPr>
        <p:txBody>
          <a:bodyPr/>
          <a:lstStyle/>
          <a:p>
            <a:r>
              <a:rPr lang="es-ES" b="1" dirty="0"/>
              <a:t>Cómputo de servicios</a:t>
            </a:r>
            <a:endParaRPr lang="es-UY" b="1" dirty="0"/>
          </a:p>
        </p:txBody>
      </p:sp>
    </p:spTree>
    <p:extLst>
      <p:ext uri="{BB962C8B-B14F-4D97-AF65-F5344CB8AC3E}">
        <p14:creationId xmlns:p14="http://schemas.microsoft.com/office/powerpoint/2010/main" val="3558526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b="1" dirty="0"/>
              <a:t>Cómputo de servicios (I) - normas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UY" dirty="0"/>
              <a:t>Acto 9 – arts. 62 a 65: ¿vigentes?</a:t>
            </a:r>
          </a:p>
          <a:p>
            <a:r>
              <a:rPr lang="es-UY" dirty="0"/>
              <a:t>Ley 15.800 art. 25: “</a:t>
            </a:r>
            <a:r>
              <a:rPr lang="es-UY" dirty="0" err="1"/>
              <a:t>Deróganse</a:t>
            </a:r>
            <a:r>
              <a:rPr lang="es-UY" dirty="0"/>
              <a:t> los arts. 8 a 24 inclusive y 88 del AI 9 …, y todas las demás disposiciones que se opongan a la presente ley” – legalización arts. 62-65</a:t>
            </a:r>
          </a:p>
          <a:p>
            <a:r>
              <a:rPr lang="es-UY" dirty="0"/>
              <a:t>Ley 16.713 – no contiene normas sobre cómputo de servicios, se limita a clasificarlos en ordinarios y </a:t>
            </a:r>
            <a:r>
              <a:rPr lang="es-UY" dirty="0" err="1"/>
              <a:t>bonif</a:t>
            </a:r>
            <a:r>
              <a:rPr lang="es-UY" dirty="0"/>
              <a:t>.</a:t>
            </a:r>
          </a:p>
          <a:p>
            <a:pPr lvl="1"/>
            <a:r>
              <a:rPr lang="es-UY" dirty="0" err="1"/>
              <a:t>Dec</a:t>
            </a:r>
            <a:r>
              <a:rPr lang="es-UY" dirty="0"/>
              <a:t>. 125/996: recoge las disposiciones del Acto 9</a:t>
            </a:r>
          </a:p>
          <a:p>
            <a:r>
              <a:rPr lang="es-UY" dirty="0"/>
              <a:t>Ley 20.130 – tácitamente reconoce la vigencia de algunas disposiciones del Acto 9</a:t>
            </a:r>
          </a:p>
          <a:p>
            <a:pPr lvl="1"/>
            <a:r>
              <a:rPr lang="es-UY" dirty="0"/>
              <a:t>Art. 216 – agrega incisos al art. 63 del Acto 9</a:t>
            </a:r>
          </a:p>
          <a:p>
            <a:pPr marL="457200" lvl="1" indent="0">
              <a:buNone/>
            </a:pPr>
            <a:endParaRPr lang="es-UY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UY" b="1" dirty="0"/>
              <a:t>Cómputo de servicios (II)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s-UY" sz="3100" dirty="0"/>
              <a:t>Se computa el tiempo trabajado y períodos de inactividad compensada (enfermedad, maternidad, desempleo, subsidio transitorio por incapacidad parcial, subsidio especial de inactividad compensada)</a:t>
            </a:r>
          </a:p>
          <a:p>
            <a:r>
              <a:rPr lang="es-UY" sz="3100" dirty="0"/>
              <a:t>Se computa desde los 15 años, si la actividad está habilitada a esa edad; para los no dependientes debe existir registro y aportación contemporánea</a:t>
            </a:r>
          </a:p>
          <a:p>
            <a:r>
              <a:rPr lang="es-UY" sz="3100" dirty="0"/>
              <a:t>Trabajo continuo: desde la fecha de iniciación hasta la fecha de desvinculación o cese</a:t>
            </a:r>
          </a:p>
          <a:p>
            <a:r>
              <a:rPr lang="es-UY" sz="3100" dirty="0"/>
              <a:t>Trabajadores a destajo: si han percibido mínimo 6 BPC</a:t>
            </a:r>
          </a:p>
          <a:p>
            <a:r>
              <a:rPr lang="es-UY" sz="3100" dirty="0"/>
              <a:t>Trabajadores con prestación intermitente o a tiempo parcial (art. 216, Ley 20.130):</a:t>
            </a:r>
          </a:p>
          <a:p>
            <a:pPr lvl="1"/>
            <a:r>
              <a:rPr lang="es-UY" sz="2700" dirty="0"/>
              <a:t>Computan íntegramente el año si es única actividad, trabajó al menos 13 jornadas por mes y cuenta con asignaciones computables promedio en el año de 2,5 BPC</a:t>
            </a:r>
          </a:p>
          <a:p>
            <a:r>
              <a:rPr lang="es-UY" sz="3100" dirty="0"/>
              <a:t>Trabajo discontinuo: temporarios, </a:t>
            </a:r>
            <a:r>
              <a:rPr lang="es-UY" sz="3100" dirty="0" err="1"/>
              <a:t>zafrales</a:t>
            </a:r>
            <a:r>
              <a:rPr lang="es-UY" sz="3100" dirty="0"/>
              <a:t> o a la orden (única </a:t>
            </a:r>
            <a:r>
              <a:rPr lang="es-UY" sz="3100" dirty="0" err="1"/>
              <a:t>act</a:t>
            </a:r>
            <a:r>
              <a:rPr lang="es-UY" sz="3100" dirty="0"/>
              <a:t>.)</a:t>
            </a:r>
          </a:p>
          <a:p>
            <a:pPr lvl="1"/>
            <a:r>
              <a:rPr lang="es-UY" sz="2900" dirty="0"/>
              <a:t>Computan íntegramente el año siempre que medio un período no mayor a seis meses entre la finalización de una tarea y el comienzo de otra (</a:t>
            </a:r>
            <a:r>
              <a:rPr lang="es-UY" sz="2900" dirty="0" err="1"/>
              <a:t>zafrales</a:t>
            </a:r>
            <a:r>
              <a:rPr lang="es-UY" sz="2900" dirty="0"/>
              <a:t> o por temporada) o de dos meses (trabajadores a la orden) y se computen 150 jornadas o 1200 horas efectivas</a:t>
            </a:r>
          </a:p>
          <a:p>
            <a:pPr lvl="1"/>
            <a:r>
              <a:rPr lang="es-ES" sz="2900" dirty="0" err="1"/>
              <a:t>Ejs</a:t>
            </a:r>
            <a:r>
              <a:rPr lang="es-ES" sz="2900" dirty="0"/>
              <a:t>. Trabajo a la orden: pesca y estiba (RD 12-38/2005)</a:t>
            </a:r>
            <a:endParaRPr lang="es-UY" sz="29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UY" b="1" dirty="0"/>
              <a:t>Cómputo de servicios (III) – cómputo ficto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UY" dirty="0"/>
              <a:t>Cómputo ficto por cuidados (art. 43, Ley 20.130): 1 año por cada hijo biológico o adoptivo, máximo 5 años(aplicable sólo a las mujeres); 2 años adicionales en caso de discapacidad severa (divisibles entre los padres, sin aplicación del máximo)</a:t>
            </a:r>
          </a:p>
          <a:p>
            <a:pPr lvl="1"/>
            <a:r>
              <a:rPr lang="es-UY" dirty="0"/>
              <a:t>No alcanza a las cajas paraestatales, salvo que expresamente lo dispongan</a:t>
            </a:r>
          </a:p>
          <a:p>
            <a:r>
              <a:rPr lang="es-UY" dirty="0"/>
              <a:t>Cómputo ficto por leyes de reparación</a:t>
            </a:r>
          </a:p>
          <a:p>
            <a:pPr lvl="1"/>
            <a:r>
              <a:rPr lang="es-UY" dirty="0"/>
              <a:t>L. 15783:  se computará el período de destitución por motivos políticos, ideológicos o gremiales o mera arbitrariedad (hasta el 28.2.85)</a:t>
            </a:r>
          </a:p>
          <a:p>
            <a:pPr lvl="1"/>
            <a:r>
              <a:rPr lang="es-UY" dirty="0"/>
              <a:t>L. 18033: período exilio (salvo el período trabajado en países con los que existe convenio), detención, clandestinidad (entre el 9.2.73 y el 28.2.85) por motivos políticos, ideológicos o gremiales, o desempleo por cese basado en D. 518/973 o 1026/973</a:t>
            </a:r>
          </a:p>
          <a:p>
            <a:pPr lvl="1"/>
            <a:r>
              <a:rPr lang="es-UY" dirty="0"/>
              <a:t>L. 18310: industria frigorífica, se computa el período de cesantía (hasta 28.2.85) por motivos políticos, ideológicos o gremiales o mera arbitrariedad</a:t>
            </a:r>
          </a:p>
          <a:p>
            <a:r>
              <a:rPr lang="es-UY" dirty="0"/>
              <a:t>Cómputo ficto por convenios de despidos con posterior reinserción por reestructura empresarial, o reinstalación retroactiva (L. 18326)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057C08-19D0-E52C-82DB-E3518A05C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2894120"/>
            <a:ext cx="8911687" cy="1109709"/>
          </a:xfrm>
        </p:spPr>
        <p:txBody>
          <a:bodyPr>
            <a:normAutofit/>
          </a:bodyPr>
          <a:lstStyle/>
          <a:p>
            <a:r>
              <a:rPr lang="es-ES" b="1" dirty="0"/>
              <a:t>Reconocimiento y prueba de servicios</a:t>
            </a:r>
            <a:endParaRPr lang="es-UY" b="1" dirty="0"/>
          </a:p>
        </p:txBody>
      </p:sp>
    </p:spTree>
    <p:extLst>
      <p:ext uri="{BB962C8B-B14F-4D97-AF65-F5344CB8AC3E}">
        <p14:creationId xmlns:p14="http://schemas.microsoft.com/office/powerpoint/2010/main" val="3086970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UY" b="1" dirty="0"/>
              <a:t>Reconocimiento y prueba de servicios BPS (I)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UY" u="sng" dirty="0"/>
              <a:t>Depende de la naturaleza dependiente o no dependiente (art. 218 L. 20130)</a:t>
            </a:r>
          </a:p>
          <a:p>
            <a:r>
              <a:rPr lang="es-UY" dirty="0"/>
              <a:t>Trabajadores dependientes</a:t>
            </a:r>
          </a:p>
          <a:p>
            <a:pPr lvl="1"/>
            <a:r>
              <a:rPr lang="es-UY" dirty="0"/>
              <a:t>El trabajador no es responsable de la aportación, se reconoce el período aunque haya deuda de aportes (art. 77 L. 16713)</a:t>
            </a:r>
          </a:p>
          <a:p>
            <a:r>
              <a:rPr lang="es-UY" dirty="0"/>
              <a:t>Trabajadores no dependientes</a:t>
            </a:r>
          </a:p>
          <a:p>
            <a:pPr lvl="1"/>
            <a:r>
              <a:rPr lang="es-UY" dirty="0"/>
              <a:t>Servicios anteriores al 30.1.2014: se reconocen los servicios si se han extinguido por cualquier de los modos previstos en el C. Tributario</a:t>
            </a:r>
          </a:p>
          <a:p>
            <a:pPr lvl="1"/>
            <a:r>
              <a:rPr lang="es-UY" dirty="0"/>
              <a:t>Servicios devengados a partir del 30.1.2014: se podrán compensar con la jubilación, subsidio transitorio o pensión, a razón del 30 % de la pasividad</a:t>
            </a:r>
          </a:p>
          <a:p>
            <a:pPr lvl="1"/>
            <a:r>
              <a:rPr lang="es-UY" dirty="0"/>
              <a:t>Desde 1.6.2023: sólo mediante cancelación</a:t>
            </a:r>
          </a:p>
          <a:p>
            <a:pPr lvl="1"/>
            <a:r>
              <a:rPr lang="es-UY" dirty="0"/>
              <a:t>Posibilidad de excluir del cómputo los servicios cuya deuda no se ha extinguido</a:t>
            </a:r>
          </a:p>
          <a:p>
            <a:pPr lvl="1"/>
            <a:endParaRPr lang="es-UY" dirty="0"/>
          </a:p>
          <a:p>
            <a:pPr lvl="1"/>
            <a:endParaRPr lang="es-UY" dirty="0"/>
          </a:p>
          <a:p>
            <a:pPr lvl="1"/>
            <a:endParaRPr lang="es-UY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UY" b="1" dirty="0"/>
              <a:t>Reconocimiento y prueba de servicios BPS (II)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UY" u="sng" dirty="0"/>
              <a:t>Depende del período considerado</a:t>
            </a:r>
          </a:p>
          <a:p>
            <a:r>
              <a:rPr lang="es-UY" dirty="0"/>
              <a:t>Desde abril de 1996: sólo se reconocen si están registrados en la historia laboral</a:t>
            </a:r>
          </a:p>
          <a:p>
            <a:r>
              <a:rPr lang="es-UY" dirty="0"/>
              <a:t>Hasta marzo de 1996: </a:t>
            </a:r>
          </a:p>
          <a:p>
            <a:pPr lvl="1"/>
            <a:r>
              <a:rPr lang="es-UY" dirty="0"/>
              <a:t>Prueba documental de los servicios y asignaciones computables</a:t>
            </a:r>
          </a:p>
          <a:p>
            <a:pPr lvl="1"/>
            <a:r>
              <a:rPr lang="es-UY" dirty="0"/>
              <a:t>Otros medios de prueba si se trata de una única pasividad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295847-CDE8-9085-B712-C80B7678C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426632"/>
          </a:xfrm>
        </p:spPr>
        <p:txBody>
          <a:bodyPr>
            <a:normAutofit fontScale="90000"/>
          </a:bodyPr>
          <a:lstStyle/>
          <a:p>
            <a:r>
              <a:rPr lang="es-ES" b="1" dirty="0"/>
              <a:t>Plazos para solicitar el reconocimiento de servicios anteriores a abril de 1996 (art. 219, Ley 20.130)</a:t>
            </a:r>
            <a:endParaRPr lang="es-UY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0E9B61-ED93-D4F2-68C7-D19BF180F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Plazos establecidos en la ley, que podrán ser prorrogados por el P. Ejecutivo hasta por 2 años</a:t>
            </a:r>
          </a:p>
          <a:p>
            <a:r>
              <a:rPr lang="es-ES" dirty="0"/>
              <a:t>Vencidos los plazos o sus prórrogas no se admitirá la denuncia de servicios anteriores al 1° de abril de 1996</a:t>
            </a:r>
          </a:p>
          <a:p>
            <a:r>
              <a:rPr lang="es-ES" dirty="0"/>
              <a:t>Depende de la edad que tuvieren al 1° de junio de 2023:</a:t>
            </a:r>
          </a:p>
          <a:p>
            <a:pPr lvl="1"/>
            <a:r>
              <a:rPr lang="es-ES" dirty="0"/>
              <a:t>60 o más: hasta el 31.5.2025</a:t>
            </a:r>
          </a:p>
          <a:p>
            <a:pPr lvl="1"/>
            <a:r>
              <a:rPr lang="es-ES" dirty="0"/>
              <a:t>55 a 59: hasta el 31.5.2027</a:t>
            </a:r>
          </a:p>
          <a:p>
            <a:pPr lvl="1"/>
            <a:r>
              <a:rPr lang="es-ES" dirty="0"/>
              <a:t>50 a 54: hasta el 31.5.2029</a:t>
            </a:r>
          </a:p>
          <a:p>
            <a:pPr lvl="1"/>
            <a:r>
              <a:rPr lang="es-ES" dirty="0"/>
              <a:t>Menores de 50: hasta el 31.5.2031</a:t>
            </a:r>
          </a:p>
          <a:p>
            <a:pPr marL="914400" lvl="2" indent="0">
              <a:buNone/>
            </a:pP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436485461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1621</TotalTime>
  <Words>1452</Words>
  <Application>Microsoft Office PowerPoint</Application>
  <PresentationFormat>Panorámica</PresentationFormat>
  <Paragraphs>98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Arial</vt:lpstr>
      <vt:lpstr>Century Gothic</vt:lpstr>
      <vt:lpstr>Wingdings 3</vt:lpstr>
      <vt:lpstr>Espiral</vt:lpstr>
      <vt:lpstr>Cómputo, prueba y reconocimiento de servicios. Bonificaciones.   Denuncia de servicios. Acumulación de servicios.</vt:lpstr>
      <vt:lpstr>Cómputo de servicios</vt:lpstr>
      <vt:lpstr>Cómputo de servicios (I) - normas</vt:lpstr>
      <vt:lpstr>Cómputo de servicios (II)</vt:lpstr>
      <vt:lpstr>Cómputo de servicios (III) – cómputo ficto</vt:lpstr>
      <vt:lpstr>Reconocimiento y prueba de servicios</vt:lpstr>
      <vt:lpstr>Reconocimiento y prueba de servicios BPS (I)</vt:lpstr>
      <vt:lpstr>Reconocimiento y prueba de servicios BPS (II)</vt:lpstr>
      <vt:lpstr>Plazos para solicitar el reconocimiento de servicios anteriores a abril de 1996 (art. 219, Ley 20.130)</vt:lpstr>
      <vt:lpstr>Rectificación de la historia laboral</vt:lpstr>
      <vt:lpstr>Trabajadores dependientes</vt:lpstr>
      <vt:lpstr>Trabajadores no dependientes</vt:lpstr>
      <vt:lpstr>Bonificación de servicios</vt:lpstr>
      <vt:lpstr>Bonificaciones de servicios y de edad (I)</vt:lpstr>
      <vt:lpstr>Bonificaciones de servicios y de edad (II)</vt:lpstr>
      <vt:lpstr>Acumulación de servicios</vt:lpstr>
      <vt:lpstr>Reglas generales de la acumulación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Asignación jubilatoria en el SPC</dc:title>
  <dc:creator>Nicoliello, Ariel</dc:creator>
  <cp:lastModifiedBy>Nicoliello, Ariel</cp:lastModifiedBy>
  <cp:revision>107</cp:revision>
  <dcterms:created xsi:type="dcterms:W3CDTF">2023-02-09T18:46:14Z</dcterms:created>
  <dcterms:modified xsi:type="dcterms:W3CDTF">2023-09-26T20:22:46Z</dcterms:modified>
</cp:coreProperties>
</file>