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6" r:id="rId4"/>
    <p:sldId id="269" r:id="rId5"/>
    <p:sldId id="281" r:id="rId6"/>
    <p:sldId id="270" r:id="rId7"/>
    <p:sldId id="271" r:id="rId8"/>
    <p:sldId id="280" r:id="rId9"/>
    <p:sldId id="282" r:id="rId10"/>
  </p:sldIdLst>
  <p:sldSz cx="9144000" cy="6858000" type="screen4x3"/>
  <p:notesSz cx="6858000" cy="9144000"/>
  <p:defaultTextStyle>
    <a:defPPr>
      <a:defRPr lang="es-U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riel Nicoliello" userId="8aa40cebf3f57e9b" providerId="LiveId" clId="{6C28F8C1-563E-4301-998D-90F57A53FF2F}"/>
    <pc:docChg chg="modSld">
      <pc:chgData name="Ariel Nicoliello" userId="8aa40cebf3f57e9b" providerId="LiveId" clId="{6C28F8C1-563E-4301-998D-90F57A53FF2F}" dt="2023-09-18T19:21:46.394" v="38" actId="20577"/>
      <pc:docMkLst>
        <pc:docMk/>
      </pc:docMkLst>
      <pc:sldChg chg="modSp mod">
        <pc:chgData name="Ariel Nicoliello" userId="8aa40cebf3f57e9b" providerId="LiveId" clId="{6C28F8C1-563E-4301-998D-90F57A53FF2F}" dt="2023-09-18T19:21:46.394" v="38" actId="20577"/>
        <pc:sldMkLst>
          <pc:docMk/>
          <pc:sldMk cId="0" sldId="262"/>
        </pc:sldMkLst>
        <pc:spChg chg="mod">
          <ac:chgData name="Ariel Nicoliello" userId="8aa40cebf3f57e9b" providerId="LiveId" clId="{6C28F8C1-563E-4301-998D-90F57A53FF2F}" dt="2023-09-18T19:21:46.394" v="38" actId="20577"/>
          <ac:spMkLst>
            <pc:docMk/>
            <pc:sldMk cId="0" sldId="262"/>
            <ac:spMk id="3" creationId="{00000000-0000-0000-0000-000000000000}"/>
          </ac:spMkLst>
        </pc:spChg>
      </pc:sldChg>
      <pc:sldChg chg="modSp mod">
        <pc:chgData name="Ariel Nicoliello" userId="8aa40cebf3f57e9b" providerId="LiveId" clId="{6C28F8C1-563E-4301-998D-90F57A53FF2F}" dt="2023-09-13T13:06:14.783" v="17" actId="20577"/>
        <pc:sldMkLst>
          <pc:docMk/>
          <pc:sldMk cId="0" sldId="282"/>
        </pc:sldMkLst>
        <pc:spChg chg="mod">
          <ac:chgData name="Ariel Nicoliello" userId="8aa40cebf3f57e9b" providerId="LiveId" clId="{6C28F8C1-563E-4301-998D-90F57A53FF2F}" dt="2023-09-13T13:06:14.783" v="17" actId="20577"/>
          <ac:spMkLst>
            <pc:docMk/>
            <pc:sldMk cId="0" sldId="282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55E24-75FB-4FA5-9057-C43991D574A4}" type="datetimeFigureOut">
              <a:rPr lang="es-UY" smtClean="0"/>
              <a:pPr/>
              <a:t>19/9/2023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C18D3-89D3-41DA-B5AC-2FAE7F8B1B83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55E24-75FB-4FA5-9057-C43991D574A4}" type="datetimeFigureOut">
              <a:rPr lang="es-UY" smtClean="0"/>
              <a:pPr/>
              <a:t>19/9/2023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C18D3-89D3-41DA-B5AC-2FAE7F8B1B83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55E24-75FB-4FA5-9057-C43991D574A4}" type="datetimeFigureOut">
              <a:rPr lang="es-UY" smtClean="0"/>
              <a:pPr/>
              <a:t>19/9/2023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C18D3-89D3-41DA-B5AC-2FAE7F8B1B83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55E24-75FB-4FA5-9057-C43991D574A4}" type="datetimeFigureOut">
              <a:rPr lang="es-UY" smtClean="0"/>
              <a:pPr/>
              <a:t>19/9/2023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C18D3-89D3-41DA-B5AC-2FAE7F8B1B83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55E24-75FB-4FA5-9057-C43991D574A4}" type="datetimeFigureOut">
              <a:rPr lang="es-UY" smtClean="0"/>
              <a:pPr/>
              <a:t>19/9/2023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C18D3-89D3-41DA-B5AC-2FAE7F8B1B83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55E24-75FB-4FA5-9057-C43991D574A4}" type="datetimeFigureOut">
              <a:rPr lang="es-UY" smtClean="0"/>
              <a:pPr/>
              <a:t>19/9/2023</a:t>
            </a:fld>
            <a:endParaRPr lang="es-U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C18D3-89D3-41DA-B5AC-2FAE7F8B1B83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55E24-75FB-4FA5-9057-C43991D574A4}" type="datetimeFigureOut">
              <a:rPr lang="es-UY" smtClean="0"/>
              <a:pPr/>
              <a:t>19/9/2023</a:t>
            </a:fld>
            <a:endParaRPr lang="es-UY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C18D3-89D3-41DA-B5AC-2FAE7F8B1B83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55E24-75FB-4FA5-9057-C43991D574A4}" type="datetimeFigureOut">
              <a:rPr lang="es-UY" smtClean="0"/>
              <a:pPr/>
              <a:t>19/9/2023</a:t>
            </a:fld>
            <a:endParaRPr lang="es-UY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C18D3-89D3-41DA-B5AC-2FAE7F8B1B83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55E24-75FB-4FA5-9057-C43991D574A4}" type="datetimeFigureOut">
              <a:rPr lang="es-UY" smtClean="0"/>
              <a:pPr/>
              <a:t>19/9/2023</a:t>
            </a:fld>
            <a:endParaRPr lang="es-UY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C18D3-89D3-41DA-B5AC-2FAE7F8B1B83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55E24-75FB-4FA5-9057-C43991D574A4}" type="datetimeFigureOut">
              <a:rPr lang="es-UY" smtClean="0"/>
              <a:pPr/>
              <a:t>19/9/2023</a:t>
            </a:fld>
            <a:endParaRPr lang="es-U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C18D3-89D3-41DA-B5AC-2FAE7F8B1B83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UY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55E24-75FB-4FA5-9057-C43991D574A4}" type="datetimeFigureOut">
              <a:rPr lang="es-UY" smtClean="0"/>
              <a:pPr/>
              <a:t>19/9/2023</a:t>
            </a:fld>
            <a:endParaRPr lang="es-U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C18D3-89D3-41DA-B5AC-2FAE7F8B1B83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C55E24-75FB-4FA5-9057-C43991D574A4}" type="datetimeFigureOut">
              <a:rPr lang="es-UY" smtClean="0"/>
              <a:pPr/>
              <a:t>19/9/2023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9C18D3-89D3-41DA-B5AC-2FAE7F8B1B83}" type="slidenum">
              <a:rPr lang="es-UY" smtClean="0"/>
              <a:pPr/>
              <a:t>‹Nº›</a:t>
            </a:fld>
            <a:endParaRPr lang="es-UY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U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ES" dirty="0"/>
              <a:t>ASIGNACIONES FAMILIARES</a:t>
            </a:r>
            <a:endParaRPr lang="es-UY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/>
              <a:t>Ariel Nicoliello</a:t>
            </a:r>
          </a:p>
          <a:p>
            <a:endParaRPr lang="es-ES" dirty="0"/>
          </a:p>
          <a:p>
            <a:endParaRPr lang="es-UY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1.  Antecedentes históricos en Uruguay</a:t>
            </a:r>
            <a:endParaRPr lang="es-UY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s-ES" sz="3400" dirty="0"/>
              <a:t>Constitución de 1934</a:t>
            </a:r>
          </a:p>
          <a:p>
            <a:pPr lvl="1"/>
            <a:r>
              <a:rPr lang="es-ES" sz="3400" dirty="0"/>
              <a:t> “quienes tengan a su cargo numerosa prole tienen derecho a auxilios compensatorios, siempre que los necesiten” (actual art. 41)</a:t>
            </a:r>
            <a:endParaRPr lang="es-UY" sz="3400" dirty="0"/>
          </a:p>
          <a:p>
            <a:r>
              <a:rPr lang="es-ES" sz="3400" dirty="0"/>
              <a:t>Ley 10.449 (1943):</a:t>
            </a:r>
          </a:p>
          <a:p>
            <a:pPr lvl="1"/>
            <a:r>
              <a:rPr lang="es-ES" sz="3400" dirty="0"/>
              <a:t>Cajas tripartitas de compensación de asignaciones familiares por sector de actividad</a:t>
            </a:r>
          </a:p>
          <a:p>
            <a:r>
              <a:rPr lang="es-ES" sz="3400" dirty="0"/>
              <a:t>Ley 11.618 (1950):</a:t>
            </a:r>
          </a:p>
          <a:p>
            <a:pPr lvl="1"/>
            <a:r>
              <a:rPr lang="es-ES" sz="3400" dirty="0"/>
              <a:t>Consejo Central de Asignaciones Familiares</a:t>
            </a:r>
          </a:p>
          <a:p>
            <a:pPr lvl="1"/>
            <a:r>
              <a:rPr lang="es-ES" sz="3400" dirty="0"/>
              <a:t>Unificó prestaciones y contribuciones</a:t>
            </a:r>
          </a:p>
          <a:p>
            <a:pPr lvl="1"/>
            <a:r>
              <a:rPr lang="es-ES" sz="3400" dirty="0"/>
              <a:t>Compensación entre cajas</a:t>
            </a:r>
          </a:p>
          <a:p>
            <a:r>
              <a:rPr lang="es-ES" sz="3400" dirty="0"/>
              <a:t>Acto 9 (1979): DAFA</a:t>
            </a:r>
          </a:p>
          <a:p>
            <a:r>
              <a:rPr lang="es-ES" sz="3400" dirty="0"/>
              <a:t>DL 15.084 (1980): nuevo régimen de asignaciones familiares</a:t>
            </a:r>
          </a:p>
          <a:p>
            <a:r>
              <a:rPr lang="es-ES" sz="3400" dirty="0"/>
              <a:t>Ley 15.800 (1986): administración por el BPS</a:t>
            </a:r>
          </a:p>
          <a:p>
            <a:r>
              <a:rPr lang="es-ES" sz="3400" dirty="0"/>
              <a:t>Ley 16.697 (1995): montos de asignaciones familiares, limitación del derecho a quienes perciben ingresos hasta 10 BPC</a:t>
            </a:r>
          </a:p>
          <a:p>
            <a:r>
              <a:rPr lang="es-ES" sz="3400" dirty="0"/>
              <a:t>Ley 17.139 (1999), 17.758 (2004): asignaciones familiares no contributivas</a:t>
            </a:r>
          </a:p>
          <a:p>
            <a:r>
              <a:rPr lang="es-ES" sz="3400" dirty="0"/>
              <a:t>Ley 18.227 (2007): nuevo régimen de asignaciones familiares no contributivas</a:t>
            </a:r>
          </a:p>
          <a:p>
            <a:r>
              <a:rPr lang="es-ES" sz="3400" dirty="0"/>
              <a:t>CIT 102 (ratificado en 2009): cobertura del 50 % de todos los asalariados o todos los residentes cuyos recursos no excedan de ciertos límites 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2. Régimen contributivo: asignatarios</a:t>
            </a:r>
            <a:endParaRPr lang="es-UY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UY" dirty="0"/>
              <a:t>Trabajadores dependientes de la actividad privada (industria y comercio, rurales y domésticos) en actividad o amparados al subsidio por desempleo </a:t>
            </a:r>
          </a:p>
          <a:p>
            <a:r>
              <a:rPr lang="es-ES" dirty="0"/>
              <a:t>Jubilados y pensionistas (</a:t>
            </a:r>
            <a:r>
              <a:rPr lang="es-ES" dirty="0" err="1"/>
              <a:t>IyC</a:t>
            </a:r>
            <a:r>
              <a:rPr lang="es-ES" dirty="0"/>
              <a:t>, R, D y bancarios)</a:t>
            </a:r>
          </a:p>
          <a:p>
            <a:r>
              <a:rPr lang="es-ES" dirty="0"/>
              <a:t>Pequeños productores rurales (</a:t>
            </a:r>
            <a:r>
              <a:rPr lang="es-ES" dirty="0" err="1"/>
              <a:t>máx</a:t>
            </a:r>
            <a:r>
              <a:rPr lang="es-ES" dirty="0"/>
              <a:t> 200 </a:t>
            </a:r>
            <a:r>
              <a:rPr lang="es-ES" dirty="0" err="1"/>
              <a:t>hás</a:t>
            </a:r>
            <a:r>
              <a:rPr lang="es-ES" dirty="0"/>
              <a:t>)</a:t>
            </a:r>
          </a:p>
          <a:p>
            <a:r>
              <a:rPr lang="es-ES" dirty="0"/>
              <a:t>Empresarios contratistas rurales hasta 1 </a:t>
            </a:r>
            <a:r>
              <a:rPr lang="es-ES" dirty="0" err="1"/>
              <a:t>dep</a:t>
            </a:r>
            <a:endParaRPr lang="es-ES" dirty="0"/>
          </a:p>
          <a:p>
            <a:r>
              <a:rPr lang="es-ES" dirty="0"/>
              <a:t>Vendedores de diarios</a:t>
            </a:r>
            <a:endParaRPr lang="es-UY" dirty="0"/>
          </a:p>
          <a:p>
            <a:endParaRPr lang="es-UY" dirty="0"/>
          </a:p>
          <a:p>
            <a:endParaRPr lang="es-UY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3.  Régimen contributivo: beneficiarios</a:t>
            </a:r>
            <a:endParaRPr lang="es-UY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/>
              <a:t>Niños, niñas y adolescentes, o personas incapacitadas para todo trabajo, a cargo del asignatario</a:t>
            </a:r>
          </a:p>
          <a:p>
            <a:r>
              <a:rPr lang="es-ES" dirty="0"/>
              <a:t>Requisitos de asistencia al sistema educativo según edad</a:t>
            </a:r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4.  Régimen contributivo: </a:t>
            </a:r>
            <a:r>
              <a:rPr lang="es-ES" dirty="0" err="1"/>
              <a:t>atributarios</a:t>
            </a:r>
            <a:r>
              <a:rPr lang="es-ES" dirty="0"/>
              <a:t> o administradores</a:t>
            </a:r>
            <a:endParaRPr lang="es-UY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Es la persona que por tener de hecho a su cargo al menor o incapaz tiene derecho a percibir la asignación familiar y administrarla en beneficio de la persona a cargo</a:t>
            </a:r>
          </a:p>
          <a:p>
            <a:r>
              <a:rPr lang="es-ES" dirty="0"/>
              <a:t>Puede no coincidir con el asignatario, en cuyo debe acreditar la tenencia efectiva</a:t>
            </a:r>
            <a:endParaRPr lang="es-UY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5.  Régimen contributivo: Cuantía de las prestaciones</a:t>
            </a:r>
            <a:endParaRPr lang="es-UY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ES" dirty="0"/>
              <a:t>16 % de 1 BPC si los ingresos del hogar no superan las 6 BPC (hasta $ 41.891) $ 1.111</a:t>
            </a:r>
          </a:p>
          <a:p>
            <a:r>
              <a:rPr lang="es-ES" dirty="0"/>
              <a:t>8 % de 1 BPC si los ingresos del hogar son superiores a 6 BPC y hasta 10 BPC ($ 69.833) $ 556</a:t>
            </a:r>
          </a:p>
          <a:p>
            <a:r>
              <a:rPr lang="es-ES" dirty="0"/>
              <a:t>Cesa el derecho si los ingresos superan las 10 BPC, tope que se incrementa a razón de 1 BPC por cada beneficiario que exceda el número de dos</a:t>
            </a:r>
          </a:p>
          <a:p>
            <a:r>
              <a:rPr lang="es-ES" dirty="0"/>
              <a:t>Convenio 102: 3 % del salario de un trabajador no calificado o 1,5 % del salario del trabajador considerado multiplicado por el número de hijos</a:t>
            </a:r>
          </a:p>
          <a:p>
            <a:r>
              <a:rPr lang="es-ES" dirty="0"/>
              <a:t>Ley 19.003: A partir del 1.1.2012, los valores se incrementan según la variación de la UR.  A partir de 2021, por Ley 19.924, se volvió a ajustar por BPC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6.  Término de la prestación</a:t>
            </a:r>
            <a:endParaRPr lang="es-UY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/>
              <a:t>Desde la comprobación del embarazo hasta los 14 años de edad del beneficiario, si éste asiste a enseñanza primaria, que puede extenderse hasta los 16 años</a:t>
            </a:r>
          </a:p>
          <a:p>
            <a:r>
              <a:rPr lang="es-ES" dirty="0"/>
              <a:t>Hasta los 18 años cuando curse estudios de nivel superior a primaria en institutos estatales o privados habilitados</a:t>
            </a:r>
          </a:p>
          <a:p>
            <a:r>
              <a:rPr lang="es-ES" dirty="0"/>
              <a:t>En forma vitalicia o hasta la percepción de otra prestación en el caso de los incapacitados totalmente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  7.  Régimen no contributivo: alcance subjetivo</a:t>
            </a:r>
            <a:endParaRPr lang="es-UY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ES" dirty="0"/>
              <a:t>Hogares en situación de vulnerabilidad socioeconómica</a:t>
            </a:r>
          </a:p>
          <a:p>
            <a:r>
              <a:rPr lang="es-ES" dirty="0"/>
              <a:t>Se ponderan múltiples factores (ingresos y composición del hogar, características de sus integrantes, condiciones habitacionales y del entorno, situación sanitaria, etc.)</a:t>
            </a:r>
          </a:p>
          <a:p>
            <a:r>
              <a:rPr lang="es-ES" dirty="0"/>
              <a:t>Administrador o </a:t>
            </a:r>
            <a:r>
              <a:rPr lang="es-ES" dirty="0" err="1"/>
              <a:t>atributario</a:t>
            </a:r>
            <a:r>
              <a:rPr lang="es-ES" dirty="0"/>
              <a:t>: persona a cuyo cargo están los beneficiarios.  Ley 19.924 eliminó el certificado judicial de tenencia</a:t>
            </a:r>
          </a:p>
          <a:p>
            <a:r>
              <a:rPr lang="es-ES" dirty="0"/>
              <a:t>Beneficiarios: igual régimen contributivo, requisitos asistencia al sistema educativos y controles médicos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8.  Régimen no contributivo: Cuantía de las prestaciones</a:t>
            </a:r>
            <a:endParaRPr lang="es-UY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Fórmula: </a:t>
            </a:r>
            <a:r>
              <a:rPr lang="es-ES"/>
              <a:t>$ 2.337 </a:t>
            </a:r>
            <a:r>
              <a:rPr lang="es-ES" dirty="0"/>
              <a:t>por número de beneficiarios elevado al exponente 0,6, dividido por número de beneficiarios</a:t>
            </a:r>
          </a:p>
          <a:p>
            <a:r>
              <a:rPr lang="es-ES" dirty="0"/>
              <a:t>Si cursan educación media: $ 3.339 por la misma fórmula</a:t>
            </a:r>
          </a:p>
          <a:p>
            <a:r>
              <a:rPr lang="es-ES" dirty="0"/>
              <a:t>Beneficiarios incapacidad total: $ 3.339</a:t>
            </a:r>
            <a:endParaRPr lang="es-UY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399</TotalTime>
  <Words>644</Words>
  <Application>Microsoft Office PowerPoint</Application>
  <PresentationFormat>Presentación en pantalla (4:3)</PresentationFormat>
  <Paragraphs>49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2" baseType="lpstr">
      <vt:lpstr>Arial</vt:lpstr>
      <vt:lpstr>Calibri</vt:lpstr>
      <vt:lpstr>Tema de Office</vt:lpstr>
      <vt:lpstr>ASIGNACIONES FAMILIARES</vt:lpstr>
      <vt:lpstr>1.  Antecedentes históricos en Uruguay</vt:lpstr>
      <vt:lpstr>2. Régimen contributivo: asignatarios</vt:lpstr>
      <vt:lpstr>3.  Régimen contributivo: beneficiarios</vt:lpstr>
      <vt:lpstr>4.  Régimen contributivo: atributarios o administradores</vt:lpstr>
      <vt:lpstr>5.  Régimen contributivo: Cuantía de las prestaciones</vt:lpstr>
      <vt:lpstr>6.  Término de la prestación</vt:lpstr>
      <vt:lpstr>  7.  Régimen no contributivo: alcance subjetivo</vt:lpstr>
      <vt:lpstr>8.  Régimen no contributivo: Cuantía de las prestaciones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SUBSIDIO POR DESEMPLEO</dc:title>
  <dc:creator>usuario</dc:creator>
  <cp:lastModifiedBy>Ariel Nicoliello</cp:lastModifiedBy>
  <cp:revision>61</cp:revision>
  <dcterms:created xsi:type="dcterms:W3CDTF">2017-09-20T16:45:08Z</dcterms:created>
  <dcterms:modified xsi:type="dcterms:W3CDTF">2023-09-19T12:10:36Z</dcterms:modified>
</cp:coreProperties>
</file>