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74" r:id="rId3"/>
    <p:sldId id="280" r:id="rId4"/>
    <p:sldId id="275" r:id="rId5"/>
    <p:sldId id="277" r:id="rId6"/>
    <p:sldId id="278" r:id="rId7"/>
    <p:sldId id="264" r:id="rId8"/>
    <p:sldId id="272" r:id="rId9"/>
    <p:sldId id="266" r:id="rId10"/>
    <p:sldId id="270" r:id="rId11"/>
    <p:sldId id="271" r:id="rId12"/>
    <p:sldId id="281" r:id="rId13"/>
    <p:sldId id="282" r:id="rId14"/>
    <p:sldId id="284" r:id="rId15"/>
    <p:sldId id="285" r:id="rId16"/>
    <p:sldId id="286" r:id="rId17"/>
    <p:sldId id="288" r:id="rId18"/>
    <p:sldId id="290" r:id="rId19"/>
    <p:sldId id="291" r:id="rId20"/>
    <p:sldId id="292" r:id="rId21"/>
    <p:sldId id="293" r:id="rId22"/>
  </p:sldIdLst>
  <p:sldSz cx="12192000" cy="6858000"/>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iel Nicoliello" userId="8aa40cebf3f57e9b" providerId="LiveId" clId="{D00FCF31-1D7A-46F5-83A0-A364FA8E1AC5}"/>
    <pc:docChg chg="undo custSel addSld modSld">
      <pc:chgData name="Ariel Nicoliello" userId="8aa40cebf3f57e9b" providerId="LiveId" clId="{D00FCF31-1D7A-46F5-83A0-A364FA8E1AC5}" dt="2023-03-02T21:11:17.107" v="1428" actId="20577"/>
      <pc:docMkLst>
        <pc:docMk/>
      </pc:docMkLst>
      <pc:sldChg chg="modSp mod">
        <pc:chgData name="Ariel Nicoliello" userId="8aa40cebf3f57e9b" providerId="LiveId" clId="{D00FCF31-1D7A-46F5-83A0-A364FA8E1AC5}" dt="2023-02-28T22:20:59.313" v="6" actId="6549"/>
        <pc:sldMkLst>
          <pc:docMk/>
          <pc:sldMk cId="3231420143" sldId="256"/>
        </pc:sldMkLst>
        <pc:spChg chg="mod">
          <ac:chgData name="Ariel Nicoliello" userId="8aa40cebf3f57e9b" providerId="LiveId" clId="{D00FCF31-1D7A-46F5-83A0-A364FA8E1AC5}" dt="2023-02-28T22:20:59.313" v="6" actId="6549"/>
          <ac:spMkLst>
            <pc:docMk/>
            <pc:sldMk cId="3231420143" sldId="256"/>
            <ac:spMk id="3" creationId="{00000000-0000-0000-0000-000000000000}"/>
          </ac:spMkLst>
        </pc:spChg>
      </pc:sldChg>
      <pc:sldChg chg="addSp delSp modSp mod">
        <pc:chgData name="Ariel Nicoliello" userId="8aa40cebf3f57e9b" providerId="LiveId" clId="{D00FCF31-1D7A-46F5-83A0-A364FA8E1AC5}" dt="2023-03-02T19:38:37.572" v="1065" actId="478"/>
        <pc:sldMkLst>
          <pc:docMk/>
          <pc:sldMk cId="2355608303" sldId="257"/>
        </pc:sldMkLst>
        <pc:spChg chg="add del mod">
          <ac:chgData name="Ariel Nicoliello" userId="8aa40cebf3f57e9b" providerId="LiveId" clId="{D00FCF31-1D7A-46F5-83A0-A364FA8E1AC5}" dt="2023-03-02T19:38:37.572" v="1065" actId="478"/>
          <ac:spMkLst>
            <pc:docMk/>
            <pc:sldMk cId="2355608303" sldId="257"/>
            <ac:spMk id="5" creationId="{8307B8DC-93C3-B87D-E431-EAEA60777DB1}"/>
          </ac:spMkLst>
        </pc:spChg>
        <pc:picChg chg="add del">
          <ac:chgData name="Ariel Nicoliello" userId="8aa40cebf3f57e9b" providerId="LiveId" clId="{D00FCF31-1D7A-46F5-83A0-A364FA8E1AC5}" dt="2023-03-02T19:38:37.572" v="1065" actId="478"/>
          <ac:picMkLst>
            <pc:docMk/>
            <pc:sldMk cId="2355608303" sldId="257"/>
            <ac:picMk id="4" creationId="{00000000-0000-0000-0000-000000000000}"/>
          </ac:picMkLst>
        </pc:picChg>
      </pc:sldChg>
      <pc:sldChg chg="modSp mod">
        <pc:chgData name="Ariel Nicoliello" userId="8aa40cebf3f57e9b" providerId="LiveId" clId="{D00FCF31-1D7A-46F5-83A0-A364FA8E1AC5}" dt="2023-03-02T19:51:55.938" v="1101" actId="6549"/>
        <pc:sldMkLst>
          <pc:docMk/>
          <pc:sldMk cId="2760163419" sldId="258"/>
        </pc:sldMkLst>
        <pc:spChg chg="mod">
          <ac:chgData name="Ariel Nicoliello" userId="8aa40cebf3f57e9b" providerId="LiveId" clId="{D00FCF31-1D7A-46F5-83A0-A364FA8E1AC5}" dt="2023-03-02T19:51:55.938" v="1101" actId="6549"/>
          <ac:spMkLst>
            <pc:docMk/>
            <pc:sldMk cId="2760163419" sldId="258"/>
            <ac:spMk id="3" creationId="{00000000-0000-0000-0000-000000000000}"/>
          </ac:spMkLst>
        </pc:spChg>
      </pc:sldChg>
      <pc:sldChg chg="modSp mod">
        <pc:chgData name="Ariel Nicoliello" userId="8aa40cebf3f57e9b" providerId="LiveId" clId="{D00FCF31-1D7A-46F5-83A0-A364FA8E1AC5}" dt="2023-03-02T19:20:20.980" v="1024" actId="114"/>
        <pc:sldMkLst>
          <pc:docMk/>
          <pc:sldMk cId="343901914" sldId="259"/>
        </pc:sldMkLst>
        <pc:spChg chg="mod">
          <ac:chgData name="Ariel Nicoliello" userId="8aa40cebf3f57e9b" providerId="LiveId" clId="{D00FCF31-1D7A-46F5-83A0-A364FA8E1AC5}" dt="2023-03-02T19:20:20.980" v="1024" actId="114"/>
          <ac:spMkLst>
            <pc:docMk/>
            <pc:sldMk cId="343901914" sldId="259"/>
            <ac:spMk id="2" creationId="{00000000-0000-0000-0000-000000000000}"/>
          </ac:spMkLst>
        </pc:spChg>
      </pc:sldChg>
      <pc:sldChg chg="modSp mod">
        <pc:chgData name="Ariel Nicoliello" userId="8aa40cebf3f57e9b" providerId="LiveId" clId="{D00FCF31-1D7A-46F5-83A0-A364FA8E1AC5}" dt="2023-03-02T19:34:54.543" v="1063" actId="20577"/>
        <pc:sldMkLst>
          <pc:docMk/>
          <pc:sldMk cId="4139512080" sldId="260"/>
        </pc:sldMkLst>
        <pc:spChg chg="mod">
          <ac:chgData name="Ariel Nicoliello" userId="8aa40cebf3f57e9b" providerId="LiveId" clId="{D00FCF31-1D7A-46F5-83A0-A364FA8E1AC5}" dt="2023-03-02T19:34:54.543" v="1063" actId="20577"/>
          <ac:spMkLst>
            <pc:docMk/>
            <pc:sldMk cId="4139512080" sldId="260"/>
            <ac:spMk id="3" creationId="{00000000-0000-0000-0000-000000000000}"/>
          </ac:spMkLst>
        </pc:spChg>
      </pc:sldChg>
      <pc:sldChg chg="modSp mod">
        <pc:chgData name="Ariel Nicoliello" userId="8aa40cebf3f57e9b" providerId="LiveId" clId="{D00FCF31-1D7A-46F5-83A0-A364FA8E1AC5}" dt="2023-03-02T21:11:17.107" v="1428" actId="20577"/>
        <pc:sldMkLst>
          <pc:docMk/>
          <pc:sldMk cId="1839131569" sldId="261"/>
        </pc:sldMkLst>
        <pc:spChg chg="mod">
          <ac:chgData name="Ariel Nicoliello" userId="8aa40cebf3f57e9b" providerId="LiveId" clId="{D00FCF31-1D7A-46F5-83A0-A364FA8E1AC5}" dt="2023-03-02T21:11:17.107" v="1428" actId="20577"/>
          <ac:spMkLst>
            <pc:docMk/>
            <pc:sldMk cId="1839131569" sldId="261"/>
            <ac:spMk id="3" creationId="{00000000-0000-0000-0000-000000000000}"/>
          </ac:spMkLst>
        </pc:spChg>
      </pc:sldChg>
      <pc:sldChg chg="modSp mod">
        <pc:chgData name="Ariel Nicoliello" userId="8aa40cebf3f57e9b" providerId="LiveId" clId="{D00FCF31-1D7A-46F5-83A0-A364FA8E1AC5}" dt="2023-03-01T14:29:09.565" v="1005" actId="113"/>
        <pc:sldMkLst>
          <pc:docMk/>
          <pc:sldMk cId="3189547381" sldId="263"/>
        </pc:sldMkLst>
        <pc:spChg chg="mod">
          <ac:chgData name="Ariel Nicoliello" userId="8aa40cebf3f57e9b" providerId="LiveId" clId="{D00FCF31-1D7A-46F5-83A0-A364FA8E1AC5}" dt="2023-03-01T14:29:09.565" v="1005" actId="113"/>
          <ac:spMkLst>
            <pc:docMk/>
            <pc:sldMk cId="3189547381" sldId="263"/>
            <ac:spMk id="3" creationId="{00000000-0000-0000-0000-000000000000}"/>
          </ac:spMkLst>
        </pc:spChg>
      </pc:sldChg>
      <pc:sldChg chg="modSp mod">
        <pc:chgData name="Ariel Nicoliello" userId="8aa40cebf3f57e9b" providerId="LiveId" clId="{D00FCF31-1D7A-46F5-83A0-A364FA8E1AC5}" dt="2023-03-02T20:05:46.788" v="1299" actId="20577"/>
        <pc:sldMkLst>
          <pc:docMk/>
          <pc:sldMk cId="1814246905" sldId="265"/>
        </pc:sldMkLst>
        <pc:spChg chg="mod">
          <ac:chgData name="Ariel Nicoliello" userId="8aa40cebf3f57e9b" providerId="LiveId" clId="{D00FCF31-1D7A-46F5-83A0-A364FA8E1AC5}" dt="2023-03-01T14:29:49.563" v="1007" actId="113"/>
          <ac:spMkLst>
            <pc:docMk/>
            <pc:sldMk cId="1814246905" sldId="265"/>
            <ac:spMk id="2" creationId="{00000000-0000-0000-0000-000000000000}"/>
          </ac:spMkLst>
        </pc:spChg>
        <pc:spChg chg="mod">
          <ac:chgData name="Ariel Nicoliello" userId="8aa40cebf3f57e9b" providerId="LiveId" clId="{D00FCF31-1D7A-46F5-83A0-A364FA8E1AC5}" dt="2023-03-02T20:05:46.788" v="1299" actId="20577"/>
          <ac:spMkLst>
            <pc:docMk/>
            <pc:sldMk cId="1814246905" sldId="265"/>
            <ac:spMk id="3" creationId="{00000000-0000-0000-0000-000000000000}"/>
          </ac:spMkLst>
        </pc:spChg>
      </pc:sldChg>
      <pc:sldChg chg="modSp mod">
        <pc:chgData name="Ariel Nicoliello" userId="8aa40cebf3f57e9b" providerId="LiveId" clId="{D00FCF31-1D7A-46F5-83A0-A364FA8E1AC5}" dt="2023-03-02T20:08:47.926" v="1320" actId="113"/>
        <pc:sldMkLst>
          <pc:docMk/>
          <pc:sldMk cId="2069523503" sldId="266"/>
        </pc:sldMkLst>
        <pc:spChg chg="mod">
          <ac:chgData name="Ariel Nicoliello" userId="8aa40cebf3f57e9b" providerId="LiveId" clId="{D00FCF31-1D7A-46F5-83A0-A364FA8E1AC5}" dt="2023-03-02T20:06:04.005" v="1300" actId="113"/>
          <ac:spMkLst>
            <pc:docMk/>
            <pc:sldMk cId="2069523503" sldId="266"/>
            <ac:spMk id="2" creationId="{00000000-0000-0000-0000-000000000000}"/>
          </ac:spMkLst>
        </pc:spChg>
        <pc:spChg chg="mod">
          <ac:chgData name="Ariel Nicoliello" userId="8aa40cebf3f57e9b" providerId="LiveId" clId="{D00FCF31-1D7A-46F5-83A0-A364FA8E1AC5}" dt="2023-03-02T20:08:47.926" v="1320" actId="113"/>
          <ac:spMkLst>
            <pc:docMk/>
            <pc:sldMk cId="2069523503" sldId="266"/>
            <ac:spMk id="3" creationId="{00000000-0000-0000-0000-000000000000}"/>
          </ac:spMkLst>
        </pc:spChg>
      </pc:sldChg>
      <pc:sldChg chg="modSp new mod">
        <pc:chgData name="Ariel Nicoliello" userId="8aa40cebf3f57e9b" providerId="LiveId" clId="{D00FCF31-1D7A-46F5-83A0-A364FA8E1AC5}" dt="2023-03-02T19:29:46.111" v="1050" actId="20577"/>
        <pc:sldMkLst>
          <pc:docMk/>
          <pc:sldMk cId="1224858977" sldId="268"/>
        </pc:sldMkLst>
        <pc:spChg chg="mod">
          <ac:chgData name="Ariel Nicoliello" userId="8aa40cebf3f57e9b" providerId="LiveId" clId="{D00FCF31-1D7A-46F5-83A0-A364FA8E1AC5}" dt="2023-02-28T22:52:53.744" v="1001" actId="20577"/>
          <ac:spMkLst>
            <pc:docMk/>
            <pc:sldMk cId="1224858977" sldId="268"/>
            <ac:spMk id="2" creationId="{67CECA8A-A519-250A-F5CC-01720E4E2BBA}"/>
          </ac:spMkLst>
        </pc:spChg>
        <pc:spChg chg="mod">
          <ac:chgData name="Ariel Nicoliello" userId="8aa40cebf3f57e9b" providerId="LiveId" clId="{D00FCF31-1D7A-46F5-83A0-A364FA8E1AC5}" dt="2023-03-02T19:29:46.111" v="1050" actId="20577"/>
          <ac:spMkLst>
            <pc:docMk/>
            <pc:sldMk cId="1224858977" sldId="268"/>
            <ac:spMk id="3" creationId="{E77CEB33-E70C-C986-3A29-948729E3B82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3FF9DEF-CE91-41F1-8F3C-1FC2F411D045}" type="datetimeFigureOut">
              <a:rPr lang="es-UY" smtClean="0"/>
              <a:t>12/9/2023</a:t>
            </a:fld>
            <a:endParaRPr lang="es-UY"/>
          </a:p>
        </p:txBody>
      </p:sp>
      <p:sp>
        <p:nvSpPr>
          <p:cNvPr id="5" name="Footer Placeholder 4"/>
          <p:cNvSpPr>
            <a:spLocks noGrp="1"/>
          </p:cNvSpPr>
          <p:nvPr>
            <p:ph type="ftr" sz="quarter" idx="11"/>
          </p:nvPr>
        </p:nvSpPr>
        <p:spPr/>
        <p:txBody>
          <a:bodyPr/>
          <a:lstStyle/>
          <a:p>
            <a:endParaRPr lang="es-UY"/>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1985723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3FF9DEF-CE91-41F1-8F3C-1FC2F411D045}" type="datetimeFigureOut">
              <a:rPr lang="es-UY" smtClean="0"/>
              <a:t>12/9/2023</a:t>
            </a:fld>
            <a:endParaRPr lang="es-UY"/>
          </a:p>
        </p:txBody>
      </p:sp>
      <p:sp>
        <p:nvSpPr>
          <p:cNvPr id="5" name="Footer Placeholder 4"/>
          <p:cNvSpPr>
            <a:spLocks noGrp="1"/>
          </p:cNvSpPr>
          <p:nvPr>
            <p:ph type="ftr" sz="quarter" idx="11"/>
          </p:nvPr>
        </p:nvSpPr>
        <p:spPr/>
        <p:txBody>
          <a:bodyPr/>
          <a:lstStyle/>
          <a:p>
            <a:endParaRPr lang="es-UY"/>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2168532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3FF9DEF-CE91-41F1-8F3C-1FC2F411D045}" type="datetimeFigureOut">
              <a:rPr lang="es-UY" smtClean="0"/>
              <a:t>12/9/2023</a:t>
            </a:fld>
            <a:endParaRPr lang="es-UY"/>
          </a:p>
        </p:txBody>
      </p:sp>
      <p:sp>
        <p:nvSpPr>
          <p:cNvPr id="5" name="Footer Placeholder 4"/>
          <p:cNvSpPr>
            <a:spLocks noGrp="1"/>
          </p:cNvSpPr>
          <p:nvPr>
            <p:ph type="ftr" sz="quarter" idx="11"/>
          </p:nvPr>
        </p:nvSpPr>
        <p:spPr/>
        <p:txBody>
          <a:bodyPr/>
          <a:lstStyle/>
          <a:p>
            <a:endParaRPr lang="es-UY"/>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BA88A5F-E0B4-4D81-A81F-71C6A33A6398}" type="slidenum">
              <a:rPr lang="es-UY" smtClean="0"/>
              <a:t>‹Nº›</a:t>
            </a:fld>
            <a:endParaRPr lang="es-UY"/>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31252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43FF9DEF-CE91-41F1-8F3C-1FC2F411D045}" type="datetimeFigureOut">
              <a:rPr lang="es-UY" smtClean="0"/>
              <a:t>12/9/2023</a:t>
            </a:fld>
            <a:endParaRPr lang="es-UY"/>
          </a:p>
        </p:txBody>
      </p:sp>
      <p:sp>
        <p:nvSpPr>
          <p:cNvPr id="6" name="Footer Placeholder 5"/>
          <p:cNvSpPr>
            <a:spLocks noGrp="1"/>
          </p:cNvSpPr>
          <p:nvPr>
            <p:ph type="ftr" sz="quarter" idx="11"/>
          </p:nvPr>
        </p:nvSpPr>
        <p:spPr/>
        <p:txBody>
          <a:bodyPr/>
          <a:lstStyle/>
          <a:p>
            <a:endParaRPr lang="es-UY"/>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10199298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43FF9DEF-CE91-41F1-8F3C-1FC2F411D045}" type="datetimeFigureOut">
              <a:rPr lang="es-UY" smtClean="0"/>
              <a:t>12/9/2023</a:t>
            </a:fld>
            <a:endParaRPr lang="es-UY"/>
          </a:p>
        </p:txBody>
      </p:sp>
      <p:sp>
        <p:nvSpPr>
          <p:cNvPr id="6" name="Footer Placeholder 5"/>
          <p:cNvSpPr>
            <a:spLocks noGrp="1"/>
          </p:cNvSpPr>
          <p:nvPr>
            <p:ph type="ftr" sz="quarter" idx="11"/>
          </p:nvPr>
        </p:nvSpPr>
        <p:spPr/>
        <p:txBody>
          <a:bodyPr/>
          <a:lstStyle/>
          <a:p>
            <a:endParaRPr lang="es-UY"/>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A88A5F-E0B4-4D81-A81F-71C6A33A6398}" type="slidenum">
              <a:rPr lang="es-UY" smtClean="0"/>
              <a:t>‹Nº›</a:t>
            </a:fld>
            <a:endParaRPr lang="es-UY"/>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155875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43FF9DEF-CE91-41F1-8F3C-1FC2F411D045}" type="datetimeFigureOut">
              <a:rPr lang="es-UY" smtClean="0"/>
              <a:t>12/9/2023</a:t>
            </a:fld>
            <a:endParaRPr lang="es-UY"/>
          </a:p>
        </p:txBody>
      </p:sp>
      <p:sp>
        <p:nvSpPr>
          <p:cNvPr id="6" name="Footer Placeholder 5"/>
          <p:cNvSpPr>
            <a:spLocks noGrp="1"/>
          </p:cNvSpPr>
          <p:nvPr>
            <p:ph type="ftr" sz="quarter" idx="11"/>
          </p:nvPr>
        </p:nvSpPr>
        <p:spPr/>
        <p:txBody>
          <a:bodyPr/>
          <a:lstStyle/>
          <a:p>
            <a:endParaRPr lang="es-UY"/>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4244761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3FF9DEF-CE91-41F1-8F3C-1FC2F411D045}" type="datetimeFigureOut">
              <a:rPr lang="es-UY" smtClean="0"/>
              <a:t>12/9/2023</a:t>
            </a:fld>
            <a:endParaRPr lang="es-UY"/>
          </a:p>
        </p:txBody>
      </p:sp>
      <p:sp>
        <p:nvSpPr>
          <p:cNvPr id="5" name="Footer Placeholder 4"/>
          <p:cNvSpPr>
            <a:spLocks noGrp="1"/>
          </p:cNvSpPr>
          <p:nvPr>
            <p:ph type="ftr" sz="quarter" idx="11"/>
          </p:nvPr>
        </p:nvSpPr>
        <p:spPr/>
        <p:txBody>
          <a:bodyPr/>
          <a:lstStyle/>
          <a:p>
            <a:endParaRPr lang="es-UY"/>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32207600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3FF9DEF-CE91-41F1-8F3C-1FC2F411D045}" type="datetimeFigureOut">
              <a:rPr lang="es-UY" smtClean="0"/>
              <a:t>12/9/2023</a:t>
            </a:fld>
            <a:endParaRPr lang="es-UY"/>
          </a:p>
        </p:txBody>
      </p:sp>
      <p:sp>
        <p:nvSpPr>
          <p:cNvPr id="5" name="Footer Placeholder 4"/>
          <p:cNvSpPr>
            <a:spLocks noGrp="1"/>
          </p:cNvSpPr>
          <p:nvPr>
            <p:ph type="ftr" sz="quarter" idx="11"/>
          </p:nvPr>
        </p:nvSpPr>
        <p:spPr/>
        <p:txBody>
          <a:bodyPr/>
          <a:lstStyle/>
          <a:p>
            <a:endParaRPr lang="es-UY"/>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2941666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3FF9DEF-CE91-41F1-8F3C-1FC2F411D045}" type="datetimeFigureOut">
              <a:rPr lang="es-UY" smtClean="0"/>
              <a:t>12/9/2023</a:t>
            </a:fld>
            <a:endParaRPr lang="es-UY"/>
          </a:p>
        </p:txBody>
      </p:sp>
      <p:sp>
        <p:nvSpPr>
          <p:cNvPr id="5" name="Footer Placeholder 4"/>
          <p:cNvSpPr>
            <a:spLocks noGrp="1"/>
          </p:cNvSpPr>
          <p:nvPr>
            <p:ph type="ftr" sz="quarter" idx="11"/>
          </p:nvPr>
        </p:nvSpPr>
        <p:spPr/>
        <p:txBody>
          <a:bodyPr/>
          <a:lstStyle/>
          <a:p>
            <a:endParaRPr lang="es-UY"/>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2693026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3FF9DEF-CE91-41F1-8F3C-1FC2F411D045}" type="datetimeFigureOut">
              <a:rPr lang="es-UY" smtClean="0"/>
              <a:t>12/9/2023</a:t>
            </a:fld>
            <a:endParaRPr lang="es-UY"/>
          </a:p>
        </p:txBody>
      </p:sp>
      <p:sp>
        <p:nvSpPr>
          <p:cNvPr id="5" name="Footer Placeholder 4"/>
          <p:cNvSpPr>
            <a:spLocks noGrp="1"/>
          </p:cNvSpPr>
          <p:nvPr>
            <p:ph type="ftr" sz="quarter" idx="11"/>
          </p:nvPr>
        </p:nvSpPr>
        <p:spPr/>
        <p:txBody>
          <a:bodyPr/>
          <a:lstStyle/>
          <a:p>
            <a:endParaRPr lang="es-UY"/>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3363237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3FF9DEF-CE91-41F1-8F3C-1FC2F411D045}" type="datetimeFigureOut">
              <a:rPr lang="es-UY" smtClean="0"/>
              <a:t>12/9/2023</a:t>
            </a:fld>
            <a:endParaRPr lang="es-UY"/>
          </a:p>
        </p:txBody>
      </p:sp>
      <p:sp>
        <p:nvSpPr>
          <p:cNvPr id="6" name="Footer Placeholder 5"/>
          <p:cNvSpPr>
            <a:spLocks noGrp="1"/>
          </p:cNvSpPr>
          <p:nvPr>
            <p:ph type="ftr" sz="quarter" idx="11"/>
          </p:nvPr>
        </p:nvSpPr>
        <p:spPr/>
        <p:txBody>
          <a:bodyPr/>
          <a:lstStyle/>
          <a:p>
            <a:endParaRPr lang="es-UY"/>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2411604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3FF9DEF-CE91-41F1-8F3C-1FC2F411D045}" type="datetimeFigureOut">
              <a:rPr lang="es-UY" smtClean="0"/>
              <a:t>12/9/2023</a:t>
            </a:fld>
            <a:endParaRPr lang="es-UY"/>
          </a:p>
        </p:txBody>
      </p:sp>
      <p:sp>
        <p:nvSpPr>
          <p:cNvPr id="8" name="Footer Placeholder 7"/>
          <p:cNvSpPr>
            <a:spLocks noGrp="1"/>
          </p:cNvSpPr>
          <p:nvPr>
            <p:ph type="ftr" sz="quarter" idx="11"/>
          </p:nvPr>
        </p:nvSpPr>
        <p:spPr/>
        <p:txBody>
          <a:bodyPr/>
          <a:lstStyle/>
          <a:p>
            <a:endParaRPr lang="es-UY"/>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484469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3FF9DEF-CE91-41F1-8F3C-1FC2F411D045}" type="datetimeFigureOut">
              <a:rPr lang="es-UY" smtClean="0"/>
              <a:t>12/9/2023</a:t>
            </a:fld>
            <a:endParaRPr lang="es-UY"/>
          </a:p>
        </p:txBody>
      </p:sp>
      <p:sp>
        <p:nvSpPr>
          <p:cNvPr id="4" name="Footer Placeholder 3"/>
          <p:cNvSpPr>
            <a:spLocks noGrp="1"/>
          </p:cNvSpPr>
          <p:nvPr>
            <p:ph type="ftr" sz="quarter" idx="11"/>
          </p:nvPr>
        </p:nvSpPr>
        <p:spPr/>
        <p:txBody>
          <a:bodyPr/>
          <a:lstStyle/>
          <a:p>
            <a:endParaRPr lang="es-UY"/>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1226359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FF9DEF-CE91-41F1-8F3C-1FC2F411D045}" type="datetimeFigureOut">
              <a:rPr lang="es-UY" smtClean="0"/>
              <a:t>12/9/2023</a:t>
            </a:fld>
            <a:endParaRPr lang="es-UY"/>
          </a:p>
        </p:txBody>
      </p:sp>
      <p:sp>
        <p:nvSpPr>
          <p:cNvPr id="3" name="Footer Placeholder 2"/>
          <p:cNvSpPr>
            <a:spLocks noGrp="1"/>
          </p:cNvSpPr>
          <p:nvPr>
            <p:ph type="ftr" sz="quarter" idx="11"/>
          </p:nvPr>
        </p:nvSpPr>
        <p:spPr/>
        <p:txBody>
          <a:bodyPr/>
          <a:lstStyle/>
          <a:p>
            <a:endParaRPr lang="es-UY"/>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863851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3FF9DEF-CE91-41F1-8F3C-1FC2F411D045}" type="datetimeFigureOut">
              <a:rPr lang="es-UY" smtClean="0"/>
              <a:t>12/9/2023</a:t>
            </a:fld>
            <a:endParaRPr lang="es-UY"/>
          </a:p>
        </p:txBody>
      </p:sp>
      <p:sp>
        <p:nvSpPr>
          <p:cNvPr id="6" name="Footer Placeholder 5"/>
          <p:cNvSpPr>
            <a:spLocks noGrp="1"/>
          </p:cNvSpPr>
          <p:nvPr>
            <p:ph type="ftr" sz="quarter" idx="11"/>
          </p:nvPr>
        </p:nvSpPr>
        <p:spPr/>
        <p:txBody>
          <a:bodyPr/>
          <a:lstStyle/>
          <a:p>
            <a:endParaRPr lang="es-UY"/>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4249144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3FF9DEF-CE91-41F1-8F3C-1FC2F411D045}" type="datetimeFigureOut">
              <a:rPr lang="es-UY" smtClean="0"/>
              <a:t>12/9/2023</a:t>
            </a:fld>
            <a:endParaRPr lang="es-UY"/>
          </a:p>
        </p:txBody>
      </p:sp>
      <p:sp>
        <p:nvSpPr>
          <p:cNvPr id="6" name="Footer Placeholder 5"/>
          <p:cNvSpPr>
            <a:spLocks noGrp="1"/>
          </p:cNvSpPr>
          <p:nvPr>
            <p:ph type="ftr" sz="quarter" idx="11"/>
          </p:nvPr>
        </p:nvSpPr>
        <p:spPr/>
        <p:txBody>
          <a:bodyPr/>
          <a:lstStyle/>
          <a:p>
            <a:endParaRPr lang="es-UY"/>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BA88A5F-E0B4-4D81-A81F-71C6A33A6398}" type="slidenum">
              <a:rPr lang="es-UY" smtClean="0"/>
              <a:t>‹Nº›</a:t>
            </a:fld>
            <a:endParaRPr lang="es-UY"/>
          </a:p>
        </p:txBody>
      </p:sp>
    </p:spTree>
    <p:extLst>
      <p:ext uri="{BB962C8B-B14F-4D97-AF65-F5344CB8AC3E}">
        <p14:creationId xmlns:p14="http://schemas.microsoft.com/office/powerpoint/2010/main" val="3252503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3FF9DEF-CE91-41F1-8F3C-1FC2F411D045}" type="datetimeFigureOut">
              <a:rPr lang="es-UY" smtClean="0"/>
              <a:t>12/9/2023</a:t>
            </a:fld>
            <a:endParaRPr lang="es-UY"/>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UY"/>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BA88A5F-E0B4-4D81-A81F-71C6A33A6398}" type="slidenum">
              <a:rPr lang="es-UY" smtClean="0"/>
              <a:t>‹Nº›</a:t>
            </a:fld>
            <a:endParaRPr lang="es-UY"/>
          </a:p>
        </p:txBody>
      </p:sp>
    </p:spTree>
    <p:extLst>
      <p:ext uri="{BB962C8B-B14F-4D97-AF65-F5344CB8AC3E}">
        <p14:creationId xmlns:p14="http://schemas.microsoft.com/office/powerpoint/2010/main" val="2417407717"/>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3065404"/>
            <a:ext cx="8915399" cy="2262781"/>
          </a:xfrm>
        </p:spPr>
        <p:txBody>
          <a:bodyPr>
            <a:normAutofit fontScale="90000"/>
          </a:bodyPr>
          <a:lstStyle/>
          <a:p>
            <a:r>
              <a:rPr lang="es-UY" b="1" dirty="0" smtClean="0"/>
              <a:t>Inclusión y afiliación</a:t>
            </a:r>
            <a:br>
              <a:rPr lang="es-UY" b="1" dirty="0" smtClean="0"/>
            </a:br>
            <a:r>
              <a:rPr lang="es-UY" b="1" dirty="0" smtClean="0"/>
              <a:t>Compatibilidad </a:t>
            </a:r>
            <a:r>
              <a:rPr lang="es-UY" b="1" dirty="0"/>
              <a:t>jubilación y </a:t>
            </a:r>
            <a:r>
              <a:rPr lang="es-UY" b="1" dirty="0" smtClean="0"/>
              <a:t>actividad</a:t>
            </a:r>
            <a:br>
              <a:rPr lang="es-UY" b="1" dirty="0" smtClean="0"/>
            </a:br>
            <a:r>
              <a:rPr lang="es-UY" b="1" dirty="0" smtClean="0"/>
              <a:t>Regímenes jubilatorios anteriores y Sistema Previsional Común</a:t>
            </a:r>
            <a:endParaRPr lang="es-UY" b="1" dirty="0"/>
          </a:p>
        </p:txBody>
      </p:sp>
      <p:sp>
        <p:nvSpPr>
          <p:cNvPr id="3" name="Subtítulo 2"/>
          <p:cNvSpPr>
            <a:spLocks noGrp="1"/>
          </p:cNvSpPr>
          <p:nvPr>
            <p:ph type="subTitle" idx="1"/>
          </p:nvPr>
        </p:nvSpPr>
        <p:spPr>
          <a:xfrm>
            <a:off x="2589213" y="5328185"/>
            <a:ext cx="8915399" cy="959404"/>
          </a:xfrm>
        </p:spPr>
        <p:txBody>
          <a:bodyPr/>
          <a:lstStyle/>
          <a:p>
            <a:endParaRPr lang="es-UY" b="1" dirty="0"/>
          </a:p>
          <a:p>
            <a:r>
              <a:rPr lang="es-UY" b="1" dirty="0"/>
              <a:t>Ariel Nicoliello</a:t>
            </a:r>
          </a:p>
        </p:txBody>
      </p:sp>
    </p:spTree>
    <p:extLst>
      <p:ext uri="{BB962C8B-B14F-4D97-AF65-F5344CB8AC3E}">
        <p14:creationId xmlns:p14="http://schemas.microsoft.com/office/powerpoint/2010/main" val="3231420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UY" b="1" dirty="0"/>
              <a:t>Situaciones </a:t>
            </a:r>
            <a:r>
              <a:rPr lang="es-UY" b="1" dirty="0" smtClean="0"/>
              <a:t>de compatibilidad jubilación/actividad previstas</a:t>
            </a:r>
            <a:r>
              <a:rPr lang="es-UY" b="1" dirty="0"/>
              <a:t>: </a:t>
            </a:r>
            <a:r>
              <a:rPr lang="es-UY" b="1" dirty="0" smtClean="0"/>
              <a:t>no dependientes </a:t>
            </a:r>
            <a:r>
              <a:rPr lang="es-UY" b="1" dirty="0" err="1" smtClean="0"/>
              <a:t>ind</a:t>
            </a:r>
            <a:r>
              <a:rPr lang="es-UY" b="1" dirty="0" smtClean="0"/>
              <a:t> y comercio o rural</a:t>
            </a:r>
            <a:endParaRPr lang="es-UY" dirty="0"/>
          </a:p>
        </p:txBody>
      </p:sp>
      <p:sp>
        <p:nvSpPr>
          <p:cNvPr id="3" name="Marcador de contenido 2"/>
          <p:cNvSpPr>
            <a:spLocks noGrp="1"/>
          </p:cNvSpPr>
          <p:nvPr>
            <p:ph idx="1"/>
          </p:nvPr>
        </p:nvSpPr>
        <p:spPr>
          <a:xfrm>
            <a:off x="2589212" y="2473234"/>
            <a:ext cx="8915400" cy="3437988"/>
          </a:xfrm>
        </p:spPr>
        <p:txBody>
          <a:bodyPr>
            <a:normAutofit fontScale="85000" lnSpcReduction="10000"/>
          </a:bodyPr>
          <a:lstStyle/>
          <a:p>
            <a:r>
              <a:rPr lang="es-UY" sz="2400" b="1" dirty="0">
                <a:latin typeface="Arial" panose="020B0604020202020204" pitchFamily="34" charset="0"/>
                <a:cs typeface="Arial" panose="020B0604020202020204" pitchFamily="34" charset="0"/>
              </a:rPr>
              <a:t>Trabajadores no dependientes en los últimos 3 años </a:t>
            </a:r>
            <a:r>
              <a:rPr lang="es-UY" sz="2400" dirty="0">
                <a:latin typeface="Arial" panose="020B0604020202020204" pitchFamily="34" charset="0"/>
                <a:cs typeface="Arial" panose="020B0604020202020204" pitchFamily="34" charset="0"/>
              </a:rPr>
              <a:t>con </a:t>
            </a:r>
            <a:r>
              <a:rPr lang="es-UY" sz="2400" b="1" dirty="0">
                <a:latin typeface="Arial" panose="020B0604020202020204" pitchFamily="34" charset="0"/>
                <a:cs typeface="Arial" panose="020B0604020202020204" pitchFamily="34" charset="0"/>
              </a:rPr>
              <a:t>65</a:t>
            </a:r>
            <a:r>
              <a:rPr lang="es-UY" sz="2400" dirty="0">
                <a:latin typeface="Arial" panose="020B0604020202020204" pitchFamily="34" charset="0"/>
                <a:cs typeface="Arial" panose="020B0604020202020204" pitchFamily="34" charset="0"/>
              </a:rPr>
              <a:t> años </a:t>
            </a:r>
            <a:r>
              <a:rPr lang="es-UY" sz="2400" dirty="0" smtClean="0">
                <a:latin typeface="Arial" panose="020B0604020202020204" pitchFamily="34" charset="0"/>
                <a:cs typeface="Arial" panose="020B0604020202020204" pitchFamily="34" charset="0"/>
              </a:rPr>
              <a:t>o más que </a:t>
            </a:r>
            <a:r>
              <a:rPr lang="es-UY" sz="2400" dirty="0">
                <a:latin typeface="Arial" panose="020B0604020202020204" pitchFamily="34" charset="0"/>
                <a:cs typeface="Arial" panose="020B0604020202020204" pitchFamily="34" charset="0"/>
              </a:rPr>
              <a:t>se jubilan y continúan la actividad </a:t>
            </a:r>
            <a:r>
              <a:rPr lang="es-UY" sz="2400" b="1" dirty="0">
                <a:latin typeface="Arial" panose="020B0604020202020204" pitchFamily="34" charset="0"/>
                <a:cs typeface="Arial" panose="020B0604020202020204" pitchFamily="34" charset="0"/>
              </a:rPr>
              <a:t>en tanto ocupen personal </a:t>
            </a:r>
            <a:r>
              <a:rPr lang="es-UY" sz="2400" dirty="0">
                <a:latin typeface="Arial" panose="020B0604020202020204" pitchFamily="34" charset="0"/>
                <a:cs typeface="Arial" panose="020B0604020202020204" pitchFamily="34" charset="0"/>
              </a:rPr>
              <a:t>en las condiciones que establezca la reglamentación.  </a:t>
            </a:r>
            <a:r>
              <a:rPr lang="es-UY" sz="2400" b="1" dirty="0">
                <a:latin typeface="Arial" panose="020B0604020202020204" pitchFamily="34" charset="0"/>
                <a:cs typeface="Arial" panose="020B0604020202020204" pitchFamily="34" charset="0"/>
              </a:rPr>
              <a:t>Aportan a </a:t>
            </a:r>
            <a:r>
              <a:rPr lang="es-UY" sz="2400" b="1" dirty="0" smtClean="0">
                <a:latin typeface="Arial" panose="020B0604020202020204" pitchFamily="34" charset="0"/>
                <a:cs typeface="Arial" panose="020B0604020202020204" pitchFamily="34" charset="0"/>
              </a:rPr>
              <a:t>su </a:t>
            </a:r>
            <a:r>
              <a:rPr lang="es-UY" sz="2400" b="1" dirty="0">
                <a:latin typeface="Arial" panose="020B0604020202020204" pitchFamily="34" charset="0"/>
                <a:cs typeface="Arial" panose="020B0604020202020204" pitchFamily="34" charset="0"/>
              </a:rPr>
              <a:t>cuenta de ahorro </a:t>
            </a:r>
            <a:r>
              <a:rPr lang="es-UY" sz="2400" b="1" dirty="0" smtClean="0">
                <a:latin typeface="Arial" panose="020B0604020202020204" pitchFamily="34" charset="0"/>
                <a:cs typeface="Arial" panose="020B0604020202020204" pitchFamily="34" charset="0"/>
              </a:rPr>
              <a:t>obligatorio (¿por otra actividad?) o, en su defecto, ahorro voluntario</a:t>
            </a:r>
            <a:r>
              <a:rPr lang="es-UY" sz="2400" dirty="0" smtClean="0">
                <a:latin typeface="Arial" panose="020B0604020202020204" pitchFamily="34" charset="0"/>
                <a:cs typeface="Arial" panose="020B0604020202020204" pitchFamily="34" charset="0"/>
              </a:rPr>
              <a:t> </a:t>
            </a:r>
            <a:r>
              <a:rPr lang="es-UY" sz="2400" dirty="0">
                <a:latin typeface="Arial" panose="020B0604020202020204" pitchFamily="34" charset="0"/>
                <a:cs typeface="Arial" panose="020B0604020202020204" pitchFamily="34" charset="0"/>
              </a:rPr>
              <a:t>(art. 199 B)</a:t>
            </a:r>
          </a:p>
          <a:p>
            <a:r>
              <a:rPr lang="es-UY" sz="2400" b="1" dirty="0">
                <a:latin typeface="Arial" panose="020B0604020202020204" pitchFamily="34" charset="0"/>
                <a:cs typeface="Arial" panose="020B0604020202020204" pitchFamily="34" charset="0"/>
              </a:rPr>
              <a:t>Trabajadores no dependientes en los últimos 3 años </a:t>
            </a:r>
            <a:r>
              <a:rPr lang="es-UY" sz="2400" dirty="0">
                <a:latin typeface="Arial" panose="020B0604020202020204" pitchFamily="34" charset="0"/>
                <a:cs typeface="Arial" panose="020B0604020202020204" pitchFamily="34" charset="0"/>
              </a:rPr>
              <a:t>con </a:t>
            </a:r>
            <a:r>
              <a:rPr lang="es-UY" sz="2400" b="1" dirty="0">
                <a:latin typeface="Arial" panose="020B0604020202020204" pitchFamily="34" charset="0"/>
                <a:cs typeface="Arial" panose="020B0604020202020204" pitchFamily="34" charset="0"/>
              </a:rPr>
              <a:t>65 </a:t>
            </a:r>
            <a:r>
              <a:rPr lang="es-UY" sz="2400" dirty="0">
                <a:latin typeface="Arial" panose="020B0604020202020204" pitchFamily="34" charset="0"/>
                <a:cs typeface="Arial" panose="020B0604020202020204" pitchFamily="34" charset="0"/>
              </a:rPr>
              <a:t>años </a:t>
            </a:r>
            <a:r>
              <a:rPr lang="es-UY" sz="2400" dirty="0" smtClean="0">
                <a:latin typeface="Arial" panose="020B0604020202020204" pitchFamily="34" charset="0"/>
                <a:cs typeface="Arial" panose="020B0604020202020204" pitchFamily="34" charset="0"/>
              </a:rPr>
              <a:t>o más que </a:t>
            </a:r>
            <a:r>
              <a:rPr lang="es-UY" sz="2400" dirty="0">
                <a:latin typeface="Arial" panose="020B0604020202020204" pitchFamily="34" charset="0"/>
                <a:cs typeface="Arial" panose="020B0604020202020204" pitchFamily="34" charset="0"/>
              </a:rPr>
              <a:t>continúan en actividad, con 30 años de servicios, </a:t>
            </a:r>
            <a:r>
              <a:rPr lang="es-UY" sz="2400" b="1" dirty="0">
                <a:latin typeface="Arial" panose="020B0604020202020204" pitchFamily="34" charset="0"/>
                <a:cs typeface="Arial" panose="020B0604020202020204" pitchFamily="34" charset="0"/>
              </a:rPr>
              <a:t>que dejan de aportar </a:t>
            </a:r>
            <a:r>
              <a:rPr lang="es-UY" sz="2400" dirty="0">
                <a:latin typeface="Arial" panose="020B0604020202020204" pitchFamily="34" charset="0"/>
                <a:cs typeface="Arial" panose="020B0604020202020204" pitchFamily="34" charset="0"/>
              </a:rPr>
              <a:t>(art. 199 A</a:t>
            </a:r>
            <a:r>
              <a:rPr lang="es-UY" sz="2400" dirty="0" smtClean="0">
                <a:latin typeface="Arial" panose="020B0604020202020204" pitchFamily="34" charset="0"/>
                <a:cs typeface="Arial" panose="020B0604020202020204" pitchFamily="34" charset="0"/>
              </a:rPr>
              <a:t>).  No ingresan al goce de la jubilación y el período no aportado no es computable</a:t>
            </a:r>
          </a:p>
          <a:p>
            <a:r>
              <a:rPr lang="es-ES" sz="2400" dirty="0" smtClean="0">
                <a:latin typeface="Arial" panose="020B0604020202020204" pitchFamily="34" charset="0"/>
                <a:cs typeface="Arial" panose="020B0604020202020204" pitchFamily="34" charset="0"/>
              </a:rPr>
              <a:t>En ambos casos, la actividad no constituye hecho generador de contribuciones con destino al BPS</a:t>
            </a:r>
            <a:endParaRPr lang="es-UY" sz="2400" dirty="0">
              <a:latin typeface="Arial" panose="020B0604020202020204" pitchFamily="34" charset="0"/>
              <a:cs typeface="Arial" panose="020B0604020202020204" pitchFamily="34" charset="0"/>
            </a:endParaRPr>
          </a:p>
          <a:p>
            <a:endParaRPr lang="es-UY" dirty="0"/>
          </a:p>
        </p:txBody>
      </p:sp>
    </p:spTree>
    <p:extLst>
      <p:ext uri="{BB962C8B-B14F-4D97-AF65-F5344CB8AC3E}">
        <p14:creationId xmlns:p14="http://schemas.microsoft.com/office/powerpoint/2010/main" val="3902587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dirty="0" smtClean="0"/>
              <a:t>Situaciones de compatibilidad jubilación/actividad previstas: jubilados por acumulación de servicios</a:t>
            </a:r>
            <a:endParaRPr lang="es-UY" b="1" dirty="0"/>
          </a:p>
        </p:txBody>
      </p:sp>
      <p:sp>
        <p:nvSpPr>
          <p:cNvPr id="3" name="Marcador de contenido 2"/>
          <p:cNvSpPr>
            <a:spLocks noGrp="1"/>
          </p:cNvSpPr>
          <p:nvPr>
            <p:ph idx="1"/>
          </p:nvPr>
        </p:nvSpPr>
        <p:spPr>
          <a:xfrm>
            <a:off x="2589212" y="2621280"/>
            <a:ext cx="8915400" cy="3289942"/>
          </a:xfrm>
        </p:spPr>
        <p:txBody>
          <a:bodyPr/>
          <a:lstStyle/>
          <a:p>
            <a:r>
              <a:rPr lang="es-UY" sz="2400" b="1" dirty="0">
                <a:latin typeface="Arial" panose="020B0604020202020204" pitchFamily="34" charset="0"/>
                <a:cs typeface="Arial" panose="020B0604020202020204" pitchFamily="34" charset="0"/>
              </a:rPr>
              <a:t>Reingreso del jubilado por acumulación de servicios</a:t>
            </a:r>
            <a:r>
              <a:rPr lang="es-UY" sz="2400" dirty="0">
                <a:latin typeface="Arial" panose="020B0604020202020204" pitchFamily="34" charset="0"/>
                <a:cs typeface="Arial" panose="020B0604020202020204" pitchFamily="34" charset="0"/>
              </a:rPr>
              <a:t>, en una de las actividades computadas, con más de 65 años, sin que se suspenda el pago de la pasividad por los demás organismos (art. 202</a:t>
            </a:r>
            <a:r>
              <a:rPr lang="es-UY" sz="2400" dirty="0" smtClean="0">
                <a:latin typeface="Arial" panose="020B0604020202020204" pitchFamily="34" charset="0"/>
                <a:cs typeface="Arial" panose="020B0604020202020204" pitchFamily="34" charset="0"/>
              </a:rPr>
              <a:t>)</a:t>
            </a:r>
          </a:p>
          <a:p>
            <a:pPr marL="0" indent="0">
              <a:buNone/>
            </a:pPr>
            <a:endParaRPr lang="es-UY" dirty="0"/>
          </a:p>
        </p:txBody>
      </p:sp>
    </p:spTree>
    <p:extLst>
      <p:ext uri="{BB962C8B-B14F-4D97-AF65-F5344CB8AC3E}">
        <p14:creationId xmlns:p14="http://schemas.microsoft.com/office/powerpoint/2010/main" val="3552465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1158241"/>
            <a:ext cx="8915399" cy="2656114"/>
          </a:xfrm>
        </p:spPr>
        <p:txBody>
          <a:bodyPr>
            <a:normAutofit/>
          </a:bodyPr>
          <a:lstStyle/>
          <a:p>
            <a:r>
              <a:rPr lang="es-ES" b="1" dirty="0" smtClean="0"/>
              <a:t>Régimen jubilatorio anterior y Sistema Previsional Común</a:t>
            </a:r>
            <a:endParaRPr lang="es-UY" b="1" dirty="0"/>
          </a:p>
        </p:txBody>
      </p:sp>
      <p:sp>
        <p:nvSpPr>
          <p:cNvPr id="3" name="Subtítulo 2"/>
          <p:cNvSpPr>
            <a:spLocks noGrp="1"/>
          </p:cNvSpPr>
          <p:nvPr>
            <p:ph type="subTitle" idx="1"/>
          </p:nvPr>
        </p:nvSpPr>
        <p:spPr/>
        <p:txBody>
          <a:bodyPr/>
          <a:lstStyle/>
          <a:p>
            <a:r>
              <a:rPr lang="es-ES" b="1" dirty="0" smtClean="0"/>
              <a:t>Aplicación temporal</a:t>
            </a:r>
            <a:endParaRPr lang="es-UY" b="1" dirty="0"/>
          </a:p>
        </p:txBody>
      </p:sp>
    </p:spTree>
    <p:extLst>
      <p:ext uri="{BB962C8B-B14F-4D97-AF65-F5344CB8AC3E}">
        <p14:creationId xmlns:p14="http://schemas.microsoft.com/office/powerpoint/2010/main" val="1066866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047999" y="612845"/>
            <a:ext cx="7489371" cy="4678204"/>
          </a:xfrm>
          <a:prstGeom prst="rect">
            <a:avLst/>
          </a:prstGeom>
        </p:spPr>
        <p:txBody>
          <a:bodyPr wrap="square">
            <a:spAutoFit/>
          </a:bodyPr>
          <a:lstStyle/>
          <a:p>
            <a:r>
              <a:rPr lang="es-ES" sz="3200" b="1" dirty="0" smtClean="0"/>
              <a:t>Ámbito subjetivo de aplicación del SPC (contingencia vejez):</a:t>
            </a:r>
          </a:p>
          <a:p>
            <a:endParaRPr lang="es-ES" b="1" dirty="0" smtClean="0"/>
          </a:p>
          <a:p>
            <a:r>
              <a:rPr lang="es-ES" b="1" dirty="0" smtClean="0"/>
              <a:t>Aplicación plena SPC</a:t>
            </a:r>
            <a:r>
              <a:rPr lang="es-ES" dirty="0" smtClean="0"/>
              <a:t>: ▪ </a:t>
            </a:r>
            <a:r>
              <a:rPr lang="es-ES" b="1" dirty="0"/>
              <a:t>personas que ingresen al mercado de trabajo, a partir de 1° de diciembre de 2023, cualquiera sea su edad y afiliación jubilatoria, y a quienes se encuentren en actividad luego de finalizado el período de convergencia de regímenes (31.12.2042</a:t>
            </a:r>
            <a:r>
              <a:rPr lang="es-ES" b="1" dirty="0" smtClean="0"/>
              <a:t>).</a:t>
            </a:r>
          </a:p>
          <a:p>
            <a:endParaRPr lang="es-ES" b="1" dirty="0" smtClean="0"/>
          </a:p>
          <a:p>
            <a:r>
              <a:rPr lang="es-ES" b="1" dirty="0" smtClean="0"/>
              <a:t>Aplicación regímenes anteriores: afiliados anteriores que configuren causal jubilatoria común hasta el 31.12.2032</a:t>
            </a:r>
          </a:p>
          <a:p>
            <a:endParaRPr lang="es-ES" b="1" dirty="0" smtClean="0"/>
          </a:p>
          <a:p>
            <a:r>
              <a:rPr lang="es-ES" b="1" dirty="0" smtClean="0"/>
              <a:t>Período de convergencia: 2033 a 2042 – aplicación parcial de cada régimen</a:t>
            </a:r>
          </a:p>
          <a:p>
            <a:endParaRPr lang="es-UY" b="1" dirty="0"/>
          </a:p>
        </p:txBody>
      </p:sp>
    </p:spTree>
    <p:extLst>
      <p:ext uri="{BB962C8B-B14F-4D97-AF65-F5344CB8AC3E}">
        <p14:creationId xmlns:p14="http://schemas.microsoft.com/office/powerpoint/2010/main" val="3079378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0A70D8-435E-A642-C8E4-9B9A9C8FBC42}"/>
              </a:ext>
            </a:extLst>
          </p:cNvPr>
          <p:cNvSpPr>
            <a:spLocks noGrp="1"/>
          </p:cNvSpPr>
          <p:nvPr>
            <p:ph type="title"/>
          </p:nvPr>
        </p:nvSpPr>
        <p:spPr/>
        <p:txBody>
          <a:bodyPr/>
          <a:lstStyle/>
          <a:p>
            <a:r>
              <a:rPr lang="es-MX" b="1" dirty="0"/>
              <a:t>Período de convergencia</a:t>
            </a:r>
            <a:endParaRPr lang="es-UY" b="1" dirty="0"/>
          </a:p>
        </p:txBody>
      </p:sp>
      <p:pic>
        <p:nvPicPr>
          <p:cNvPr id="4" name="Marcador de contenido 3">
            <a:extLst>
              <a:ext uri="{FF2B5EF4-FFF2-40B4-BE49-F238E27FC236}">
                <a16:creationId xmlns:a16="http://schemas.microsoft.com/office/drawing/2014/main" id="{FE550FCB-D3C9-AB1A-A3AC-70AD6D5969C9}"/>
              </a:ext>
            </a:extLst>
          </p:cNvPr>
          <p:cNvPicPr>
            <a:picLocks noGrp="1" noChangeAspect="1"/>
          </p:cNvPicPr>
          <p:nvPr>
            <p:ph idx="1"/>
          </p:nvPr>
        </p:nvPicPr>
        <p:blipFill>
          <a:blip r:embed="rId2"/>
          <a:stretch>
            <a:fillRect/>
          </a:stretch>
        </p:blipFill>
        <p:spPr>
          <a:xfrm>
            <a:off x="3485591" y="1276350"/>
            <a:ext cx="8389779" cy="5364000"/>
          </a:xfrm>
          <a:prstGeom prst="rect">
            <a:avLst/>
          </a:prstGeom>
        </p:spPr>
      </p:pic>
    </p:spTree>
    <p:extLst>
      <p:ext uri="{BB962C8B-B14F-4D97-AF65-F5344CB8AC3E}">
        <p14:creationId xmlns:p14="http://schemas.microsoft.com/office/powerpoint/2010/main" val="33110349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smtClean="0"/>
              <a:t>Ámbito subjetivo de aplicación del SPC (contingencia invalidez)</a:t>
            </a:r>
            <a:endParaRPr lang="es-UY" sz="3200" b="1" dirty="0"/>
          </a:p>
        </p:txBody>
      </p:sp>
      <p:sp>
        <p:nvSpPr>
          <p:cNvPr id="3" name="Marcador de contenido 2"/>
          <p:cNvSpPr>
            <a:spLocks noGrp="1"/>
          </p:cNvSpPr>
          <p:nvPr>
            <p:ph idx="1"/>
          </p:nvPr>
        </p:nvSpPr>
        <p:spPr/>
        <p:txBody>
          <a:bodyPr>
            <a:normAutofit/>
          </a:bodyPr>
          <a:lstStyle/>
          <a:p>
            <a:r>
              <a:rPr lang="es-ES" sz="2400" b="1" dirty="0" smtClean="0"/>
              <a:t>Jubilación por incapacidad total</a:t>
            </a:r>
          </a:p>
          <a:p>
            <a:pPr lvl="1"/>
            <a:r>
              <a:rPr lang="es-ES" sz="2400" dirty="0" smtClean="0"/>
              <a:t>Se aplican los mismos supuestos del RJA</a:t>
            </a:r>
          </a:p>
          <a:p>
            <a:pPr lvl="1"/>
            <a:r>
              <a:rPr lang="es-ES" sz="2400" dirty="0" smtClean="0"/>
              <a:t>Se aplica el cálculo de la asignación jubilatoria a quienes soliciten la prestación a partir del 1.8.2023</a:t>
            </a:r>
            <a:endParaRPr lang="es-UY" sz="2400" dirty="0"/>
          </a:p>
        </p:txBody>
      </p:sp>
    </p:spTree>
    <p:extLst>
      <p:ext uri="{BB962C8B-B14F-4D97-AF65-F5344CB8AC3E}">
        <p14:creationId xmlns:p14="http://schemas.microsoft.com/office/powerpoint/2010/main" val="39940271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4" y="2551610"/>
            <a:ext cx="8911687" cy="740229"/>
          </a:xfrm>
        </p:spPr>
        <p:txBody>
          <a:bodyPr>
            <a:normAutofit/>
          </a:bodyPr>
          <a:lstStyle/>
          <a:p>
            <a:r>
              <a:rPr lang="es-ES" b="1" dirty="0" smtClean="0"/>
              <a:t>Regímenes jubilatorios ley 16.713</a:t>
            </a:r>
            <a:endParaRPr lang="es-UY" b="1" dirty="0"/>
          </a:p>
        </p:txBody>
      </p:sp>
    </p:spTree>
    <p:extLst>
      <p:ext uri="{BB962C8B-B14F-4D97-AF65-F5344CB8AC3E}">
        <p14:creationId xmlns:p14="http://schemas.microsoft.com/office/powerpoint/2010/main" val="1634757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a:t>Regímenes jubilatorios BPS (I)</a:t>
            </a:r>
            <a:endParaRPr lang="es-UY" b="1" dirty="0"/>
          </a:p>
        </p:txBody>
      </p:sp>
      <p:sp>
        <p:nvSpPr>
          <p:cNvPr id="3" name="2 Marcador de contenido"/>
          <p:cNvSpPr>
            <a:spLocks noGrp="1"/>
          </p:cNvSpPr>
          <p:nvPr>
            <p:ph sz="quarter" idx="1"/>
          </p:nvPr>
        </p:nvSpPr>
        <p:spPr>
          <a:xfrm>
            <a:off x="2589212" y="1532709"/>
            <a:ext cx="8915400" cy="4378513"/>
          </a:xfrm>
        </p:spPr>
        <p:txBody>
          <a:bodyPr>
            <a:noAutofit/>
          </a:bodyPr>
          <a:lstStyle/>
          <a:p>
            <a:r>
              <a:rPr lang="es-ES" sz="2400" b="1" dirty="0"/>
              <a:t>Causal jubilatoria al 31.12.1996 (Título V, arts. 61-63)</a:t>
            </a:r>
          </a:p>
          <a:p>
            <a:pPr lvl="1"/>
            <a:r>
              <a:rPr lang="es-ES" sz="2400" dirty="0"/>
              <a:t>Podían optar por el régimen mixto (plazo 180 días)</a:t>
            </a:r>
          </a:p>
          <a:p>
            <a:pPr lvl="2"/>
            <a:r>
              <a:rPr lang="es-ES" sz="2400" dirty="0"/>
              <a:t>Ley 19162: posibilidad de revocar la </a:t>
            </a:r>
            <a:r>
              <a:rPr lang="es-ES" sz="2400" dirty="0" smtClean="0"/>
              <a:t>opción (plazo vencido)</a:t>
            </a:r>
            <a:endParaRPr lang="es-ES" sz="2400" dirty="0"/>
          </a:p>
          <a:p>
            <a:pPr lvl="1"/>
            <a:r>
              <a:rPr lang="es-ES" sz="2400" dirty="0"/>
              <a:t>De no hacerlo, se rigen por el Acto 9, salvo que fuere más beneficiosa la aplicación del sueldo básico de jubilación, mínimo y máximo de jubilación del régimen de </a:t>
            </a:r>
            <a:r>
              <a:rPr lang="es-ES" sz="2400" dirty="0" smtClean="0"/>
              <a:t>transición</a:t>
            </a:r>
            <a:endParaRPr lang="es-ES" sz="2400" dirty="0"/>
          </a:p>
        </p:txBody>
      </p:sp>
    </p:spTree>
    <p:extLst>
      <p:ext uri="{BB962C8B-B14F-4D97-AF65-F5344CB8AC3E}">
        <p14:creationId xmlns:p14="http://schemas.microsoft.com/office/powerpoint/2010/main" val="9605159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a:t>Regímenes jubilatorios BPS (II)</a:t>
            </a:r>
            <a:endParaRPr lang="es-UY" b="1" dirty="0"/>
          </a:p>
        </p:txBody>
      </p:sp>
      <p:sp>
        <p:nvSpPr>
          <p:cNvPr id="3" name="2 Marcador de contenido"/>
          <p:cNvSpPr>
            <a:spLocks noGrp="1"/>
          </p:cNvSpPr>
          <p:nvPr>
            <p:ph sz="quarter" idx="1"/>
          </p:nvPr>
        </p:nvSpPr>
        <p:spPr>
          <a:xfrm>
            <a:off x="2589212" y="1454331"/>
            <a:ext cx="8915400" cy="4456891"/>
          </a:xfrm>
        </p:spPr>
        <p:txBody>
          <a:bodyPr>
            <a:normAutofit lnSpcReduction="10000"/>
          </a:bodyPr>
          <a:lstStyle/>
          <a:p>
            <a:r>
              <a:rPr lang="es-ES" b="1" dirty="0"/>
              <a:t>Régimen de transición (Título VI)</a:t>
            </a:r>
          </a:p>
          <a:p>
            <a:pPr lvl="1"/>
            <a:r>
              <a:rPr lang="es-ES" sz="2000" dirty="0"/>
              <a:t>Aplicable a quienes al 1.4.1996 superaban los 40 de edad y no configuraban causal al 31.12.1996</a:t>
            </a:r>
          </a:p>
          <a:p>
            <a:pPr lvl="2"/>
            <a:r>
              <a:rPr lang="es-ES" sz="2000" dirty="0"/>
              <a:t>Ley 19.590 (“cincuentones”): opción por el régimen de transición</a:t>
            </a:r>
          </a:p>
          <a:p>
            <a:pPr lvl="1"/>
            <a:r>
              <a:rPr lang="es-ES" sz="2000" dirty="0"/>
              <a:t>Se mantiene el régimen de solidaridad </a:t>
            </a:r>
            <a:r>
              <a:rPr lang="es-ES" sz="2000" dirty="0" err="1"/>
              <a:t>intergeneracional</a:t>
            </a:r>
            <a:endParaRPr lang="es-ES" sz="2000" dirty="0"/>
          </a:p>
          <a:p>
            <a:pPr lvl="1"/>
            <a:r>
              <a:rPr lang="es-ES" sz="2000" dirty="0"/>
              <a:t>Posibilidad de opción por el régimen mixto (plazo 180 días)</a:t>
            </a:r>
          </a:p>
          <a:p>
            <a:pPr lvl="2"/>
            <a:r>
              <a:rPr lang="es-ES" sz="2000" dirty="0"/>
              <a:t>Ley 19.162: posibilidad de revocar la opción</a:t>
            </a:r>
          </a:p>
          <a:p>
            <a:pPr lvl="1"/>
            <a:r>
              <a:rPr lang="es-ES" sz="2000" dirty="0" smtClean="0"/>
              <a:t>Establece </a:t>
            </a:r>
            <a:r>
              <a:rPr lang="es-ES" sz="2000" dirty="0"/>
              <a:t>criterios especiales para el cálculo del SBJ, mínimos y máximos de este </a:t>
            </a:r>
            <a:r>
              <a:rPr lang="es-ES" sz="2000" dirty="0" smtClean="0"/>
              <a:t>régimen</a:t>
            </a:r>
          </a:p>
          <a:p>
            <a:pPr lvl="1"/>
            <a:r>
              <a:rPr lang="es-ES" sz="2000" dirty="0" smtClean="0"/>
              <a:t>Régimen enteramente solidario y de prestaciones legalmente definidas</a:t>
            </a:r>
            <a:endParaRPr lang="es-ES" sz="2000" dirty="0"/>
          </a:p>
        </p:txBody>
      </p:sp>
    </p:spTree>
    <p:extLst>
      <p:ext uri="{BB962C8B-B14F-4D97-AF65-F5344CB8AC3E}">
        <p14:creationId xmlns:p14="http://schemas.microsoft.com/office/powerpoint/2010/main" val="3150477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92925" y="667653"/>
            <a:ext cx="8911687" cy="1280890"/>
          </a:xfrm>
        </p:spPr>
        <p:txBody>
          <a:bodyPr/>
          <a:lstStyle/>
          <a:p>
            <a:r>
              <a:rPr lang="es-ES" b="1" dirty="0"/>
              <a:t>Regímenes jubilatorios BPS (III)</a:t>
            </a:r>
            <a:endParaRPr lang="es-UY" b="1" dirty="0"/>
          </a:p>
        </p:txBody>
      </p:sp>
      <p:sp>
        <p:nvSpPr>
          <p:cNvPr id="3" name="2 Marcador de contenido"/>
          <p:cNvSpPr>
            <a:spLocks noGrp="1"/>
          </p:cNvSpPr>
          <p:nvPr>
            <p:ph sz="quarter" idx="1"/>
          </p:nvPr>
        </p:nvSpPr>
        <p:spPr/>
        <p:txBody>
          <a:bodyPr/>
          <a:lstStyle/>
          <a:p>
            <a:r>
              <a:rPr lang="es-ES" sz="2400" b="1" dirty="0"/>
              <a:t>Régimen mixto</a:t>
            </a:r>
          </a:p>
          <a:p>
            <a:pPr lvl="1"/>
            <a:r>
              <a:rPr lang="es-ES" sz="2400" dirty="0"/>
              <a:t>Aplicable a los menores de 40 años al 1.4.1996 y a quienes opten por este régimen (plazo 180 días)</a:t>
            </a:r>
          </a:p>
          <a:p>
            <a:pPr lvl="2"/>
            <a:r>
              <a:rPr lang="es-ES" sz="2400" dirty="0"/>
              <a:t>Ley 19.590</a:t>
            </a:r>
          </a:p>
          <a:p>
            <a:pPr lvl="1"/>
            <a:r>
              <a:rPr lang="es-ES" sz="2400" dirty="0"/>
              <a:t>Sirve prestaciones en forma combinada: solidaridad y capitalización plena individual, según franjas o niveles de ingresos</a:t>
            </a:r>
          </a:p>
          <a:p>
            <a:pPr lvl="1"/>
            <a:endParaRPr lang="es-UY" dirty="0"/>
          </a:p>
        </p:txBody>
      </p:sp>
    </p:spTree>
    <p:extLst>
      <p:ext uri="{BB962C8B-B14F-4D97-AF65-F5344CB8AC3E}">
        <p14:creationId xmlns:p14="http://schemas.microsoft.com/office/powerpoint/2010/main" val="2533765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dirty="0"/>
              <a:t>Inclusión y relación jurídica de afiliación</a:t>
            </a:r>
            <a:endParaRPr lang="es-UY" b="1" dirty="0"/>
          </a:p>
        </p:txBody>
      </p:sp>
      <p:sp>
        <p:nvSpPr>
          <p:cNvPr id="3" name="2 Marcador de contenido"/>
          <p:cNvSpPr>
            <a:spLocks noGrp="1"/>
          </p:cNvSpPr>
          <p:nvPr>
            <p:ph sz="quarter" idx="1"/>
          </p:nvPr>
        </p:nvSpPr>
        <p:spPr>
          <a:xfrm>
            <a:off x="2589212" y="1767840"/>
            <a:ext cx="8915400" cy="4143382"/>
          </a:xfrm>
        </p:spPr>
        <p:txBody>
          <a:bodyPr>
            <a:normAutofit lnSpcReduction="10000"/>
          </a:bodyPr>
          <a:lstStyle/>
          <a:p>
            <a:r>
              <a:rPr lang="es-ES" dirty="0"/>
              <a:t>Inclusión: </a:t>
            </a:r>
          </a:p>
          <a:p>
            <a:pPr lvl="1"/>
            <a:r>
              <a:rPr lang="es-ES" dirty="0"/>
              <a:t>Incorporación por la ley a la cobertura previsional a cargo de un organismo de seguridad social</a:t>
            </a:r>
            <a:r>
              <a:rPr lang="es-UY" dirty="0"/>
              <a:t> </a:t>
            </a:r>
          </a:p>
          <a:p>
            <a:pPr lvl="1"/>
            <a:r>
              <a:rPr lang="es-ES" dirty="0"/>
              <a:t>Las inclusiones se hicieron según sector y tipo de actividad, salvo la Ley 12.138 que efectuó una inclusión bajo la Caja de Industria y Comercio de todos quienes no estaban previamente </a:t>
            </a:r>
            <a:r>
              <a:rPr lang="es-ES" dirty="0" smtClean="0"/>
              <a:t>incluidos</a:t>
            </a:r>
          </a:p>
          <a:p>
            <a:pPr lvl="1"/>
            <a:r>
              <a:rPr lang="es-ES" dirty="0" smtClean="0"/>
              <a:t>Actualmente art. 3 Ley 20.130</a:t>
            </a:r>
            <a:endParaRPr lang="es-ES" dirty="0"/>
          </a:p>
          <a:p>
            <a:r>
              <a:rPr lang="es-ES" dirty="0"/>
              <a:t>Relación jurídica de afiliación (“afiliación”):</a:t>
            </a:r>
          </a:p>
          <a:p>
            <a:pPr lvl="1"/>
            <a:r>
              <a:rPr lang="es-ES" dirty="0"/>
              <a:t>Relación jurídica que surge de pleno derecho entre una persona y organismo de seguridad social, por efecto de una norma de inclusión</a:t>
            </a:r>
          </a:p>
          <a:p>
            <a:pPr lvl="1"/>
            <a:r>
              <a:rPr lang="es-ES" dirty="0"/>
              <a:t>Existen tantas afiliaciones como organismos de seguridad, con excepción del BPS, que abarca múltiples afiliaciones (civil, escolar, industria y comercio, rural, servicio doméstico) luego de la unificación bajo ese ente de las tres principales cajas existentes en 1967</a:t>
            </a:r>
          </a:p>
        </p:txBody>
      </p:sp>
    </p:spTree>
    <p:extLst>
      <p:ext uri="{BB962C8B-B14F-4D97-AF65-F5344CB8AC3E}">
        <p14:creationId xmlns:p14="http://schemas.microsoft.com/office/powerpoint/2010/main" val="21452001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a:t>Regímenes jubilatorios BPS (IV)</a:t>
            </a:r>
            <a:endParaRPr lang="es-UY" b="1" dirty="0"/>
          </a:p>
        </p:txBody>
      </p:sp>
      <p:sp>
        <p:nvSpPr>
          <p:cNvPr id="3" name="2 Marcador de contenido"/>
          <p:cNvSpPr>
            <a:spLocks noGrp="1"/>
          </p:cNvSpPr>
          <p:nvPr>
            <p:ph sz="quarter" idx="1"/>
          </p:nvPr>
        </p:nvSpPr>
        <p:spPr>
          <a:xfrm>
            <a:off x="2589212" y="1645920"/>
            <a:ext cx="8915400" cy="4265302"/>
          </a:xfrm>
        </p:spPr>
        <p:txBody>
          <a:bodyPr>
            <a:noAutofit/>
          </a:bodyPr>
          <a:lstStyle/>
          <a:p>
            <a:r>
              <a:rPr lang="es-ES" sz="2000" dirty="0"/>
              <a:t>Revocación de la opción por el régimen mixto (Ley 19162)</a:t>
            </a:r>
          </a:p>
          <a:p>
            <a:pPr lvl="1"/>
            <a:r>
              <a:rPr lang="es-ES" sz="2000" dirty="0"/>
              <a:t>La revocación es irrevocable y tiene carácter retroactivo, pero no alcanza a quienes están en goce de pasividad</a:t>
            </a:r>
          </a:p>
          <a:p>
            <a:pPr lvl="1"/>
            <a:r>
              <a:rPr lang="es-ES" sz="2000" dirty="0"/>
              <a:t>Requiere el asesoramiento previo obligatorio por el BPS</a:t>
            </a:r>
          </a:p>
          <a:p>
            <a:pPr lvl="1"/>
            <a:r>
              <a:rPr lang="es-ES" sz="2000" dirty="0"/>
              <a:t>La solicitud de asesoramiento debió efectuarse dentro de los 2 años desde la entrada en vigencia de la Ley (hasta el 31.1.2016), y la revocación formularse dentro de los 90 días del asesoramiento</a:t>
            </a:r>
          </a:p>
          <a:p>
            <a:pPr lvl="1"/>
            <a:r>
              <a:rPr lang="es-ES" sz="2000" dirty="0"/>
              <a:t>La deuda por aportes no efectuados se compensa en un todo con los fondos acumulados en la cuenta individual (segundo nivel) y por el tercer nivel se convierten a UR y se pagan en hasta 72 cuotas</a:t>
            </a:r>
            <a:endParaRPr lang="es-UY" sz="2000" dirty="0"/>
          </a:p>
        </p:txBody>
      </p:sp>
    </p:spTree>
    <p:extLst>
      <p:ext uri="{BB962C8B-B14F-4D97-AF65-F5344CB8AC3E}">
        <p14:creationId xmlns:p14="http://schemas.microsoft.com/office/powerpoint/2010/main" val="4017870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6F7C96-F014-415E-9BCE-7D4B98750D57}"/>
              </a:ext>
            </a:extLst>
          </p:cNvPr>
          <p:cNvSpPr>
            <a:spLocks noGrp="1"/>
          </p:cNvSpPr>
          <p:nvPr>
            <p:ph type="title"/>
          </p:nvPr>
        </p:nvSpPr>
        <p:spPr/>
        <p:txBody>
          <a:bodyPr/>
          <a:lstStyle/>
          <a:p>
            <a:r>
              <a:rPr lang="es-UY" b="1" dirty="0"/>
              <a:t>Regímenes jubilatorios BPS (V)</a:t>
            </a:r>
          </a:p>
        </p:txBody>
      </p:sp>
      <p:sp>
        <p:nvSpPr>
          <p:cNvPr id="3" name="Marcador de contenido 2">
            <a:extLst>
              <a:ext uri="{FF2B5EF4-FFF2-40B4-BE49-F238E27FC236}">
                <a16:creationId xmlns:a16="http://schemas.microsoft.com/office/drawing/2014/main" id="{D703A7DD-FC31-4BBD-802F-86C8F5D1CA34}"/>
              </a:ext>
            </a:extLst>
          </p:cNvPr>
          <p:cNvSpPr>
            <a:spLocks noGrp="1"/>
          </p:cNvSpPr>
          <p:nvPr>
            <p:ph sz="quarter" idx="1"/>
          </p:nvPr>
        </p:nvSpPr>
        <p:spPr/>
        <p:txBody>
          <a:bodyPr/>
          <a:lstStyle/>
          <a:p>
            <a:r>
              <a:rPr lang="es-UY" sz="2000" dirty="0"/>
              <a:t>Desafiliación del régimen mixto de quienes contaban con más de 50 años al 1° de abril de 2016 y hubieran quedado obligatoriamente comprendidos en ese régimen (Ley 19.590)</a:t>
            </a:r>
          </a:p>
          <a:p>
            <a:r>
              <a:rPr lang="es-UY" sz="2000" dirty="0"/>
              <a:t>Quedan en el régimen de transición en forma retroactiva </a:t>
            </a:r>
          </a:p>
          <a:p>
            <a:r>
              <a:rPr lang="es-UY" sz="2000" dirty="0"/>
              <a:t>Requiere asesoramiento previo obligatorio (cronograma establecido en la ley según edad</a:t>
            </a:r>
            <a:r>
              <a:rPr lang="es-UY" sz="2000" dirty="0" smtClean="0"/>
              <a:t>) – plazo vencido</a:t>
            </a:r>
            <a:endParaRPr lang="es-UY" sz="2000" dirty="0"/>
          </a:p>
          <a:p>
            <a:r>
              <a:rPr lang="es-UY" sz="2000" dirty="0" smtClean="0"/>
              <a:t>Alcanzó </a:t>
            </a:r>
            <a:r>
              <a:rPr lang="es-UY" sz="2000" dirty="0"/>
              <a:t>a los ya </a:t>
            </a:r>
            <a:r>
              <a:rPr lang="es-UY" sz="2000" dirty="0" smtClean="0"/>
              <a:t>jubilados</a:t>
            </a:r>
          </a:p>
          <a:p>
            <a:r>
              <a:rPr lang="es-ES" sz="2000" dirty="0" smtClean="0"/>
              <a:t>La Ley 20.130 habilitó el amparo a la ley de cincuentones a quienes no tenían aporte al régimen de ahorro individual obligatorio y al personal de embajadas </a:t>
            </a:r>
            <a:r>
              <a:rPr lang="es-ES" sz="2000" smtClean="0"/>
              <a:t>y consulados</a:t>
            </a:r>
            <a:endParaRPr lang="es-UY" sz="2000" dirty="0"/>
          </a:p>
          <a:p>
            <a:endParaRPr lang="es-UY" dirty="0"/>
          </a:p>
        </p:txBody>
      </p:sp>
    </p:spTree>
    <p:extLst>
      <p:ext uri="{BB962C8B-B14F-4D97-AF65-F5344CB8AC3E}">
        <p14:creationId xmlns:p14="http://schemas.microsoft.com/office/powerpoint/2010/main" val="2529173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Normas generales sobre inclusión y afiliación (art. 3, Ley 20.130)</a:t>
            </a:r>
            <a:endParaRPr lang="es-UY" b="1" dirty="0"/>
          </a:p>
        </p:txBody>
      </p:sp>
      <p:sp>
        <p:nvSpPr>
          <p:cNvPr id="3" name="Marcador de contenido 2"/>
          <p:cNvSpPr>
            <a:spLocks noGrp="1"/>
          </p:cNvSpPr>
          <p:nvPr>
            <p:ph idx="1"/>
          </p:nvPr>
        </p:nvSpPr>
        <p:spPr/>
        <p:txBody>
          <a:bodyPr/>
          <a:lstStyle/>
          <a:p>
            <a:r>
              <a:rPr lang="es-ES" dirty="0" smtClean="0"/>
              <a:t>“Todas las personas que desarrollen actividad lícita remunerada dependiente o no dependiente, dentro del territorio de la República, quedarán incluidas dentro del ámbito del Banco de Previsión Social, sin perjuicio de las actividades comprendidas en otras entidades gestoras”</a:t>
            </a:r>
          </a:p>
          <a:p>
            <a:r>
              <a:rPr lang="es-ES" dirty="0" smtClean="0"/>
              <a:t>“La inclusión jubilatoria en las entidades gestoras es la definida específicamente en las respectivas leyes orgánicas” (mantiene afiliaciones dentro y fuera de BPS)</a:t>
            </a:r>
          </a:p>
          <a:p>
            <a:r>
              <a:rPr lang="es-ES" dirty="0" smtClean="0"/>
              <a:t>“No corresponde inclusión obligatoria y afiliación a más de una entidad de seguridad social por un mismo vínculo o negocio jurídico, dentro o fuera de la relación de dependencia”</a:t>
            </a:r>
            <a:endParaRPr lang="es-UY" dirty="0"/>
          </a:p>
        </p:txBody>
      </p:sp>
    </p:spTree>
    <p:extLst>
      <p:ext uri="{BB962C8B-B14F-4D97-AF65-F5344CB8AC3E}">
        <p14:creationId xmlns:p14="http://schemas.microsoft.com/office/powerpoint/2010/main" val="761276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89212" y="373739"/>
            <a:ext cx="8911687" cy="1280890"/>
          </a:xfrm>
        </p:spPr>
        <p:txBody>
          <a:bodyPr/>
          <a:lstStyle/>
          <a:p>
            <a:r>
              <a:rPr lang="es-ES" b="1" dirty="0"/>
              <a:t>Algunas normas de </a:t>
            </a:r>
            <a:r>
              <a:rPr lang="es-ES" b="1" dirty="0" smtClean="0"/>
              <a:t>inclusión particular </a:t>
            </a:r>
            <a:endParaRPr lang="es-UY" b="1" dirty="0"/>
          </a:p>
        </p:txBody>
      </p:sp>
      <p:sp>
        <p:nvSpPr>
          <p:cNvPr id="3" name="2 Marcador de contenido"/>
          <p:cNvSpPr>
            <a:spLocks noGrp="1"/>
          </p:cNvSpPr>
          <p:nvPr>
            <p:ph sz="quarter" idx="1"/>
          </p:nvPr>
        </p:nvSpPr>
        <p:spPr>
          <a:xfrm>
            <a:off x="2589212" y="1079863"/>
            <a:ext cx="8915400" cy="4831359"/>
          </a:xfrm>
        </p:spPr>
        <p:txBody>
          <a:bodyPr>
            <a:noAutofit/>
          </a:bodyPr>
          <a:lstStyle/>
          <a:p>
            <a:r>
              <a:rPr lang="es-ES" sz="2000" dirty="0"/>
              <a:t>Los empleadores (“patronos”) en cuanto “intervengan con su trabajo personal y en forma permanente en la dirección y administración de los establecimientos”, y los “cónyuges que cooperan en igual forma en las mismas actividades” fueron incorporados a la Caja de Industria y Comercio por la Ley 9.999</a:t>
            </a:r>
          </a:p>
          <a:p>
            <a:r>
              <a:rPr lang="es-ES" sz="2000" dirty="0"/>
              <a:t>Las personas que “prestan servicios al Estado … siempre … que sean designadas por la autoridad competente o mediante procedimiento electivo” fueron incluidos bajo la Caja Civil (Leyes 9.940 y 12.761</a:t>
            </a:r>
            <a:r>
              <a:rPr lang="es-ES" sz="2000" dirty="0" smtClean="0"/>
              <a:t>)</a:t>
            </a:r>
          </a:p>
          <a:p>
            <a:r>
              <a:rPr lang="es-ES" sz="2000" dirty="0"/>
              <a:t>Quedan incluidos en el ámbito de la Caja Profesional quienes ejerzan las profesiones expresamente amparadas por la ley 12.997,  los funcionarios de la Caja y quienes ejerzan las profesiones que resuelva el Directorio incorporar sin remisión por el BPS del importe de los aportes personales (ley 17.738).  Por RD de 2004, vigente desde 1.3.2006,  se incorporaron títulos universitarios correspondientes a carreras de 4 o más años.</a:t>
            </a:r>
            <a:endParaRPr lang="es-UY" sz="2000" dirty="0"/>
          </a:p>
          <a:p>
            <a:endParaRPr lang="es-ES" sz="2000" dirty="0"/>
          </a:p>
        </p:txBody>
      </p:sp>
    </p:spTree>
    <p:extLst>
      <p:ext uri="{BB962C8B-B14F-4D97-AF65-F5344CB8AC3E}">
        <p14:creationId xmlns:p14="http://schemas.microsoft.com/office/powerpoint/2010/main" val="2286481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a:t>¿Para qué determinar la afiliación? (I)</a:t>
            </a:r>
            <a:endParaRPr lang="es-UY" b="1" dirty="0"/>
          </a:p>
        </p:txBody>
      </p:sp>
      <p:sp>
        <p:nvSpPr>
          <p:cNvPr id="3" name="2 Marcador de contenido"/>
          <p:cNvSpPr>
            <a:spLocks noGrp="1"/>
          </p:cNvSpPr>
          <p:nvPr>
            <p:ph sz="quarter" idx="1"/>
          </p:nvPr>
        </p:nvSpPr>
        <p:spPr>
          <a:xfrm>
            <a:off x="2589212" y="1733006"/>
            <a:ext cx="8915400" cy="4178216"/>
          </a:xfrm>
        </p:spPr>
        <p:txBody>
          <a:bodyPr>
            <a:normAutofit/>
          </a:bodyPr>
          <a:lstStyle/>
          <a:p>
            <a:r>
              <a:rPr lang="es-ES" dirty="0"/>
              <a:t>La relación de afiliación, a partir de una norma de inclusión, permite conocer el </a:t>
            </a:r>
            <a:r>
              <a:rPr lang="es-ES" u="sng" dirty="0"/>
              <a:t>régimen jubilatorio y pensionario aplicable y el organismo que tiene a su cargo la cobertura y al que se deben las </a:t>
            </a:r>
            <a:r>
              <a:rPr lang="es-ES" u="sng" dirty="0" smtClean="0"/>
              <a:t>contribuciones</a:t>
            </a:r>
          </a:p>
          <a:p>
            <a:r>
              <a:rPr lang="es-ES" u="sng" dirty="0" smtClean="0"/>
              <a:t>El régimen jubilatorio y pensionario tenderá a unificarse en el Sistema Previsional Común</a:t>
            </a:r>
            <a:endParaRPr lang="es-ES" u="sng" dirty="0"/>
          </a:p>
          <a:p>
            <a:r>
              <a:rPr lang="es-ES" dirty="0"/>
              <a:t>Ejemplos:</a:t>
            </a:r>
          </a:p>
          <a:p>
            <a:pPr lvl="1"/>
            <a:r>
              <a:rPr lang="es-ES" dirty="0"/>
              <a:t>Afiliación profesional: Caja Profesional, régimen Ley 17.738</a:t>
            </a:r>
          </a:p>
          <a:p>
            <a:pPr lvl="1"/>
            <a:r>
              <a:rPr lang="es-ES" dirty="0"/>
              <a:t>Afiliación bancaria: Caja Bancaria, régimen Ley 18.396</a:t>
            </a:r>
          </a:p>
          <a:p>
            <a:pPr lvl="1"/>
            <a:r>
              <a:rPr lang="es-ES" dirty="0" smtClean="0"/>
              <a:t>Afiliaciones </a:t>
            </a:r>
            <a:r>
              <a:rPr lang="es-ES" dirty="0"/>
              <a:t>industria y </a:t>
            </a:r>
            <a:r>
              <a:rPr lang="es-ES" dirty="0" smtClean="0"/>
              <a:t>comercio, rural, civil escolar, domésticos: </a:t>
            </a:r>
            <a:r>
              <a:rPr lang="es-ES" dirty="0"/>
              <a:t>BPS, regímenes Ley 16.713</a:t>
            </a:r>
          </a:p>
          <a:p>
            <a:pPr lvl="1"/>
            <a:r>
              <a:rPr lang="es-ES" dirty="0" smtClean="0"/>
              <a:t>Afiliación </a:t>
            </a:r>
            <a:r>
              <a:rPr lang="es-ES" dirty="0"/>
              <a:t>militar: Servicio Retiros y Pensiones Militares, DL 14157 y modificativas</a:t>
            </a:r>
            <a:endParaRPr lang="es-UY" dirty="0"/>
          </a:p>
        </p:txBody>
      </p:sp>
    </p:spTree>
    <p:extLst>
      <p:ext uri="{BB962C8B-B14F-4D97-AF65-F5344CB8AC3E}">
        <p14:creationId xmlns:p14="http://schemas.microsoft.com/office/powerpoint/2010/main" val="3346020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a:t>¿Para qué determinar la afiliación? (II)</a:t>
            </a:r>
            <a:endParaRPr lang="es-UY" b="1" dirty="0"/>
          </a:p>
        </p:txBody>
      </p:sp>
      <p:sp>
        <p:nvSpPr>
          <p:cNvPr id="3" name="2 Marcador de contenido"/>
          <p:cNvSpPr>
            <a:spLocks noGrp="1"/>
          </p:cNvSpPr>
          <p:nvPr>
            <p:ph sz="quarter" idx="1"/>
          </p:nvPr>
        </p:nvSpPr>
        <p:spPr/>
        <p:txBody>
          <a:bodyPr/>
          <a:lstStyle/>
          <a:p>
            <a:r>
              <a:rPr lang="es-ES" dirty="0"/>
              <a:t>La relación de afiliación permite </a:t>
            </a:r>
            <a:r>
              <a:rPr lang="es-ES" dirty="0" smtClean="0"/>
              <a:t>saber, en algunos casos, </a:t>
            </a:r>
            <a:r>
              <a:rPr lang="es-ES" u="sng" dirty="0"/>
              <a:t>si existe o no compatibilidad entre jubilación y </a:t>
            </a:r>
            <a:r>
              <a:rPr lang="es-ES" u="sng" dirty="0" smtClean="0"/>
              <a:t>actividad (la ley 20.130 amplió los supuestos de compatibilidad)</a:t>
            </a:r>
            <a:endParaRPr lang="es-ES" u="sng" dirty="0" smtClean="0"/>
          </a:p>
          <a:p>
            <a:r>
              <a:rPr lang="es-ES" dirty="0"/>
              <a:t>Es posible obtener </a:t>
            </a:r>
            <a:r>
              <a:rPr lang="es-ES" u="sng" dirty="0"/>
              <a:t>una jubilación común </a:t>
            </a:r>
            <a:r>
              <a:rPr lang="es-ES" dirty="0"/>
              <a:t>(y en algunos casos por incapacidad total y por edad avanzada) </a:t>
            </a:r>
            <a:r>
              <a:rPr lang="es-ES" u="sng" dirty="0"/>
              <a:t>por cada afiliación</a:t>
            </a:r>
            <a:r>
              <a:rPr lang="es-ES" dirty="0"/>
              <a:t>,  en la medida que se cumplan a su respecto todos los requisitos legales</a:t>
            </a:r>
          </a:p>
          <a:p>
            <a:endParaRPr lang="es-ES" u="sng" dirty="0"/>
          </a:p>
        </p:txBody>
      </p:sp>
    </p:spTree>
    <p:extLst>
      <p:ext uri="{BB962C8B-B14F-4D97-AF65-F5344CB8AC3E}">
        <p14:creationId xmlns:p14="http://schemas.microsoft.com/office/powerpoint/2010/main" val="3535211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2592924" y="2438400"/>
            <a:ext cx="8911687" cy="2401824"/>
          </a:xfrm>
        </p:spPr>
        <p:txBody>
          <a:bodyPr/>
          <a:lstStyle/>
          <a:p>
            <a:r>
              <a:rPr lang="es-UY" b="1" dirty="0"/>
              <a:t>Compatibilidad entre jubilación y actividad remunerada</a:t>
            </a:r>
          </a:p>
        </p:txBody>
      </p:sp>
    </p:spTree>
    <p:extLst>
      <p:ext uri="{BB962C8B-B14F-4D97-AF65-F5344CB8AC3E}">
        <p14:creationId xmlns:p14="http://schemas.microsoft.com/office/powerpoint/2010/main" val="89789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Incompatibilidades que se mantienen</a:t>
            </a:r>
            <a:endParaRPr lang="es-UY" b="1" dirty="0"/>
          </a:p>
        </p:txBody>
      </p:sp>
      <p:sp>
        <p:nvSpPr>
          <p:cNvPr id="3" name="Marcador de contenido 2"/>
          <p:cNvSpPr>
            <a:spLocks noGrp="1"/>
          </p:cNvSpPr>
          <p:nvPr>
            <p:ph idx="1"/>
          </p:nvPr>
        </p:nvSpPr>
        <p:spPr>
          <a:xfrm>
            <a:off x="2589212" y="1567543"/>
            <a:ext cx="8915400" cy="4343679"/>
          </a:xfrm>
        </p:spPr>
        <p:txBody>
          <a:bodyPr>
            <a:normAutofit/>
          </a:bodyPr>
          <a:lstStyle/>
          <a:p>
            <a:r>
              <a:rPr lang="es-ES" sz="2000" dirty="0" smtClean="0"/>
              <a:t>Incompatibilidad jubilación/actividad en </a:t>
            </a:r>
            <a:r>
              <a:rPr lang="es-ES" sz="2000" b="1" dirty="0" smtClean="0"/>
              <a:t>afiliación civil, militar, policial, bancaria, profesional, notarial</a:t>
            </a:r>
          </a:p>
          <a:p>
            <a:r>
              <a:rPr lang="es-ES" sz="2000" dirty="0" smtClean="0"/>
              <a:t>Incompatibilidad jubilación/actividad </a:t>
            </a:r>
            <a:r>
              <a:rPr lang="es-ES" sz="2000" b="1" dirty="0" smtClean="0"/>
              <a:t>en el mismo empleo, o en empresa del mismo conjunto económico</a:t>
            </a:r>
          </a:p>
          <a:p>
            <a:r>
              <a:rPr lang="es-ES" sz="2000" dirty="0" smtClean="0"/>
              <a:t>Incompatibilidad jubilación por </a:t>
            </a:r>
            <a:r>
              <a:rPr lang="es-ES" sz="2000" b="1" dirty="0" smtClean="0"/>
              <a:t>incapacidad total/actividad</a:t>
            </a:r>
          </a:p>
          <a:p>
            <a:r>
              <a:rPr lang="es-ES" sz="2000" dirty="0" smtClean="0"/>
              <a:t>Incompatibilidad </a:t>
            </a:r>
            <a:r>
              <a:rPr lang="es-ES" sz="2000" b="1" dirty="0" smtClean="0"/>
              <a:t>jubilación por actividad bonificada y actividad bonificada de la misma naturaleza</a:t>
            </a:r>
            <a:r>
              <a:rPr lang="es-ES" sz="2000" dirty="0" smtClean="0"/>
              <a:t>, salvo servicios docentes</a:t>
            </a:r>
          </a:p>
          <a:p>
            <a:r>
              <a:rPr lang="es-ES" sz="2000" dirty="0" smtClean="0"/>
              <a:t>Incompatibilidad del </a:t>
            </a:r>
            <a:r>
              <a:rPr lang="es-ES" sz="2000" b="1" dirty="0" smtClean="0"/>
              <a:t>art. 119 de la Ley 17.738</a:t>
            </a:r>
            <a:r>
              <a:rPr lang="es-ES" sz="2000" dirty="0" smtClean="0"/>
              <a:t>: la jubilación profesional es incompatible con actividad profesional dependiente de cualquier afiliación (quedan excluidos los escribanos, que pueden jubilarse por Caja Profesional y continuar actividad notarial).  Desaparece con más de 65 y dos trienios en la 10ª </a:t>
            </a:r>
          </a:p>
          <a:p>
            <a:endParaRPr lang="es-UY" dirty="0"/>
          </a:p>
        </p:txBody>
      </p:sp>
    </p:spTree>
    <p:extLst>
      <p:ext uri="{BB962C8B-B14F-4D97-AF65-F5344CB8AC3E}">
        <p14:creationId xmlns:p14="http://schemas.microsoft.com/office/powerpoint/2010/main" val="324941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624111"/>
            <a:ext cx="8911687" cy="682176"/>
          </a:xfrm>
        </p:spPr>
        <p:txBody>
          <a:bodyPr>
            <a:normAutofit fontScale="90000"/>
          </a:bodyPr>
          <a:lstStyle/>
          <a:p>
            <a:r>
              <a:rPr lang="es-UY" b="1" dirty="0"/>
              <a:t>Situaciones </a:t>
            </a:r>
            <a:r>
              <a:rPr lang="es-UY" b="1" dirty="0" smtClean="0"/>
              <a:t>de compatibilidad jubilación/actividad previstas: dependientes</a:t>
            </a:r>
            <a:endParaRPr lang="es-UY" b="1" dirty="0"/>
          </a:p>
        </p:txBody>
      </p:sp>
      <p:sp>
        <p:nvSpPr>
          <p:cNvPr id="3" name="Marcador de contenido 2"/>
          <p:cNvSpPr>
            <a:spLocks noGrp="1"/>
          </p:cNvSpPr>
          <p:nvPr>
            <p:ph idx="1"/>
          </p:nvPr>
        </p:nvSpPr>
        <p:spPr>
          <a:xfrm>
            <a:off x="2589212" y="2107475"/>
            <a:ext cx="8915400" cy="4153988"/>
          </a:xfrm>
        </p:spPr>
        <p:txBody>
          <a:bodyPr>
            <a:noAutofit/>
          </a:bodyPr>
          <a:lstStyle/>
          <a:p>
            <a:r>
              <a:rPr lang="es-UY" sz="2400" dirty="0">
                <a:latin typeface="Arial" panose="020B0604020202020204" pitchFamily="34" charset="0"/>
                <a:cs typeface="Arial" panose="020B0604020202020204" pitchFamily="34" charset="0"/>
              </a:rPr>
              <a:t>Los jubilados a la edad normal en afiliaciones industria y comercio, rural o servicio doméstico podrán iniciar </a:t>
            </a:r>
            <a:r>
              <a:rPr lang="es-UY" sz="2400" b="1" dirty="0">
                <a:latin typeface="Arial" panose="020B0604020202020204" pitchFamily="34" charset="0"/>
                <a:cs typeface="Arial" panose="020B0604020202020204" pitchFamily="34" charset="0"/>
              </a:rPr>
              <a:t>nueva actividad laboral </a:t>
            </a:r>
            <a:r>
              <a:rPr lang="es-UY" sz="2400" dirty="0">
                <a:latin typeface="Arial" panose="020B0604020202020204" pitchFamily="34" charset="0"/>
                <a:cs typeface="Arial" panose="020B0604020202020204" pitchFamily="34" charset="0"/>
              </a:rPr>
              <a:t>incluso en el mismo sector de afiliación por el que se hubieran </a:t>
            </a:r>
            <a:r>
              <a:rPr lang="es-UY" sz="2400" dirty="0" smtClean="0">
                <a:latin typeface="Arial" panose="020B0604020202020204" pitchFamily="34" charset="0"/>
                <a:cs typeface="Arial" panose="020B0604020202020204" pitchFamily="34" charset="0"/>
              </a:rPr>
              <a:t>jubilado (art. 197)</a:t>
            </a:r>
          </a:p>
          <a:p>
            <a:pPr lvl="1"/>
            <a:r>
              <a:rPr lang="es-ES" sz="1800" dirty="0" smtClean="0">
                <a:latin typeface="Arial" panose="020B0604020202020204" pitchFamily="34" charset="0"/>
                <a:cs typeface="Arial" panose="020B0604020202020204" pitchFamily="34" charset="0"/>
              </a:rPr>
              <a:t>Los aportes correspondientes al ahorro individual obligatorio se verterán en cuentas de ahorro voluntario y complementario (art. 201)</a:t>
            </a:r>
            <a:endParaRPr lang="es-UY" sz="1800" dirty="0">
              <a:latin typeface="Arial" panose="020B0604020202020204" pitchFamily="34" charset="0"/>
              <a:cs typeface="Arial" panose="020B0604020202020204" pitchFamily="34" charset="0"/>
            </a:endParaRPr>
          </a:p>
          <a:p>
            <a:r>
              <a:rPr lang="es-UY" sz="2400" b="1" dirty="0">
                <a:latin typeface="Arial" panose="020B0604020202020204" pitchFamily="34" charset="0"/>
                <a:cs typeface="Arial" panose="020B0604020202020204" pitchFamily="34" charset="0"/>
              </a:rPr>
              <a:t>Múltiple empleo </a:t>
            </a:r>
            <a:r>
              <a:rPr lang="es-UY" sz="2400" dirty="0">
                <a:latin typeface="Arial" panose="020B0604020202020204" pitchFamily="34" charset="0"/>
                <a:cs typeface="Arial" panose="020B0604020202020204" pitchFamily="34" charset="0"/>
              </a:rPr>
              <a:t>en el mismo sector de afiliación: cese y jubilación en un empleo y continuación de la actividad en otro empleo, incluso dentro de la misma </a:t>
            </a:r>
            <a:r>
              <a:rPr lang="es-UY" sz="2400" dirty="0" smtClean="0">
                <a:latin typeface="Arial" panose="020B0604020202020204" pitchFamily="34" charset="0"/>
                <a:cs typeface="Arial" panose="020B0604020202020204" pitchFamily="34" charset="0"/>
              </a:rPr>
              <a:t>afiliación (art. 198)</a:t>
            </a:r>
          </a:p>
          <a:p>
            <a:pPr lvl="1"/>
            <a:r>
              <a:rPr lang="es-ES" sz="1800" dirty="0" smtClean="0">
                <a:latin typeface="Arial" panose="020B0604020202020204" pitchFamily="34" charset="0"/>
                <a:cs typeface="Arial" panose="020B0604020202020204" pitchFamily="34" charset="0"/>
              </a:rPr>
              <a:t>El SBJ se determinará atendiendo a las asignaciones computables de las respectivas actividades (art. 198)</a:t>
            </a:r>
            <a:endParaRPr lang="es-UY"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9523503"/>
      </p:ext>
    </p:extLst>
  </p:cSld>
  <p:clrMapOvr>
    <a:masterClrMapping/>
  </p:clrMapOvr>
</p:sld>
</file>

<file path=ppt/theme/theme1.xml><?xml version="1.0" encoding="utf-8"?>
<a:theme xmlns:a="http://schemas.openxmlformats.org/drawingml/2006/main" name="Espiral">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1534</TotalTime>
  <Words>1610</Words>
  <Application>Microsoft Office PowerPoint</Application>
  <PresentationFormat>Panorámica</PresentationFormat>
  <Paragraphs>94</Paragraphs>
  <Slides>21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21</vt:i4>
      </vt:variant>
    </vt:vector>
  </HeadingPairs>
  <TitlesOfParts>
    <vt:vector size="25" baseType="lpstr">
      <vt:lpstr>Arial</vt:lpstr>
      <vt:lpstr>Century Gothic</vt:lpstr>
      <vt:lpstr>Wingdings 3</vt:lpstr>
      <vt:lpstr>Espiral</vt:lpstr>
      <vt:lpstr>Inclusión y afiliación Compatibilidad jubilación y actividad Regímenes jubilatorios anteriores y Sistema Previsional Común</vt:lpstr>
      <vt:lpstr>Inclusión y relación jurídica de afiliación</vt:lpstr>
      <vt:lpstr>Normas generales sobre inclusión y afiliación (art. 3, Ley 20.130)</vt:lpstr>
      <vt:lpstr>Algunas normas de inclusión particular </vt:lpstr>
      <vt:lpstr>¿Para qué determinar la afiliación? (I)</vt:lpstr>
      <vt:lpstr>¿Para qué determinar la afiliación? (II)</vt:lpstr>
      <vt:lpstr>Compatibilidad entre jubilación y actividad remunerada</vt:lpstr>
      <vt:lpstr>Incompatibilidades que se mantienen</vt:lpstr>
      <vt:lpstr>Situaciones de compatibilidad jubilación/actividad previstas: dependientes</vt:lpstr>
      <vt:lpstr>Situaciones de compatibilidad jubilación/actividad previstas: no dependientes ind y comercio o rural</vt:lpstr>
      <vt:lpstr>Situaciones de compatibilidad jubilación/actividad previstas: jubilados por acumulación de servicios</vt:lpstr>
      <vt:lpstr>Régimen jubilatorio anterior y Sistema Previsional Común</vt:lpstr>
      <vt:lpstr>Presentación de PowerPoint</vt:lpstr>
      <vt:lpstr>Período de convergencia</vt:lpstr>
      <vt:lpstr>Ámbito subjetivo de aplicación del SPC (contingencia invalidez)</vt:lpstr>
      <vt:lpstr>Regímenes jubilatorios ley 16.713</vt:lpstr>
      <vt:lpstr>Regímenes jubilatorios BPS (I)</vt:lpstr>
      <vt:lpstr>Regímenes jubilatorios BPS (II)</vt:lpstr>
      <vt:lpstr>Regímenes jubilatorios BPS (III)</vt:lpstr>
      <vt:lpstr>Regímenes jubilatorios BPS (IV)</vt:lpstr>
      <vt:lpstr>Regímenes jubilatorios BPS (V)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Asignación jubilatoria en el SPC</dc:title>
  <dc:creator>Nicoliello, Ariel</dc:creator>
  <cp:lastModifiedBy>Nicoliello, Ariel</cp:lastModifiedBy>
  <cp:revision>95</cp:revision>
  <dcterms:created xsi:type="dcterms:W3CDTF">2023-02-09T18:46:14Z</dcterms:created>
  <dcterms:modified xsi:type="dcterms:W3CDTF">2023-09-12T14:45:42Z</dcterms:modified>
</cp:coreProperties>
</file>