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2" r:id="rId25"/>
    <p:sldId id="279" r:id="rId26"/>
    <p:sldId id="280" r:id="rId27"/>
    <p:sldId id="281" r:id="rId28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31/8/2023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31/8/2023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31/8/2023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31/8/2023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31/8/2023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31/8/2023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31/8/2023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31/8/2023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31/8/2023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31/8/2023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55E24-75FB-4FA5-9057-C43991D574A4}" type="datetimeFigureOut">
              <a:rPr lang="es-UY" smtClean="0"/>
              <a:pPr/>
              <a:t>31/8/2023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55E24-75FB-4FA5-9057-C43991D574A4}" type="datetimeFigureOut">
              <a:rPr lang="es-UY" smtClean="0"/>
              <a:pPr/>
              <a:t>31/8/2023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18D3-89D3-41DA-B5AC-2FAE7F8B1B83}" type="slidenum">
              <a:rPr lang="es-UY" smtClean="0"/>
              <a:pPr/>
              <a:t>‹Nº›</a:t>
            </a:fld>
            <a:endParaRPr lang="es-UY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SUBSIDIO POR DESEMPLEO</a:t>
            </a:r>
            <a:endParaRPr lang="es-UY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Prof. </a:t>
            </a:r>
            <a:r>
              <a:rPr lang="es-ES" dirty="0" err="1" smtClean="0"/>
              <a:t>Adj</a:t>
            </a:r>
            <a:r>
              <a:rPr lang="es-ES" dirty="0" smtClean="0"/>
              <a:t>. Ariel </a:t>
            </a:r>
            <a:r>
              <a:rPr lang="es-ES" dirty="0"/>
              <a:t>Nicoliello</a:t>
            </a:r>
          </a:p>
          <a:p>
            <a:r>
              <a:rPr lang="es-ES" smtClean="0"/>
              <a:t>2023</a:t>
            </a:r>
            <a:endParaRPr lang="es-UY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4.  Definición de la contingencia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CIT 102</a:t>
            </a:r>
          </a:p>
          <a:p>
            <a:pPr lvl="1"/>
            <a:r>
              <a:rPr lang="es-UY" dirty="0"/>
              <a:t>Imposibilidad de obtener un empleo conveniente en el caso de una persona protegida que sea apta para trabajar y esté disponible para el trabajo </a:t>
            </a:r>
            <a:endParaRPr lang="es-ES" dirty="0"/>
          </a:p>
          <a:p>
            <a:r>
              <a:rPr lang="es-ES" dirty="0"/>
              <a:t>DL 15.180</a:t>
            </a:r>
          </a:p>
          <a:p>
            <a:pPr lvl="1"/>
            <a:r>
              <a:rPr lang="es-ES" dirty="0"/>
              <a:t>Situación de desocupación forzosa no imputable a su voluntad o capacidad laboral (art. 2)</a:t>
            </a:r>
            <a:endParaRPr lang="es-UY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5. Ámbito subjetivo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UY" dirty="0"/>
              <a:t>Empleados de la actividad privada con afiliación a BPS, que tengan inclusión “industria y comercio”, los trabajadores rurales (Ley 13.559, D. 211/001) y domésticos (Ley 18.065) y los dependientes del Estado en el régimen especial de “contratos a término” de la Ley 17.556 por más de 24 meses </a:t>
            </a:r>
          </a:p>
          <a:p>
            <a:r>
              <a:rPr lang="es-ES" dirty="0"/>
              <a:t>Afiliación bancaria: regímenes especiales leyes 17.613 y 18.396</a:t>
            </a:r>
            <a:endParaRPr lang="es-UY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6.  Exclusiones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/>
              <a:t>Jubilados y beneficiarios del subsidio especial de inactividad compensada</a:t>
            </a:r>
          </a:p>
          <a:p>
            <a:r>
              <a:rPr lang="es-ES" dirty="0"/>
              <a:t>Huelguistas durante el período de la misma</a:t>
            </a:r>
          </a:p>
          <a:p>
            <a:r>
              <a:rPr lang="es-ES" dirty="0"/>
              <a:t>Despedidos o suspendidos por razones disciplinarias (reglamentado por </a:t>
            </a:r>
            <a:r>
              <a:rPr lang="es-ES" dirty="0" err="1"/>
              <a:t>Dec</a:t>
            </a:r>
            <a:r>
              <a:rPr lang="es-ES" dirty="0"/>
              <a:t>. 162/009)</a:t>
            </a:r>
          </a:p>
          <a:p>
            <a:r>
              <a:rPr lang="es-ES" dirty="0"/>
              <a:t>Los que perciben ingresos provenientes de actividades remuneradas, salvo trabajo reducido.  En caso de otros ingresos se abona la diferencia.  Existen ingresos no computables.</a:t>
            </a:r>
            <a:endParaRPr lang="es-UY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7. Causales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Despido</a:t>
            </a:r>
          </a:p>
          <a:p>
            <a:r>
              <a:rPr lang="es-ES" dirty="0"/>
              <a:t>Suspensión total del trabajo</a:t>
            </a:r>
          </a:p>
          <a:p>
            <a:r>
              <a:rPr lang="es-ES" dirty="0"/>
              <a:t>Reducción del trabajo</a:t>
            </a:r>
          </a:p>
          <a:p>
            <a:pPr lvl="1"/>
            <a:r>
              <a:rPr lang="es-ES" dirty="0"/>
              <a:t>Por pérdida de un empleo (</a:t>
            </a:r>
            <a:r>
              <a:rPr lang="es-ES" dirty="0" err="1"/>
              <a:t>multiempleo</a:t>
            </a:r>
            <a:r>
              <a:rPr lang="es-ES" dirty="0"/>
              <a:t>)</a:t>
            </a:r>
          </a:p>
          <a:p>
            <a:pPr lvl="1"/>
            <a:r>
              <a:rPr lang="es-ES" dirty="0"/>
              <a:t>Por reducción de los días u horas de trabajo para un mismo empleador (no aplicable a los mensuales)</a:t>
            </a:r>
            <a:endParaRPr lang="es-UY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8.  Generación del derecho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ES" dirty="0"/>
              <a:t>Debe haber trabajado al menos seis meses previos, en los últimos doce meses anteriores a la causal, acreditados con planilla de trabajo, documentación equivalente u otros medios</a:t>
            </a:r>
          </a:p>
          <a:p>
            <a:r>
              <a:rPr lang="es-ES" dirty="0"/>
              <a:t>Jornaleros: mínimo 150 jornadas (aún menores a 8 horas)</a:t>
            </a:r>
          </a:p>
          <a:p>
            <a:r>
              <a:rPr lang="es-ES" dirty="0"/>
              <a:t>Remuneración variable: mínimo 6 BPC</a:t>
            </a:r>
          </a:p>
          <a:p>
            <a:r>
              <a:rPr lang="es-ES" dirty="0"/>
              <a:t>Servicios computables: trabajo efectivo o subsidios inactividad compensada, salvo por desempleo</a:t>
            </a:r>
          </a:p>
          <a:p>
            <a:r>
              <a:rPr lang="es-ES" dirty="0"/>
              <a:t>Posible extensión del plazo de generación hasta 30 meses con 9 meses/225 jornales/9 BPC</a:t>
            </a:r>
            <a:endParaRPr lang="es-UY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9.  Cuantía de las prestaciones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Base de cálculo: Promedio de remuneraciones computables percibidas en los seis meses anteriores a la causal o trabajo efectivo si fuera más favorable</a:t>
            </a:r>
          </a:p>
          <a:p>
            <a:r>
              <a:rPr lang="es-ES" dirty="0"/>
              <a:t>Despido: tasas decrecientes:66,57,50,45,42,40 o 16,14,12,11,10,9 jornales promedio</a:t>
            </a:r>
          </a:p>
          <a:p>
            <a:r>
              <a:rPr lang="es-ES" dirty="0"/>
              <a:t>Suspensión total: 50 % o 12 jornales</a:t>
            </a:r>
          </a:p>
          <a:p>
            <a:r>
              <a:rPr lang="es-ES" dirty="0"/>
              <a:t>Suspensión parcial o trabajo reducido: diferencia entre subsidio por suspensión total y lo efectivamente percibido</a:t>
            </a:r>
          </a:p>
          <a:p>
            <a:r>
              <a:rPr lang="es-ES" dirty="0"/>
              <a:t>Suplemento 20 % por cargas familiares</a:t>
            </a:r>
          </a:p>
          <a:p>
            <a:r>
              <a:rPr lang="es-ES" dirty="0"/>
              <a:t>Máximo: 8 BPC ajustados por variación UR desde 2012</a:t>
            </a:r>
            <a:endParaRPr lang="es-UY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10.  Término de la prestación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Despido o trabajo reducido: 6 meses</a:t>
            </a:r>
          </a:p>
          <a:p>
            <a:r>
              <a:rPr lang="es-ES" dirty="0"/>
              <a:t>Suspensión total o trabajo reducido por suspensión total en uno de los empleos: 4 meses</a:t>
            </a:r>
          </a:p>
          <a:p>
            <a:r>
              <a:rPr lang="es-ES" dirty="0"/>
              <a:t>Trabajador mayor de 50: otros 6 meses</a:t>
            </a:r>
            <a:endParaRPr lang="es-UY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10.  Término de la prestación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Prórroga general por caída del PBI hasta por 8 meses</a:t>
            </a:r>
          </a:p>
          <a:p>
            <a:r>
              <a:rPr lang="es-ES" dirty="0"/>
              <a:t>Prórroga individual por transitoriedad de la falta de trabajo y compromiso de reintegro al puesto de trabajo hasta por un año</a:t>
            </a:r>
          </a:p>
          <a:p>
            <a:r>
              <a:rPr lang="es-ES" dirty="0"/>
              <a:t>Prórroga general por leyes </a:t>
            </a:r>
            <a:r>
              <a:rPr lang="es-ES" dirty="0" smtClean="0"/>
              <a:t>especiales</a:t>
            </a:r>
            <a:endParaRPr lang="es-UY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11. Cese de la prestación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Reintegro a la actividad remunerada</a:t>
            </a:r>
          </a:p>
          <a:p>
            <a:r>
              <a:rPr lang="es-ES" dirty="0"/>
              <a:t>Rechazo de un empleo conveniente</a:t>
            </a:r>
          </a:p>
          <a:p>
            <a:r>
              <a:rPr lang="es-ES" dirty="0"/>
              <a:t>Jubilación o subsidio especial de inactividad compensada</a:t>
            </a:r>
          </a:p>
          <a:p>
            <a:r>
              <a:rPr lang="es-ES" dirty="0"/>
              <a:t>Trabajadores que transcurrida la mitad del período no asistan a los cursos de capacitación</a:t>
            </a:r>
            <a:endParaRPr lang="es-UY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12.  Trámite.  Caducidad.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El empleador ingresa el formulario por el portal web del BPS</a:t>
            </a:r>
          </a:p>
          <a:p>
            <a:r>
              <a:rPr lang="es-ES" dirty="0"/>
              <a:t>En caso de omisión, el trabajador, con agenda previa, formula reserva de derechos en oficinas del BPS</a:t>
            </a:r>
          </a:p>
          <a:p>
            <a:r>
              <a:rPr lang="es-ES" dirty="0"/>
              <a:t>Pasados los 30 días desde la causal, caduca el beneficio por los meses transcurridos en forma completa</a:t>
            </a:r>
            <a:endParaRPr lang="es-UY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1.  Políticas activas y pasivas de empleo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" dirty="0"/>
              <a:t>Concepto</a:t>
            </a:r>
          </a:p>
          <a:p>
            <a:pPr lvl="1"/>
            <a:r>
              <a:rPr lang="es-ES" dirty="0"/>
              <a:t>Políticas activas: procuran la generación y obtención de empleo</a:t>
            </a:r>
          </a:p>
          <a:p>
            <a:pPr lvl="2"/>
            <a:r>
              <a:rPr lang="es-ES" dirty="0"/>
              <a:t>Art. 53 Const.: “la colectividad (…) procurará ofrecer, con preferencia a los ciudadanos, la posibilidad de ganar su sustento mediante el desarrollo de una actividad económica”</a:t>
            </a:r>
          </a:p>
          <a:p>
            <a:pPr lvl="1"/>
            <a:r>
              <a:rPr lang="es-ES" dirty="0"/>
              <a:t>Políticas pasivas: procuran proteger al desempleado</a:t>
            </a:r>
          </a:p>
          <a:p>
            <a:pPr lvl="2"/>
            <a:r>
              <a:rPr lang="es-ES" dirty="0"/>
              <a:t>Art. 67 Const.: seguros sociales para los casos de desocupación forzosa</a:t>
            </a:r>
          </a:p>
          <a:p>
            <a:pPr lvl="1"/>
            <a:r>
              <a:rPr lang="es-ES" dirty="0"/>
              <a:t>Coordinación entre políticas activas y pasivas</a:t>
            </a:r>
            <a:endParaRPr lang="es-UY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13.  Obligaciones del empleador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Enviar el formulario al BPS dentro de los 10 días siguientes al despido, a la suspensión, o a la finalización del mes en que se produjo la reducción</a:t>
            </a:r>
          </a:p>
          <a:p>
            <a:r>
              <a:rPr lang="es-ES" dirty="0"/>
              <a:t>Suministrar información y exhibir documentación solicitada por BPS</a:t>
            </a:r>
          </a:p>
          <a:p>
            <a:r>
              <a:rPr lang="es-ES" dirty="0"/>
              <a:t>Aportar al BPS prueba de los hechos  invocados para despedir, suspender o reducir la actividad</a:t>
            </a:r>
          </a:p>
          <a:p>
            <a:r>
              <a:rPr lang="es-ES" dirty="0"/>
              <a:t>Comunicar al BPS el reintegro del trabajador dentro de los 5 días hábiles</a:t>
            </a:r>
          </a:p>
          <a:p>
            <a:r>
              <a:rPr lang="es-ES" dirty="0"/>
              <a:t>Comunicar al BPS que el trabajador no se ha reintegrado al vencimiento del término o convocado por el empleador</a:t>
            </a:r>
          </a:p>
          <a:p>
            <a:endParaRPr lang="es-UY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14.  Obligaciones del trabajador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Procurarse un nuevo empleo</a:t>
            </a:r>
          </a:p>
          <a:p>
            <a:r>
              <a:rPr lang="es-ES" dirty="0"/>
              <a:t>Reintegrarse al término de la suspensión o cuando lo requiriere el empleador</a:t>
            </a:r>
          </a:p>
          <a:p>
            <a:r>
              <a:rPr lang="es-ES" dirty="0"/>
              <a:t>Comunicar al BPS el ingreso a cualquier actividad remunerada fuera del ámbito de ese instituto, dentro de los 5 días hábiles</a:t>
            </a:r>
          </a:p>
          <a:p>
            <a:r>
              <a:rPr lang="es-ES" dirty="0"/>
              <a:t>Suministrar las pruebas que se le requieran</a:t>
            </a:r>
          </a:p>
          <a:p>
            <a:r>
              <a:rPr lang="es-ES" dirty="0"/>
              <a:t>Comunicar el cambio de domicilio</a:t>
            </a:r>
          </a:p>
          <a:p>
            <a:r>
              <a:rPr lang="es-ES" dirty="0"/>
              <a:t>Declarar los ingresos que perciba</a:t>
            </a:r>
            <a:endParaRPr lang="es-UY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15.  Regímenes especiales: afiliados a Caja Bancaria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Ley 17.613, arts. 51 y ss. </a:t>
            </a:r>
          </a:p>
          <a:p>
            <a:pPr marL="742950" lvl="2" indent="-342900"/>
            <a:r>
              <a:rPr lang="es-ES" dirty="0"/>
              <a:t>Aplicable a los afiliados de sectores incorporados antes de la Ley 18.396</a:t>
            </a:r>
          </a:p>
          <a:p>
            <a:pPr marL="742950" lvl="2" indent="-342900"/>
            <a:r>
              <a:rPr lang="es-ES" dirty="0"/>
              <a:t>Contribución a cargo de la empresa equivalente al 100 % del monto de la prestación</a:t>
            </a:r>
          </a:p>
          <a:p>
            <a:pPr marL="742950" lvl="2" indent="-342900"/>
            <a:r>
              <a:rPr lang="es-ES" dirty="0"/>
              <a:t>Término de 6 meses, prorrogable por 12 meses</a:t>
            </a:r>
          </a:p>
          <a:p>
            <a:pPr marL="742950" lvl="2" indent="-342900"/>
            <a:r>
              <a:rPr lang="es-ES" dirty="0"/>
              <a:t>Tope 20 BPC</a:t>
            </a:r>
            <a:endParaRPr lang="es-UY" dirty="0"/>
          </a:p>
          <a:p>
            <a:r>
              <a:rPr lang="es-ES" dirty="0"/>
              <a:t>Ley 18.396</a:t>
            </a:r>
          </a:p>
          <a:p>
            <a:pPr lvl="1"/>
            <a:r>
              <a:rPr lang="es-ES" dirty="0"/>
              <a:t>Aplicable a sectores incorporados por esta Ley (administradoras de crédito, transporte de valores, cooperativas de ahorro y crédito de capitalización, empresas que prestan dinero)</a:t>
            </a:r>
          </a:p>
          <a:p>
            <a:pPr lvl="1"/>
            <a:r>
              <a:rPr lang="es-ES" dirty="0"/>
              <a:t>Se rige por las normas del régimen general</a:t>
            </a:r>
          </a:p>
          <a:p>
            <a:pPr lvl="1"/>
            <a:r>
              <a:rPr lang="es-ES" dirty="0"/>
              <a:t>Se financia por Rentas Generales</a:t>
            </a:r>
          </a:p>
          <a:p>
            <a:pPr lvl="1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16.  Regímenes especiales aprobados por Decreto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Rurales</a:t>
            </a:r>
          </a:p>
          <a:p>
            <a:pPr lvl="1"/>
            <a:r>
              <a:rPr lang="es-ES" dirty="0"/>
              <a:t>Generación del derecho: 12 meses, 250 jornales o 12 BPC en los últimos 24 meses (D. 211/001)</a:t>
            </a:r>
          </a:p>
          <a:p>
            <a:r>
              <a:rPr lang="es-ES" dirty="0"/>
              <a:t>Domésticos</a:t>
            </a:r>
          </a:p>
          <a:p>
            <a:pPr lvl="1"/>
            <a:r>
              <a:rPr lang="es-ES" dirty="0"/>
              <a:t>Generación del derecho: 6 meses o 150 jornales en los últimos 12 meses, o 12 meses o 250 jornales en los últimos 24 meses (D. 224/007)</a:t>
            </a:r>
          </a:p>
          <a:p>
            <a:r>
              <a:rPr lang="es-ES" dirty="0"/>
              <a:t>Sectores de actividad especiales (vigencia temporal)</a:t>
            </a:r>
          </a:p>
          <a:p>
            <a:pPr lvl="1"/>
            <a:r>
              <a:rPr lang="es-ES" dirty="0" err="1"/>
              <a:t>Dec</a:t>
            </a:r>
            <a:r>
              <a:rPr lang="es-ES" dirty="0"/>
              <a:t>. 316/009: cuero, textil y vestimenta, madera, metalmecánica</a:t>
            </a:r>
          </a:p>
          <a:p>
            <a:pPr lvl="1"/>
            <a:r>
              <a:rPr lang="es-ES" dirty="0" err="1"/>
              <a:t>Dec</a:t>
            </a:r>
            <a:r>
              <a:rPr lang="es-ES" dirty="0"/>
              <a:t>. 266/012 y 311/012:citricultura</a:t>
            </a:r>
          </a:p>
          <a:p>
            <a:pPr lvl="1"/>
            <a:r>
              <a:rPr lang="es-ES" dirty="0" err="1"/>
              <a:t>Dec</a:t>
            </a:r>
            <a:r>
              <a:rPr lang="es-ES" dirty="0"/>
              <a:t>. 95/013: fruticultura, horticultura, viticultura, viveros</a:t>
            </a:r>
            <a:endParaRPr lang="es-UY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Ley 20.182 de 11.8.2023</a:t>
            </a:r>
            <a:endParaRPr lang="es-UY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 smtClean="0"/>
              <a:t>Faculta al MTSS afijar regímenes especiales de subsidio por desempleo hasta el 31.12.2024</a:t>
            </a:r>
          </a:p>
          <a:p>
            <a:r>
              <a:rPr lang="es-ES" dirty="0" smtClean="0"/>
              <a:t>Se otorgarán por sector o sectores de actividad, o por empresa, de acuerdo con las circunstancias coyunturales o transitorias que las afecten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7442856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17.  Subsidio por desempleo y otras prestaciones de seguridad social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/>
              <a:t>Jubilación</a:t>
            </a:r>
          </a:p>
          <a:p>
            <a:pPr lvl="1"/>
            <a:r>
              <a:rPr lang="es-ES" dirty="0"/>
              <a:t>Incompatible con el subsidio por desempleo</a:t>
            </a:r>
          </a:p>
          <a:p>
            <a:r>
              <a:rPr lang="es-ES" dirty="0"/>
              <a:t>Subsidio por enfermedad</a:t>
            </a:r>
          </a:p>
          <a:p>
            <a:pPr lvl="1"/>
            <a:r>
              <a:rPr lang="es-ES" dirty="0"/>
              <a:t>Prevalece frente al subsidio por desempleo</a:t>
            </a:r>
          </a:p>
          <a:p>
            <a:r>
              <a:rPr lang="es-ES" dirty="0"/>
              <a:t>Seguro Nacional de Salud</a:t>
            </a:r>
          </a:p>
          <a:p>
            <a:pPr lvl="1"/>
            <a:r>
              <a:rPr lang="es-ES" dirty="0"/>
              <a:t>Alcanza a quienes perciben subsidio</a:t>
            </a:r>
          </a:p>
          <a:p>
            <a:r>
              <a:rPr lang="es-ES" dirty="0"/>
              <a:t>Subsidio por maternidad</a:t>
            </a:r>
          </a:p>
          <a:p>
            <a:pPr lvl="1"/>
            <a:r>
              <a:rPr lang="es-ES" dirty="0"/>
              <a:t>Alcanza a quienes queden grávidas durante cobertura de desempleo</a:t>
            </a:r>
          </a:p>
          <a:p>
            <a:r>
              <a:rPr lang="es-ES" dirty="0"/>
              <a:t>Subsidio por paternidad</a:t>
            </a:r>
          </a:p>
          <a:p>
            <a:pPr lvl="1"/>
            <a:r>
              <a:rPr lang="es-ES" dirty="0"/>
              <a:t>No procede en caso de desocupación por despido</a:t>
            </a:r>
          </a:p>
          <a:p>
            <a:r>
              <a:rPr lang="es-ES" dirty="0"/>
              <a:t>Subsidio por cuidados</a:t>
            </a:r>
          </a:p>
          <a:p>
            <a:pPr lvl="1"/>
            <a:r>
              <a:rPr lang="es-ES" dirty="0"/>
              <a:t>Incompatible con el subsidio por desempleo</a:t>
            </a:r>
          </a:p>
          <a:p>
            <a:r>
              <a:rPr lang="es-ES" dirty="0"/>
              <a:t>Asignaciones familiares</a:t>
            </a:r>
          </a:p>
          <a:p>
            <a:pPr lvl="1"/>
            <a:r>
              <a:rPr lang="es-ES" dirty="0"/>
              <a:t>Alcanza a quienes perciben el subsidio por desempleo</a:t>
            </a:r>
          </a:p>
          <a:p>
            <a:pPr lvl="1">
              <a:buNone/>
            </a:pPr>
            <a:endParaRPr lang="es-UY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  18.  Subsidio por desempleo y normas laborales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Aguinaldo: no se genera durante subsidio por desempleo</a:t>
            </a:r>
          </a:p>
          <a:p>
            <a:r>
              <a:rPr lang="es-ES" dirty="0"/>
              <a:t>Licencia y salario vacacional: no se generan</a:t>
            </a:r>
          </a:p>
          <a:p>
            <a:r>
              <a:rPr lang="es-ES" dirty="0"/>
              <a:t>Despido ficto</a:t>
            </a:r>
          </a:p>
          <a:p>
            <a:pPr lvl="1"/>
            <a:r>
              <a:rPr lang="es-ES" dirty="0"/>
              <a:t>Vencido el plazo máximo de la prestación por suspensión total</a:t>
            </a:r>
          </a:p>
          <a:p>
            <a:pPr lvl="1"/>
            <a:r>
              <a:rPr lang="es-ES" dirty="0"/>
              <a:t>Pasados tres meses de situación de trabajo reducido para un empleador</a:t>
            </a:r>
          </a:p>
          <a:p>
            <a:endParaRPr lang="es-UY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19.  Subsidio especial de </a:t>
            </a:r>
            <a:r>
              <a:rPr lang="es-ES"/>
              <a:t>inactividad compensada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Introducido por Ley </a:t>
            </a:r>
            <a:r>
              <a:rPr lang="es-ES" dirty="0" smtClean="0"/>
              <a:t>18.395, modificado por Ley 20.130</a:t>
            </a:r>
            <a:endParaRPr lang="es-ES" dirty="0"/>
          </a:p>
          <a:p>
            <a:r>
              <a:rPr lang="es-ES" dirty="0"/>
              <a:t>Se sirve por un período máximo de dos años o hasta la generación de causal jubilatoria</a:t>
            </a:r>
          </a:p>
          <a:p>
            <a:r>
              <a:rPr lang="es-ES" dirty="0"/>
              <a:t>Requiere como mínimo </a:t>
            </a:r>
            <a:r>
              <a:rPr lang="es-ES" dirty="0" smtClean="0"/>
              <a:t>dos</a:t>
            </a:r>
            <a:r>
              <a:rPr lang="es-ES" dirty="0" smtClean="0"/>
              <a:t> </a:t>
            </a:r>
            <a:r>
              <a:rPr lang="es-ES" dirty="0"/>
              <a:t>años </a:t>
            </a:r>
            <a:r>
              <a:rPr lang="es-ES" dirty="0" smtClean="0"/>
              <a:t>menos de la edad requerida para configurar causal normal, </a:t>
            </a:r>
            <a:r>
              <a:rPr lang="es-ES" dirty="0"/>
              <a:t>28 de servicios reconocidos y desocupación no inferior a un año generada por despido</a:t>
            </a:r>
            <a:endParaRPr lang="es-UY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1.  Políticas activas y pasivas de empleo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Políticas activas</a:t>
            </a:r>
          </a:p>
          <a:p>
            <a:pPr lvl="1"/>
            <a:r>
              <a:rPr lang="es-ES" dirty="0"/>
              <a:t>Servicios públicos de empleo</a:t>
            </a:r>
          </a:p>
          <a:p>
            <a:pPr lvl="1"/>
            <a:r>
              <a:rPr lang="es-ES" dirty="0"/>
              <a:t>Programas de capacitación (ej. INEFOP)</a:t>
            </a:r>
          </a:p>
          <a:p>
            <a:pPr lvl="1"/>
            <a:r>
              <a:rPr lang="es-ES" dirty="0"/>
              <a:t>Apoyo a la microempresa y el autoempleo (ej. Programa Uruguay Trabaja, préstamos y asistencia INACOOP a cooperativas sociales y de trabajo)</a:t>
            </a:r>
          </a:p>
          <a:p>
            <a:pPr lvl="1"/>
            <a:r>
              <a:rPr lang="es-ES" dirty="0"/>
              <a:t>Creación de empleo por el Estado, directa o indirectamente (ej. convenios con </a:t>
            </a:r>
            <a:r>
              <a:rPr lang="es-ES" dirty="0" err="1"/>
              <a:t>ONGs</a:t>
            </a:r>
            <a:r>
              <a:rPr lang="es-ES" dirty="0"/>
              <a:t>)</a:t>
            </a:r>
          </a:p>
          <a:p>
            <a:pPr lvl="1"/>
            <a:r>
              <a:rPr lang="es-ES" dirty="0"/>
              <a:t>Subsidio a las empresas que contratan desempleados (ej. Programa Objetivo Empleo y Ley 19.133 para jóvenes)</a:t>
            </a:r>
          </a:p>
          <a:p>
            <a:pPr lvl="1"/>
            <a:endParaRPr lang="es-ES" dirty="0"/>
          </a:p>
          <a:p>
            <a:pPr lvl="1"/>
            <a:endParaRPr lang="es-UY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1.  Políticas activas y pasivas de empleo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Políticas pasivas</a:t>
            </a:r>
          </a:p>
          <a:p>
            <a:pPr lvl="1"/>
            <a:r>
              <a:rPr lang="es-ES" dirty="0"/>
              <a:t>Indemnizaciones por despido</a:t>
            </a:r>
          </a:p>
          <a:p>
            <a:pPr lvl="1"/>
            <a:r>
              <a:rPr lang="es-ES" dirty="0"/>
              <a:t>Seguros por desempleo</a:t>
            </a:r>
          </a:p>
          <a:p>
            <a:pPr lvl="1"/>
            <a:r>
              <a:rPr lang="es-ES" dirty="0"/>
              <a:t>Asistencia no contributiva al desempleo</a:t>
            </a:r>
          </a:p>
          <a:p>
            <a:pPr lvl="1"/>
            <a:r>
              <a:rPr lang="es-ES" dirty="0"/>
              <a:t>Cuentas de ahorro individual (ej. FOCER)</a:t>
            </a:r>
            <a:endParaRPr lang="es-UY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2.  Normas internacionales de trabajo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1919</a:t>
            </a:r>
          </a:p>
          <a:p>
            <a:pPr lvl="1"/>
            <a:r>
              <a:rPr lang="es-ES" dirty="0"/>
              <a:t> Preámbulo Constitución OIT: “lucha contra el desempleo”</a:t>
            </a:r>
          </a:p>
          <a:p>
            <a:pPr lvl="1"/>
            <a:r>
              <a:rPr lang="es-ES" dirty="0"/>
              <a:t>CIT 2 (denunciado): agencias públicas de colocación</a:t>
            </a:r>
          </a:p>
          <a:p>
            <a:pPr lvl="1"/>
            <a:r>
              <a:rPr lang="es-ES" dirty="0" err="1"/>
              <a:t>Rec</a:t>
            </a:r>
            <a:r>
              <a:rPr lang="es-ES" dirty="0"/>
              <a:t>. 1: establecimiento de seguros contra el desempleo o subsidio a entidades que pagan a sus socios prestaciones por desempleo	</a:t>
            </a:r>
          </a:p>
          <a:p>
            <a:r>
              <a:rPr lang="es-ES" dirty="0"/>
              <a:t>1934</a:t>
            </a:r>
          </a:p>
          <a:p>
            <a:pPr lvl="1"/>
            <a:r>
              <a:rPr lang="es-ES" dirty="0"/>
              <a:t>CIT 44 (no ratificado): seguro por desempleo obligatorio o voluntario</a:t>
            </a:r>
          </a:p>
          <a:p>
            <a:r>
              <a:rPr lang="es-ES" dirty="0"/>
              <a:t>1952</a:t>
            </a:r>
          </a:p>
          <a:p>
            <a:pPr lvl="1"/>
            <a:r>
              <a:rPr lang="es-ES" dirty="0"/>
              <a:t>CIT 102: Parte IV: subsidios por desempleo contributivos o no contributivos; tasa mínima 45 % y período 13 semanas</a:t>
            </a:r>
          </a:p>
          <a:p>
            <a:pPr>
              <a:buNone/>
            </a:pPr>
            <a:endParaRPr lang="es-ES" dirty="0"/>
          </a:p>
          <a:p>
            <a:pPr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2.  Normas internacionales de trabajo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1964</a:t>
            </a:r>
          </a:p>
          <a:p>
            <a:pPr lvl="1"/>
            <a:r>
              <a:rPr lang="es-ES" dirty="0"/>
              <a:t>CIT 122: políticas activas de empleo; consulta a representantes de trabajadores y empleadores</a:t>
            </a:r>
            <a:endParaRPr lang="es-UY" dirty="0"/>
          </a:p>
          <a:p>
            <a:r>
              <a:rPr lang="es-ES" dirty="0"/>
              <a:t>1975</a:t>
            </a:r>
          </a:p>
          <a:p>
            <a:pPr lvl="1"/>
            <a:r>
              <a:rPr lang="es-ES" dirty="0"/>
              <a:t>CIT 142 (no ratificado): programas de formación profesional coordinados con los servicios públicos de empleo</a:t>
            </a:r>
          </a:p>
          <a:p>
            <a:r>
              <a:rPr lang="es-ES" dirty="0"/>
              <a:t>1988</a:t>
            </a:r>
          </a:p>
          <a:p>
            <a:pPr lvl="1"/>
            <a:r>
              <a:rPr lang="es-ES" dirty="0"/>
              <a:t>CIT 168 (no ratificado): estándar más elevado para el subsidio por desempleo: tasa mínima 50 % y duración mínima 26 semanas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3.  Antecedentes históricos en Uruguay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Ley 6.962 (1919)</a:t>
            </a:r>
          </a:p>
          <a:p>
            <a:pPr lvl="1"/>
            <a:r>
              <a:rPr lang="es-ES" dirty="0"/>
              <a:t>Prestación servida por BSE para afiliados a la Caja de Empleados y Obreros de los Servicios Públicos con menos de diez años de servicios</a:t>
            </a:r>
            <a:endParaRPr lang="es-UY" dirty="0"/>
          </a:p>
          <a:p>
            <a:r>
              <a:rPr lang="es-ES" dirty="0"/>
              <a:t>Ley 8.721 (1928)</a:t>
            </a:r>
          </a:p>
          <a:p>
            <a:pPr lvl="1"/>
            <a:r>
              <a:rPr lang="es-ES" dirty="0"/>
              <a:t>Extensión a los trabajadores de las “S. Anónimas”</a:t>
            </a:r>
          </a:p>
          <a:p>
            <a:r>
              <a:rPr lang="es-ES" dirty="0"/>
              <a:t>Ley 9.196 (1934)</a:t>
            </a:r>
          </a:p>
          <a:p>
            <a:pPr lvl="1"/>
            <a:r>
              <a:rPr lang="es-ES" dirty="0"/>
              <a:t>Caja de Industria y Comercio: subsidio de medio sueldo financiado con contribución especial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3.  Antecedentes históricos en Uruguay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" dirty="0"/>
              <a:t>Cajas de Compensación Industria Frigorífica, del Vidrio, Barracas de Cueros y Lanas, etc. (1944-1966)</a:t>
            </a:r>
          </a:p>
          <a:p>
            <a:r>
              <a:rPr lang="es-ES" dirty="0"/>
              <a:t>Ley 12.570 (1958)</a:t>
            </a:r>
          </a:p>
          <a:p>
            <a:pPr lvl="1"/>
            <a:r>
              <a:rPr lang="es-ES" dirty="0"/>
              <a:t>Fondo de “Seguro de paro” de la Caja de Industria y Comercio, financiado con contribuciones especiales e indemnizaciones por despido</a:t>
            </a:r>
          </a:p>
          <a:p>
            <a:pPr lvl="1"/>
            <a:r>
              <a:rPr lang="es-ES" dirty="0"/>
              <a:t>Dos causales: despido y desocupación parcial por reducción de trabajo superior al 25 %</a:t>
            </a:r>
          </a:p>
          <a:p>
            <a:pPr lvl="1"/>
            <a:r>
              <a:rPr lang="es-ES" dirty="0"/>
              <a:t>50 % del salario, incrementado en un 20 % por cargas familiares</a:t>
            </a:r>
          </a:p>
          <a:p>
            <a:pPr lvl="1"/>
            <a:r>
              <a:rPr lang="es-ES" dirty="0"/>
              <a:t>Término: 120 días, luego extendidos a 180</a:t>
            </a:r>
            <a:endParaRPr lang="es-UY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3.  Antecedentes históricos en Uruguay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Acto 9 (1979) – creación de DISEDE</a:t>
            </a:r>
          </a:p>
          <a:p>
            <a:r>
              <a:rPr lang="es-ES" dirty="0"/>
              <a:t>Decreto-Ley 15.180 (1981)</a:t>
            </a:r>
          </a:p>
          <a:p>
            <a:pPr lvl="1"/>
            <a:r>
              <a:rPr lang="es-ES" dirty="0"/>
              <a:t>Tres causales: despido, suspensión total y parcial</a:t>
            </a:r>
          </a:p>
          <a:p>
            <a:r>
              <a:rPr lang="es-ES" dirty="0"/>
              <a:t>Ley 18.399 (2008)</a:t>
            </a:r>
          </a:p>
          <a:p>
            <a:pPr lvl="1"/>
            <a:r>
              <a:rPr lang="es-ES" dirty="0"/>
              <a:t>Habilita el subsidio en caso de pluriempleo mediante modificación de la causal reducción del tiempo de trabajo</a:t>
            </a:r>
          </a:p>
          <a:p>
            <a:pPr lvl="1"/>
            <a:r>
              <a:rPr lang="es-ES" dirty="0"/>
              <a:t>Reduce el término por suspensión total</a:t>
            </a:r>
          </a:p>
          <a:p>
            <a:pPr lvl="1"/>
            <a:r>
              <a:rPr lang="es-ES" dirty="0"/>
              <a:t>Establece tasas decrecientes en caso de despido</a:t>
            </a:r>
          </a:p>
          <a:p>
            <a:pPr lvl="1"/>
            <a:r>
              <a:rPr lang="es-ES" dirty="0"/>
              <a:t>Prórrogas del plazo del subsidio por edad, crisis económica, y en casos de transitoriedad de la falta de trabajo y compromiso de reintegro</a:t>
            </a:r>
          </a:p>
          <a:p>
            <a:pPr lvl="1"/>
            <a:r>
              <a:rPr lang="es-ES" dirty="0"/>
              <a:t>Regímenes especiales</a:t>
            </a:r>
            <a:endParaRPr lang="es-UY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</TotalTime>
  <Words>1734</Words>
  <Application>Microsoft Office PowerPoint</Application>
  <PresentationFormat>Presentación en pantalla (4:3)</PresentationFormat>
  <Paragraphs>172</Paragraphs>
  <Slides>27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27</vt:i4>
      </vt:variant>
    </vt:vector>
  </HeadingPairs>
  <TitlesOfParts>
    <vt:vector size="30" baseType="lpstr">
      <vt:lpstr>Arial</vt:lpstr>
      <vt:lpstr>Calibri</vt:lpstr>
      <vt:lpstr>Tema de Office</vt:lpstr>
      <vt:lpstr>SUBSIDIO POR DESEMPLEO</vt:lpstr>
      <vt:lpstr>1.  Políticas activas y pasivas de empleo</vt:lpstr>
      <vt:lpstr>1.  Políticas activas y pasivas de empleo</vt:lpstr>
      <vt:lpstr>1.  Políticas activas y pasivas de empleo</vt:lpstr>
      <vt:lpstr>2.  Normas internacionales de trabajo</vt:lpstr>
      <vt:lpstr>2.  Normas internacionales de trabajo</vt:lpstr>
      <vt:lpstr>3.  Antecedentes históricos en Uruguay</vt:lpstr>
      <vt:lpstr>3.  Antecedentes históricos en Uruguay</vt:lpstr>
      <vt:lpstr>3.  Antecedentes históricos en Uruguay</vt:lpstr>
      <vt:lpstr>4.  Definición de la contingencia</vt:lpstr>
      <vt:lpstr>5. Ámbito subjetivo</vt:lpstr>
      <vt:lpstr>6.  Exclusiones</vt:lpstr>
      <vt:lpstr>7. Causales</vt:lpstr>
      <vt:lpstr>8.  Generación del derecho</vt:lpstr>
      <vt:lpstr>9.  Cuantía de las prestaciones</vt:lpstr>
      <vt:lpstr>10.  Término de la prestación</vt:lpstr>
      <vt:lpstr>10.  Término de la prestación</vt:lpstr>
      <vt:lpstr>11. Cese de la prestación</vt:lpstr>
      <vt:lpstr>12.  Trámite.  Caducidad.</vt:lpstr>
      <vt:lpstr>13.  Obligaciones del empleador</vt:lpstr>
      <vt:lpstr>14.  Obligaciones del trabajador</vt:lpstr>
      <vt:lpstr>15.  Regímenes especiales: afiliados a Caja Bancaria</vt:lpstr>
      <vt:lpstr>16.  Regímenes especiales aprobados por Decreto</vt:lpstr>
      <vt:lpstr>Ley 20.182 de 11.8.2023</vt:lpstr>
      <vt:lpstr>17.  Subsidio por desempleo y otras prestaciones de seguridad social</vt:lpstr>
      <vt:lpstr>  18.  Subsidio por desempleo y normas laborales</vt:lpstr>
      <vt:lpstr>19.  Subsidio especial de inactividad compensada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SUBSIDIO POR DESEMPLEO</dc:title>
  <dc:creator>usuario</dc:creator>
  <cp:lastModifiedBy>Nicoliello, Ariel</cp:lastModifiedBy>
  <cp:revision>37</cp:revision>
  <dcterms:created xsi:type="dcterms:W3CDTF">2017-09-20T16:45:08Z</dcterms:created>
  <dcterms:modified xsi:type="dcterms:W3CDTF">2023-08-31T17:03:16Z</dcterms:modified>
</cp:coreProperties>
</file>