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-64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391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8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89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941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420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606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530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194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57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9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51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32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19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61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04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1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0BC3D8-2148-41A8-9690-A7B7A179E649}" type="datetimeFigureOut">
              <a:rPr lang="en-GB" smtClean="0"/>
              <a:t>16/4/24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C53E9B4-CA67-4C6F-8D49-D33E8DF9504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08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706C766-1078-B139-D892-BEF398142ECE}"/>
              </a:ext>
            </a:extLst>
          </p:cNvPr>
          <p:cNvSpPr txBox="1"/>
          <p:nvPr/>
        </p:nvSpPr>
        <p:spPr>
          <a:xfrm>
            <a:off x="284813" y="269823"/>
            <a:ext cx="11557417" cy="2644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5400" b="1" dirty="0">
                <a:latin typeface="Bahnschrift Light" panose="020B0502040204020203" pitchFamily="34" charset="0"/>
              </a:rPr>
              <a:t>Herbert. L.A. HART</a:t>
            </a:r>
            <a:endParaRPr lang="es-UY" sz="4000" dirty="0">
              <a:latin typeface="Bahnschrift Light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UY" sz="4000" b="1" dirty="0">
                <a:latin typeface="Bahnschrift Light" panose="020B0502040204020203" pitchFamily="34" charset="0"/>
              </a:rPr>
              <a:t>Positivismo Jurídico: </a:t>
            </a:r>
          </a:p>
          <a:p>
            <a:pPr algn="ctr">
              <a:lnSpc>
                <a:spcPct val="150000"/>
              </a:lnSpc>
            </a:pPr>
            <a:r>
              <a:rPr lang="es-UY" sz="4000" b="1" dirty="0">
                <a:latin typeface="Bahnschrift Light" panose="020B0502040204020203" pitchFamily="34" charset="0"/>
              </a:rPr>
              <a:t>Una mirada desde las Reglas</a:t>
            </a:r>
            <a:endParaRPr lang="en-GB" sz="4000" b="1" dirty="0">
              <a:latin typeface="Bahnschrift Light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FA96B5B-A135-B012-D6AA-87E43D07C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938" y="3053056"/>
            <a:ext cx="3251996" cy="3668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498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58261-9AA7-B08B-4720-D4897427399F}"/>
              </a:ext>
            </a:extLst>
          </p:cNvPr>
          <p:cNvSpPr txBox="1"/>
          <p:nvPr/>
        </p:nvSpPr>
        <p:spPr>
          <a:xfrm>
            <a:off x="324787" y="479686"/>
            <a:ext cx="11542426" cy="5695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Defectos de las Reglas Primarias</a:t>
            </a:r>
          </a:p>
          <a:p>
            <a:endParaRPr lang="es-UY" sz="3600" dirty="0">
              <a:latin typeface="Bahnschrift Light" panose="020B0502040204020203" pitchFamily="34" charset="0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u="sng" dirty="0">
                <a:latin typeface="Bahnschrift Light" panose="020B0502040204020203" pitchFamily="34" charset="0"/>
              </a:rPr>
              <a:t>Falta de certeza:</a:t>
            </a:r>
            <a:r>
              <a:rPr lang="es-UY" sz="2400" b="1" dirty="0">
                <a:latin typeface="Bahnschrift Light" panose="020B0502040204020203" pitchFamily="34" charset="0"/>
              </a:rPr>
              <a:t> </a:t>
            </a:r>
            <a:r>
              <a:rPr lang="es-UY" sz="2400" dirty="0">
                <a:latin typeface="Bahnschrift Light" panose="020B0502040204020203" pitchFamily="34" charset="0"/>
              </a:rPr>
              <a:t>Incertidumbre acerca de los criterios de validez jurídica de una norma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latin typeface="Bahnschrift Light" panose="020B0502040204020203" pitchFamily="34" charset="0"/>
              </a:rPr>
              <a:t>¿</a:t>
            </a:r>
            <a:r>
              <a:rPr lang="es-UY" sz="2400" b="1" dirty="0">
                <a:latin typeface="Bahnschrift Light" panose="020B0502040204020203" pitchFamily="34" charset="0"/>
              </a:rPr>
              <a:t>Solución? : </a:t>
            </a:r>
            <a:r>
              <a:rPr lang="es-UY" sz="2800" b="1" dirty="0">
                <a:latin typeface="Bahnschrift Light" panose="020B0502040204020203" pitchFamily="34" charset="0"/>
              </a:rPr>
              <a:t>Regla Secundarias de </a:t>
            </a:r>
            <a:r>
              <a:rPr lang="es-UY" sz="2800" b="1" u="sng" dirty="0">
                <a:latin typeface="Bahnschrift Light" panose="020B0502040204020203" pitchFamily="34" charset="0"/>
              </a:rPr>
              <a:t>Reconocimiento</a:t>
            </a:r>
          </a:p>
          <a:p>
            <a:pPr algn="just">
              <a:lnSpc>
                <a:spcPct val="200000"/>
              </a:lnSpc>
            </a:pPr>
            <a:r>
              <a:rPr lang="es-UY" sz="2400" b="1" dirty="0">
                <a:latin typeface="Bahnschrift Light" panose="020B0502040204020203" pitchFamily="34" charset="0"/>
              </a:rPr>
              <a:t>Indicación indiscutible de que la norma es aceptada para el grupo</a:t>
            </a:r>
          </a:p>
          <a:p>
            <a:pPr algn="just">
              <a:lnSpc>
                <a:spcPct val="200000"/>
              </a:lnSpc>
            </a:pPr>
            <a:r>
              <a:rPr lang="es-UY" sz="2400" b="1" dirty="0">
                <a:latin typeface="Bahnschrift Light" panose="020B0502040204020203" pitchFamily="34" charset="0"/>
              </a:rPr>
              <a:t>Su identificación es compleja en un sistema moderno que cuenta con varias Fuentes de Derecho.</a:t>
            </a:r>
          </a:p>
        </p:txBody>
      </p:sp>
    </p:spTree>
    <p:extLst>
      <p:ext uri="{BB962C8B-B14F-4D97-AF65-F5344CB8AC3E}">
        <p14:creationId xmlns:p14="http://schemas.microsoft.com/office/powerpoint/2010/main" val="3126368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58261-9AA7-B08B-4720-D4897427399F}"/>
              </a:ext>
            </a:extLst>
          </p:cNvPr>
          <p:cNvSpPr txBox="1"/>
          <p:nvPr/>
        </p:nvSpPr>
        <p:spPr>
          <a:xfrm>
            <a:off x="324787" y="211805"/>
            <a:ext cx="11542426" cy="6434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Regla de Reconocimiento</a:t>
            </a:r>
            <a:endParaRPr lang="es-UY" sz="4000" dirty="0">
              <a:latin typeface="Bahnschrift Light" panose="020B0502040204020203" pitchFamily="34" charset="0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Su existencia tiene origen en prácticas sociales de aceptación cuya </a:t>
            </a:r>
            <a:r>
              <a:rPr lang="es-UY" sz="2400" b="1" u="sng" dirty="0">
                <a:latin typeface="Bahnschrift Light" panose="020B0502040204020203" pitchFamily="34" charset="0"/>
              </a:rPr>
              <a:t>verificación empírica es posible</a:t>
            </a:r>
            <a:r>
              <a:rPr lang="es-UY" sz="2400" b="1" dirty="0">
                <a:latin typeface="Bahnschrift Light" panose="020B0502040204020203" pitchFamily="34" charset="0"/>
              </a:rPr>
              <a:t>.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Deviene del </a:t>
            </a:r>
            <a:r>
              <a:rPr lang="es-UY" sz="2400" b="1" u="sng" dirty="0">
                <a:latin typeface="Bahnschrift Light" panose="020B0502040204020203" pitchFamily="34" charset="0"/>
              </a:rPr>
              <a:t>punto de vista interno</a:t>
            </a:r>
            <a:r>
              <a:rPr lang="es-UY" sz="2400" b="1" dirty="0">
                <a:latin typeface="Bahnschrift Light" panose="020B0502040204020203" pitchFamily="34" charset="0"/>
              </a:rPr>
              <a:t> del derecho (se acepta como obligatoria)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Una norma jurídica será valida (pertenece al sistema) cuando satisface los requisitos dados por la Regla de Reconocimiento.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Al igual que la NHF es una Regla última; culmina el proceso de razonamiento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En lo sistemas modernos la Regla de Reconocimiento la determina el funcionariado de los mismos mediante sus criterios de validez del Derecho.</a:t>
            </a:r>
          </a:p>
        </p:txBody>
      </p:sp>
    </p:spTree>
    <p:extLst>
      <p:ext uri="{BB962C8B-B14F-4D97-AF65-F5344CB8AC3E}">
        <p14:creationId xmlns:p14="http://schemas.microsoft.com/office/powerpoint/2010/main" val="279119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7A44A6-8B07-0C89-C08D-1CFD064F2B78}"/>
              </a:ext>
            </a:extLst>
          </p:cNvPr>
          <p:cNvSpPr txBox="1"/>
          <p:nvPr/>
        </p:nvSpPr>
        <p:spPr>
          <a:xfrm>
            <a:off x="542144" y="210026"/>
            <a:ext cx="1110771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800" b="1" dirty="0">
                <a:latin typeface="Bahnschrift Light" panose="020B0502040204020203" pitchFamily="34" charset="0"/>
              </a:rPr>
              <a:t>Herbert. L.A. HART</a:t>
            </a:r>
          </a:p>
          <a:p>
            <a:pPr algn="ctr"/>
            <a:endParaRPr lang="es-UY" dirty="0"/>
          </a:p>
          <a:p>
            <a:endParaRPr lang="es-UY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1907 – 1992 Oxford, Inglaterra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Abogado, Filósofo y Profesor de Jurisprudencia en la Universidad de Oxford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‘The Concept of Law’ (El concepto de Derecho), 1961. </a:t>
            </a:r>
          </a:p>
          <a:p>
            <a:pPr>
              <a:lnSpc>
                <a:spcPct val="150000"/>
              </a:lnSpc>
            </a:pPr>
            <a:endParaRPr lang="es-UY" sz="2400" dirty="0">
              <a:latin typeface="Bahnschrift Light" panose="020B0502040204020203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</a:t>
            </a:r>
            <a:r>
              <a:rPr lang="es-UY" sz="2400" b="1" dirty="0">
                <a:latin typeface="Bahnschrift Light" panose="020B0502040204020203" pitchFamily="34" charset="0"/>
              </a:rPr>
              <a:t>Persistencia de la cuestión acerca de </a:t>
            </a:r>
            <a:r>
              <a:rPr lang="es-ES" sz="2400" b="1" dirty="0">
                <a:latin typeface="Bahnschrift Light" panose="020B0502040204020203" pitchFamily="34" charset="0"/>
              </a:rPr>
              <a:t>¿</a:t>
            </a:r>
            <a:r>
              <a:rPr lang="es-UY" sz="2400" b="1" dirty="0">
                <a:latin typeface="Bahnschrift Light" panose="020B0502040204020203" pitchFamily="34" charset="0"/>
              </a:rPr>
              <a:t>Qué es el Derecho?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 Ausencia de sistema centralizado y organizado de normas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 Casos complejos y altamente debatidos, incluso entre juristas</a:t>
            </a:r>
            <a:endParaRPr lang="es-UY" sz="2400" dirty="0">
              <a:latin typeface="Bahnschrift Light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BFE5867-8AB0-20BD-05A0-6EC325469812}"/>
              </a:ext>
            </a:extLst>
          </p:cNvPr>
          <p:cNvSpPr txBox="1"/>
          <p:nvPr/>
        </p:nvSpPr>
        <p:spPr>
          <a:xfrm>
            <a:off x="5636301" y="296805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77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A2FE682-03B1-1E3B-12AD-BFD8388E2368}"/>
              </a:ext>
            </a:extLst>
          </p:cNvPr>
          <p:cNvSpPr txBox="1"/>
          <p:nvPr/>
        </p:nvSpPr>
        <p:spPr>
          <a:xfrm>
            <a:off x="167390" y="412789"/>
            <a:ext cx="1185721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El rol de las Reglas en el Derecho</a:t>
            </a:r>
          </a:p>
          <a:p>
            <a:pPr algn="ctr"/>
            <a:endParaRPr lang="es-UY" sz="3200" b="1" dirty="0">
              <a:latin typeface="Bahnschrift Light" panose="020B0502040204020203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 Idea de Orden vs. Opción (J. Austin, 1790 – 1859, Reino Unido)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 Derecho y Moral: la idea de Justicia y la esencia del vocabulario</a:t>
            </a:r>
            <a:endParaRPr lang="es-UY" sz="1800" dirty="0">
              <a:latin typeface="Bahnschrift Light" panose="020B0502040204020203" pitchFamily="34" charset="0"/>
            </a:endParaRPr>
          </a:p>
          <a:p>
            <a:pPr marL="28575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Predictibilidad de la sanción y la confusión con los hábitos de conducta </a:t>
            </a:r>
          </a:p>
          <a:p>
            <a:pPr marL="28575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dirty="0">
                <a:latin typeface="Bahnschrift Light" panose="020B0502040204020203" pitchFamily="34" charset="0"/>
              </a:rPr>
              <a:t> Predictibilidad a partir de la Regla es irrealizable por la misma ambigüedad del Derecho (conexión con la Teoría del Realismo Jurídico)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1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FC9EEAA-464B-DA25-140E-360C99D137EC}"/>
              </a:ext>
            </a:extLst>
          </p:cNvPr>
          <p:cNvSpPr txBox="1"/>
          <p:nvPr/>
        </p:nvSpPr>
        <p:spPr>
          <a:xfrm>
            <a:off x="129915" y="149902"/>
            <a:ext cx="11932170" cy="6388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b="1" dirty="0">
                <a:latin typeface="Bahnschrift Light" panose="020B0502040204020203" pitchFamily="34" charset="0"/>
              </a:rPr>
              <a:t>¿</a:t>
            </a:r>
            <a:r>
              <a:rPr lang="es-UY" sz="3200" b="1" dirty="0">
                <a:latin typeface="Bahnschrift Light" panose="020B0502040204020203" pitchFamily="34" charset="0"/>
              </a:rPr>
              <a:t>Por qué las órdenes respaldadas por amenazas no dan cuenta del Derecho?</a:t>
            </a:r>
          </a:p>
          <a:p>
            <a:pPr algn="ctr">
              <a:lnSpc>
                <a:spcPct val="150000"/>
              </a:lnSpc>
            </a:pPr>
            <a:endParaRPr lang="es-UY" sz="3200" b="1" dirty="0">
              <a:latin typeface="Bahnschrift Light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No condice con los estados modernos donde el soberano es elegido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Auto obligación del soberano (legislador no queda fuera del alcance)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El remedio (reparación) de las leyes civil (indemnizaciones, no sanciones)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Diversidad de </a:t>
            </a:r>
            <a:r>
              <a:rPr lang="es-UY" sz="2400" b="1" u="sng" dirty="0">
                <a:latin typeface="Bahnschrift Light" panose="020B0502040204020203" pitchFamily="34" charset="0"/>
              </a:rPr>
              <a:t>funciones sociales</a:t>
            </a:r>
            <a:r>
              <a:rPr lang="es-UY" sz="2400" b="1" dirty="0">
                <a:latin typeface="Bahnschrift Light" panose="020B0502040204020203" pitchFamily="34" charset="0"/>
              </a:rPr>
              <a:t> (facilidades, nulidad no es sanción)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s-UY" sz="2400" b="1" dirty="0">
                <a:latin typeface="Bahnschrift Light" panose="020B0502040204020203" pitchFamily="34" charset="0"/>
              </a:rPr>
              <a:t>Reglas que fijan procedimientos y confieren potestades no se explican</a:t>
            </a:r>
          </a:p>
        </p:txBody>
      </p:sp>
    </p:spTree>
    <p:extLst>
      <p:ext uri="{BB962C8B-B14F-4D97-AF65-F5344CB8AC3E}">
        <p14:creationId xmlns:p14="http://schemas.microsoft.com/office/powerpoint/2010/main" val="51631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62AD06F-46A3-6DAE-94CD-15981D5162E5}"/>
              </a:ext>
            </a:extLst>
          </p:cNvPr>
          <p:cNvSpPr txBox="1"/>
          <p:nvPr/>
        </p:nvSpPr>
        <p:spPr>
          <a:xfrm>
            <a:off x="299803" y="314793"/>
            <a:ext cx="11617377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3600" b="1" dirty="0">
                <a:latin typeface="Bahnschrift Light" panose="020B0502040204020203" pitchFamily="34" charset="0"/>
              </a:rPr>
              <a:t>Diferencias con la Teoría Jurídica de Kelsen</a:t>
            </a:r>
          </a:p>
          <a:p>
            <a:endParaRPr lang="es-UY" b="1" dirty="0">
              <a:latin typeface="Bahnschrift Light" panose="020B0502040204020203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300" dirty="0">
                <a:latin typeface="Bahnschrift Light" panose="020B0502040204020203" pitchFamily="34" charset="0"/>
              </a:rPr>
              <a:t>Versión extrema del Derecho: norma jurídica genuina es la que prevé una sanción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300" dirty="0">
                <a:latin typeface="Bahnschrift Light" panose="020B0502040204020203" pitchFamily="34" charset="0"/>
              </a:rPr>
              <a:t>Las disposiciones que confiaren potestades, competencias y procedimientos son ‘fragmentos’ de reglas reales, pues son ‘clausulas concionantes’ dirigidas únicamente a funcionarios.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300" dirty="0">
                <a:latin typeface="Bahnschrift Light" panose="020B0502040204020203" pitchFamily="34" charset="0"/>
              </a:rPr>
              <a:t>SANCIÓN como elemento medular del Derecho; en el afán de uniformidad es reduccionista y simplista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300" dirty="0">
                <a:latin typeface="Bahnschrift Light" panose="020B0502040204020203" pitchFamily="34" charset="0"/>
              </a:rPr>
              <a:t>El precio es ignorar la función del Derecho como medio de control social</a:t>
            </a:r>
            <a:endParaRPr lang="es-UY" sz="1800" b="1" dirty="0">
              <a:latin typeface="Bahnschrift Light" panose="020B0502040204020203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426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FF62A0-3867-E281-BB5E-AB11239DDEFC}"/>
              </a:ext>
            </a:extLst>
          </p:cNvPr>
          <p:cNvSpPr txBox="1"/>
          <p:nvPr/>
        </p:nvSpPr>
        <p:spPr>
          <a:xfrm>
            <a:off x="404734" y="239843"/>
            <a:ext cx="1149745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Nuevo punto de partida</a:t>
            </a:r>
            <a:endParaRPr lang="es-UY" sz="3600" b="1" dirty="0">
              <a:latin typeface="Bahnschrift Light" panose="020B0502040204020203" pitchFamily="34" charset="0"/>
            </a:endParaRP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GB" sz="2400" dirty="0">
                <a:latin typeface="Bahnschrift Light" panose="020B0502040204020203" pitchFamily="34" charset="0"/>
              </a:rPr>
              <a:t>Diversidad de Reglas: las que prescriben y las que autorizan (capacidades)</a:t>
            </a: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GB" sz="2400" dirty="0">
                <a:latin typeface="Bahnschrift Light" panose="020B0502040204020203" pitchFamily="34" charset="0"/>
              </a:rPr>
              <a:t>Continuidad de la noción ‘Obligación’ pero </a:t>
            </a:r>
            <a:r>
              <a:rPr lang="en-GB" sz="2400" u="sng" dirty="0">
                <a:latin typeface="Bahnschrift Light" panose="020B0502040204020203" pitchFamily="34" charset="0"/>
              </a:rPr>
              <a:t>redefiniendo</a:t>
            </a:r>
            <a:r>
              <a:rPr lang="en-GB" sz="2400" dirty="0">
                <a:latin typeface="Bahnschrift Light" panose="020B0502040204020203" pitchFamily="34" charset="0"/>
              </a:rPr>
              <a:t> lo que implica ‘</a:t>
            </a:r>
            <a:r>
              <a:rPr lang="en-GB" sz="2400" u="sng" dirty="0">
                <a:latin typeface="Bahnschrift Light" panose="020B0502040204020203" pitchFamily="34" charset="0"/>
              </a:rPr>
              <a:t>estar obligado a</a:t>
            </a:r>
            <a:r>
              <a:rPr lang="en-GB" sz="2400" dirty="0">
                <a:latin typeface="Bahnschrift Light" panose="020B0502040204020203" pitchFamily="34" charset="0"/>
              </a:rPr>
              <a:t>’ (ejemplo del asalto, donde no hay pautas sociales de conducta)</a:t>
            </a: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GB" sz="2400" u="sng" dirty="0">
                <a:latin typeface="Bahnschrift Light" panose="020B0502040204020203" pitchFamily="34" charset="0"/>
              </a:rPr>
              <a:t>Probabilidad</a:t>
            </a:r>
            <a:r>
              <a:rPr lang="en-GB" sz="2400" dirty="0">
                <a:latin typeface="Bahnschrift Light" panose="020B0502040204020203" pitchFamily="34" charset="0"/>
              </a:rPr>
              <a:t> o riesgo objetivo de sufrir un castigo producto de la desobediencia (Austin) </a:t>
            </a:r>
            <a:r>
              <a:rPr lang="en-GB" sz="2400" u="sng" dirty="0">
                <a:latin typeface="Bahnschrift Light" panose="020B0502040204020203" pitchFamily="34" charset="0"/>
              </a:rPr>
              <a:t>puede no coincidir</a:t>
            </a:r>
            <a:r>
              <a:rPr lang="en-GB" sz="2400" dirty="0">
                <a:latin typeface="Bahnschrift Light" panose="020B0502040204020203" pitchFamily="34" charset="0"/>
              </a:rPr>
              <a:t> con ‘estar obligado a’</a:t>
            </a: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GB" sz="2400" dirty="0">
                <a:latin typeface="Bahnschrift Light" panose="020B0502040204020203" pitchFamily="34" charset="0"/>
              </a:rPr>
              <a:t>La regla impone obligaciones cuando hay una </a:t>
            </a:r>
            <a:r>
              <a:rPr lang="en-GB" sz="2400" u="sng" dirty="0">
                <a:latin typeface="Bahnschrift Light" panose="020B0502040204020203" pitchFamily="34" charset="0"/>
              </a:rPr>
              <a:t>alta e insistente presión social</a:t>
            </a:r>
            <a:r>
              <a:rPr lang="en-GB" sz="2400" dirty="0">
                <a:latin typeface="Bahnschrift Light" panose="020B0502040204020203" pitchFamily="34" charset="0"/>
              </a:rPr>
              <a:t> en seguirse cierta pauta de conducta (reacción que no siempre es sanción)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GB" sz="24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554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CA66CCD-A66F-EF35-E6A3-713D7CC4B4E3}"/>
              </a:ext>
            </a:extLst>
          </p:cNvPr>
          <p:cNvSpPr txBox="1"/>
          <p:nvPr/>
        </p:nvSpPr>
        <p:spPr>
          <a:xfrm>
            <a:off x="224852" y="194872"/>
            <a:ext cx="11692328" cy="6352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Aspecto interno y externo del Derecho</a:t>
            </a:r>
          </a:p>
          <a:p>
            <a:pPr algn="ctr"/>
            <a:endParaRPr lang="es-UY" sz="4000" dirty="0">
              <a:latin typeface="Bahnschrift Light" panose="020B0502040204020203" pitchFamily="34" charset="0"/>
            </a:endParaRP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800" b="1" u="sng" dirty="0">
                <a:latin typeface="Bahnschrift Light" panose="020B0502040204020203" pitchFamily="34" charset="0"/>
              </a:rPr>
              <a:t>Externo</a:t>
            </a:r>
            <a:r>
              <a:rPr lang="es-UY" sz="2800" dirty="0">
                <a:latin typeface="Bahnschrift Light" panose="020B0502040204020203" pitchFamily="34" charset="0"/>
              </a:rPr>
              <a:t>: mero observador que sin aceptarlas registra la regularidad y predice </a:t>
            </a:r>
            <a:r>
              <a:rPr lang="es-UY" sz="2800" b="1" i="1" dirty="0">
                <a:latin typeface="Bahnschrift Light" panose="020B0502040204020203" pitchFamily="34" charset="0"/>
              </a:rPr>
              <a:t>‘…probablemente Ud. Será penado si…’ ‘es probable que me sancionen si…’</a:t>
            </a:r>
            <a:endParaRPr lang="es-UY" sz="2800" b="1" u="sng" dirty="0">
              <a:latin typeface="Bahnschrift Light" panose="020B0502040204020203" pitchFamily="34" charset="0"/>
            </a:endParaRPr>
          </a:p>
          <a:p>
            <a:pPr marL="571500" indent="-5715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800" b="1" u="sng" dirty="0">
                <a:latin typeface="Bahnschrift Light" panose="020B0502040204020203" pitchFamily="34" charset="0"/>
              </a:rPr>
              <a:t>Interno</a:t>
            </a:r>
            <a:r>
              <a:rPr lang="es-UY" sz="2800" dirty="0">
                <a:latin typeface="Bahnschrift Light" panose="020B0502040204020203" pitchFamily="34" charset="0"/>
              </a:rPr>
              <a:t>: miembros que las </a:t>
            </a:r>
            <a:r>
              <a:rPr lang="es-UY" sz="2800" u="sng" dirty="0">
                <a:latin typeface="Bahnschrift Light" panose="020B0502040204020203" pitchFamily="34" charset="0"/>
              </a:rPr>
              <a:t>acepta y usa para guiar su conducta. Encuentran en la norma una razón para la acción</a:t>
            </a:r>
            <a:r>
              <a:rPr lang="es-UY" sz="2800" dirty="0">
                <a:latin typeface="Bahnschrift Light" panose="020B0502040204020203" pitchFamily="34" charset="0"/>
              </a:rPr>
              <a:t> </a:t>
            </a:r>
            <a:r>
              <a:rPr lang="es-UY" sz="2800" b="1" i="1" dirty="0">
                <a:latin typeface="Bahnschrift Light" panose="020B0502040204020203" pitchFamily="34" charset="0"/>
              </a:rPr>
              <a:t>‘…es obligatorio hacer…’, ‘…el derecho dispone que…’</a:t>
            </a:r>
          </a:p>
        </p:txBody>
      </p:sp>
    </p:spTree>
    <p:extLst>
      <p:ext uri="{BB962C8B-B14F-4D97-AF65-F5344CB8AC3E}">
        <p14:creationId xmlns:p14="http://schemas.microsoft.com/office/powerpoint/2010/main" val="1744865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10543E9-7259-2DF7-A880-D54A0178E1D8}"/>
              </a:ext>
            </a:extLst>
          </p:cNvPr>
          <p:cNvSpPr txBox="1"/>
          <p:nvPr/>
        </p:nvSpPr>
        <p:spPr>
          <a:xfrm>
            <a:off x="504668" y="157687"/>
            <a:ext cx="11182663" cy="6542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UY" sz="1800" b="1" u="sng" dirty="0">
              <a:latin typeface="Bahnschrift Light" panose="020B0502040204020203" pitchFamily="34" charset="0"/>
            </a:endParaRPr>
          </a:p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Defectos de las Reglas Primarias</a:t>
            </a:r>
          </a:p>
          <a:p>
            <a:pPr algn="ctr"/>
            <a:endParaRPr lang="es-UY" sz="4000" b="1" u="sng" dirty="0">
              <a:latin typeface="Bahnschrift Light" panose="020B0502040204020203" pitchFamily="34" charset="0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u="sng" dirty="0">
                <a:latin typeface="Bahnschrift Light" panose="020B0502040204020203" pitchFamily="34" charset="0"/>
              </a:rPr>
              <a:t>Carácter estático:</a:t>
            </a:r>
            <a:r>
              <a:rPr lang="es-UY" sz="2400" dirty="0">
                <a:latin typeface="Bahnschrift Light" panose="020B0502040204020203" pitchFamily="34" charset="0"/>
              </a:rPr>
              <a:t> Incapacidad de cambiar, adaptarse y modificarse de las Reglas Primarias</a:t>
            </a: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latin typeface="Bahnschrift Light" panose="020B0502040204020203" pitchFamily="34" charset="0"/>
              </a:rPr>
              <a:t>¿</a:t>
            </a:r>
            <a:r>
              <a:rPr lang="es-UY" sz="2400" b="1" dirty="0">
                <a:latin typeface="Bahnschrift Light" panose="020B0502040204020203" pitchFamily="34" charset="0"/>
              </a:rPr>
              <a:t>Solución? : Reglas Secundarias de </a:t>
            </a:r>
            <a:r>
              <a:rPr lang="es-UY" sz="2400" b="1" u="sng" dirty="0">
                <a:latin typeface="Bahnschrift Light" panose="020B0502040204020203" pitchFamily="34" charset="0"/>
              </a:rPr>
              <a:t>Cambio</a:t>
            </a:r>
          </a:p>
          <a:p>
            <a:pPr algn="just">
              <a:lnSpc>
                <a:spcPct val="200000"/>
              </a:lnSpc>
            </a:pPr>
            <a:endParaRPr lang="es-UY" sz="2400" b="1" dirty="0">
              <a:latin typeface="Bahnschrift Light" panose="020B050204020402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UY" b="1" dirty="0">
                <a:latin typeface="Bahnschrift Light" panose="020B0502040204020203" pitchFamily="34" charset="0"/>
              </a:rPr>
              <a:t>Ej. </a:t>
            </a:r>
            <a:r>
              <a:rPr lang="es-ES" b="1" dirty="0">
                <a:latin typeface="Bahnschrift Light" panose="020B0502040204020203" pitchFamily="34" charset="0"/>
              </a:rPr>
              <a:t>Artículo 331 Constitución Uruguaya</a:t>
            </a:r>
          </a:p>
          <a:p>
            <a:pPr algn="just">
              <a:lnSpc>
                <a:spcPct val="150000"/>
              </a:lnSpc>
            </a:pPr>
            <a:r>
              <a:rPr lang="es-ES" sz="1400" b="1" dirty="0">
                <a:latin typeface="Bahnschrift Light" panose="020B0502040204020203" pitchFamily="34" charset="0"/>
              </a:rPr>
              <a:t>La presente Constitución podrá ser reformada, total o parcialmente, conforme a los siguientes procedimientos:</a:t>
            </a:r>
          </a:p>
          <a:p>
            <a:pPr algn="just">
              <a:lnSpc>
                <a:spcPct val="150000"/>
              </a:lnSpc>
            </a:pPr>
            <a:r>
              <a:rPr lang="es-ES" sz="1400" b="1" dirty="0">
                <a:latin typeface="Bahnschrift Light" panose="020B0502040204020203" pitchFamily="34" charset="0"/>
              </a:rPr>
              <a:t>A) Por iniciativa del diez por ciento de los ciudadanos inscriptos en el Registro</a:t>
            </a:r>
          </a:p>
          <a:p>
            <a:pPr algn="just">
              <a:lnSpc>
                <a:spcPct val="150000"/>
              </a:lnSpc>
            </a:pPr>
            <a:r>
              <a:rPr lang="es-ES" sz="1400" b="1" dirty="0">
                <a:latin typeface="Bahnschrift Light" panose="020B0502040204020203" pitchFamily="34" charset="0"/>
              </a:rPr>
              <a:t>Cívico Nacional, presentando un proyecto articulado que se elevará al</a:t>
            </a:r>
          </a:p>
          <a:p>
            <a:pPr algn="just">
              <a:lnSpc>
                <a:spcPct val="150000"/>
              </a:lnSpc>
            </a:pPr>
            <a:r>
              <a:rPr lang="es-ES" sz="1400" b="1" dirty="0">
                <a:latin typeface="Bahnschrift Light" panose="020B0502040204020203" pitchFamily="34" charset="0"/>
              </a:rPr>
              <a:t>Presidente de la Asamblea General, debiendo ser sometido a la decisión popular, en la elección más inmediata.</a:t>
            </a:r>
          </a:p>
          <a:p>
            <a:pPr algn="just">
              <a:lnSpc>
                <a:spcPct val="150000"/>
              </a:lnSpc>
            </a:pPr>
            <a:r>
              <a:rPr lang="es-ES" sz="1400" b="1" dirty="0">
                <a:latin typeface="Bahnschrift Light" panose="020B0502040204020203" pitchFamily="34" charset="0"/>
              </a:rPr>
              <a:t>B)…</a:t>
            </a:r>
            <a:endParaRPr lang="es-UY" sz="14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832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858261-9AA7-B08B-4720-D4897427399F}"/>
              </a:ext>
            </a:extLst>
          </p:cNvPr>
          <p:cNvSpPr txBox="1"/>
          <p:nvPr/>
        </p:nvSpPr>
        <p:spPr>
          <a:xfrm>
            <a:off x="324787" y="479686"/>
            <a:ext cx="11542426" cy="5572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Y" sz="4000" b="1" dirty="0">
                <a:latin typeface="Bahnschrift Light" panose="020B0502040204020203" pitchFamily="34" charset="0"/>
              </a:rPr>
              <a:t>Defectos de las Reglas Primarias</a:t>
            </a:r>
          </a:p>
          <a:p>
            <a:endParaRPr lang="es-UY" sz="3600" dirty="0">
              <a:latin typeface="Bahnschrift Light" panose="020B0502040204020203" pitchFamily="34" charset="0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UY" sz="2400" b="1" u="sng" dirty="0">
                <a:latin typeface="Bahnschrift Light" panose="020B0502040204020203" pitchFamily="34" charset="0"/>
              </a:rPr>
              <a:t>Difusa presión social:</a:t>
            </a:r>
            <a:r>
              <a:rPr lang="es-UY" sz="2400" b="1" dirty="0">
                <a:latin typeface="Bahnschrift Light" panose="020B0502040204020203" pitchFamily="34" charset="0"/>
              </a:rPr>
              <a:t> </a:t>
            </a:r>
            <a:r>
              <a:rPr lang="es-UY" sz="2400" dirty="0">
                <a:latin typeface="Bahnschrift Light" panose="020B0502040204020203" pitchFamily="34" charset="0"/>
              </a:rPr>
              <a:t>Incertidumbre en cuanto a si una Regla Jurídica Primaria ha sido transgredida o no.</a:t>
            </a:r>
          </a:p>
          <a:p>
            <a:pPr algn="just">
              <a:lnSpc>
                <a:spcPct val="200000"/>
              </a:lnSpc>
            </a:pPr>
            <a:endParaRPr lang="es-UY" sz="2400" dirty="0">
              <a:latin typeface="Bahnschrift Light" panose="020B0502040204020203" pitchFamily="34" charset="0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s-ES" sz="2400" b="1" dirty="0">
                <a:latin typeface="Bahnschrift Light" panose="020B0502040204020203" pitchFamily="34" charset="0"/>
              </a:rPr>
              <a:t>¿</a:t>
            </a:r>
            <a:r>
              <a:rPr lang="es-UY" sz="2400" b="1" dirty="0">
                <a:latin typeface="Bahnschrift Light" panose="020B0502040204020203" pitchFamily="34" charset="0"/>
              </a:rPr>
              <a:t>Solución? : Reglas Secundarias de Adjudicación</a:t>
            </a:r>
          </a:p>
          <a:p>
            <a:pPr algn="just">
              <a:lnSpc>
                <a:spcPct val="200000"/>
              </a:lnSpc>
            </a:pPr>
            <a:r>
              <a:rPr lang="es-UY" sz="2400" b="1" dirty="0">
                <a:latin typeface="Bahnschrift Light" panose="020B0502040204020203" pitchFamily="34" charset="0"/>
              </a:rPr>
              <a:t>Ej. </a:t>
            </a:r>
            <a:r>
              <a:rPr lang="es-ES" sz="2000" b="1" dirty="0">
                <a:effectLst/>
                <a:latin typeface="Bahnschrift Light" panose="020B0502040204020203" pitchFamily="34" charset="0"/>
              </a:rPr>
              <a:t>LEY ORGANICA DE LA JUDICATURA Y DE ORGANIZACION DE LOS TRIBUNALES (15.750)</a:t>
            </a:r>
          </a:p>
          <a:p>
            <a:pPr algn="just">
              <a:lnSpc>
                <a:spcPct val="200000"/>
              </a:lnSpc>
            </a:pPr>
            <a:endParaRPr lang="es-UY" sz="2400" b="1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951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676</TotalTime>
  <Words>782</Words>
  <Application>Microsoft Macintosh PowerPoint</Application>
  <PresentationFormat>Personalizado</PresentationFormat>
  <Paragraphs>71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Celestial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Nelson Ottonelli  Gastán</cp:lastModifiedBy>
  <cp:revision>24</cp:revision>
  <dcterms:created xsi:type="dcterms:W3CDTF">2024-04-07T14:06:26Z</dcterms:created>
  <dcterms:modified xsi:type="dcterms:W3CDTF">2024-04-16T15:51:55Z</dcterms:modified>
</cp:coreProperties>
</file>