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DA6C5-4933-6D44-B48F-DDFB7F2598E0}" type="datetimeFigureOut">
              <a:rPr lang="es-ES" smtClean="0"/>
              <a:t>4/5/20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0D797-7FB3-4C43-BFEF-C68A55F0A25C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67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0D797-7FB3-4C43-BFEF-C68A55F0A25C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6665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4238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578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891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413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423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66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52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557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203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58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842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1445E-08C2-CF49-AC2C-FFB868A5C54C}" type="datetimeFigureOut">
              <a:rPr lang="es-ES" smtClean="0"/>
              <a:t>4/5/20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FA431-DE23-B640-B888-E516664BE6A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610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Derecho vigente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Alf Ross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977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Fuentes del Derecho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Ideolog</a:t>
            </a:r>
            <a:r>
              <a:rPr lang="es-ES" dirty="0" smtClean="0"/>
              <a:t>ía normativa común en el espíritu de los jueces cuando actúan en calidad de tales</a:t>
            </a:r>
          </a:p>
          <a:p>
            <a:r>
              <a:rPr lang="es-ES" dirty="0" smtClean="0"/>
              <a:t>Factores  Conjunto de factores que ejercen influencia en la formulación de las reglas en las que el juez basa su decisión</a:t>
            </a:r>
          </a:p>
          <a:p>
            <a:r>
              <a:rPr lang="es-ES" dirty="0" smtClean="0"/>
              <a:t>Las fuentes pueden clasificarse por su grado de objetivación: desde una regla formulada, lista para su aplicación </a:t>
            </a:r>
            <a:r>
              <a:rPr lang="es-ES" dirty="0" err="1" smtClean="0"/>
              <a:t>hata</a:t>
            </a:r>
            <a:r>
              <a:rPr lang="es-ES" dirty="0" smtClean="0"/>
              <a:t> un mero material que sirve de inspiración para construir una regla después un una activa contribución de trabajo de parte del juez. </a:t>
            </a:r>
          </a:p>
          <a:p>
            <a:r>
              <a:rPr lang="es-ES" dirty="0" err="1" smtClean="0"/>
              <a:t>Calisifación</a:t>
            </a:r>
            <a:r>
              <a:rPr lang="es-ES" dirty="0" smtClean="0"/>
              <a:t> de fuentes. </a:t>
            </a:r>
          </a:p>
          <a:p>
            <a:r>
              <a:rPr lang="es-ES" dirty="0" smtClean="0"/>
              <a:t>1) Completamente objetivada: legislación en sentido amplio</a:t>
            </a:r>
          </a:p>
          <a:p>
            <a:r>
              <a:rPr lang="es-ES" dirty="0" smtClean="0"/>
              <a:t>2) Parcialmente objetivaba: costumbre, precedente</a:t>
            </a:r>
          </a:p>
          <a:p>
            <a:r>
              <a:rPr lang="es-ES" dirty="0" smtClean="0"/>
              <a:t>3) No objetivad (libre).: la razón (creación del derecho que se apoya en </a:t>
            </a:r>
            <a:r>
              <a:rPr lang="es-ES" dirty="0" err="1" smtClean="0"/>
              <a:t>aticudes</a:t>
            </a:r>
            <a:r>
              <a:rPr lang="es-ES" dirty="0" smtClean="0"/>
              <a:t> culturales fundamentales, </a:t>
            </a:r>
            <a:r>
              <a:rPr lang="es-ES" dirty="0" err="1" smtClean="0"/>
              <a:t>valoracioes</a:t>
            </a:r>
            <a:r>
              <a:rPr lang="es-ES" dirty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8458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r>
              <a:rPr lang="es-ES" dirty="0" smtClean="0"/>
              <a:t> básica: Ross, Alf. “Sobre el Derecho y la Justicia”; capítulos II y III.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697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Alf Ross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Y" b="1" dirty="0">
                <a:solidFill>
                  <a:srgbClr val="000000"/>
                </a:solidFill>
              </a:rPr>
              <a:t>Alf Niels Christian Ross</a:t>
            </a:r>
            <a:r>
              <a:rPr lang="es-UY" dirty="0">
                <a:solidFill>
                  <a:srgbClr val="000000"/>
                </a:solidFill>
              </a:rPr>
              <a:t> </a:t>
            </a:r>
            <a:r>
              <a:rPr lang="es-UY" dirty="0" smtClean="0">
                <a:solidFill>
                  <a:srgbClr val="000000"/>
                </a:solidFill>
              </a:rPr>
              <a:t>(Copenhague, 1899-1979) </a:t>
            </a:r>
            <a:endParaRPr lang="es-UY" dirty="0"/>
          </a:p>
          <a:p>
            <a:r>
              <a:rPr lang="es-UY" dirty="0"/>
              <a:t>Filósofo del Derecho </a:t>
            </a:r>
            <a:r>
              <a:rPr lang="es-UY" dirty="0" smtClean="0"/>
              <a:t>dan</a:t>
            </a:r>
            <a:r>
              <a:rPr lang="es-UY" dirty="0" smtClean="0"/>
              <a:t>és</a:t>
            </a:r>
            <a:r>
              <a:rPr lang="es-UY" dirty="0" smtClean="0"/>
              <a:t>, </a:t>
            </a:r>
            <a:r>
              <a:rPr lang="es-UY" dirty="0">
                <a:solidFill>
                  <a:srgbClr val="000000"/>
                </a:solidFill>
              </a:rPr>
              <a:t>representante del Realismo Jurídico </a:t>
            </a:r>
            <a:r>
              <a:rPr lang="es-UY" dirty="0" smtClean="0">
                <a:solidFill>
                  <a:srgbClr val="000000"/>
                </a:solidFill>
              </a:rPr>
              <a:t>Escandinavo. </a:t>
            </a:r>
            <a:endParaRPr lang="es-UY" dirty="0">
              <a:solidFill>
                <a:srgbClr val="000000"/>
              </a:solidFill>
            </a:endParaRPr>
          </a:p>
          <a:p>
            <a:r>
              <a:rPr lang="es-UY" dirty="0">
                <a:solidFill>
                  <a:srgbClr val="000000"/>
                </a:solidFill>
              </a:rPr>
              <a:t>Postula la representación del Derecho vista desde un punto de vista realista y sociológica.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721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Aproximaci</a:t>
            </a:r>
            <a:r>
              <a:rPr lang="es-ES" dirty="0" smtClean="0"/>
              <a:t>ón al concepto de Derecho Vigente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Las normas jur</a:t>
            </a:r>
            <a:r>
              <a:rPr lang="es-ES" dirty="0" smtClean="0"/>
              <a:t>ídicas sirven como </a:t>
            </a:r>
            <a:r>
              <a:rPr lang="es-ES" dirty="0"/>
              <a:t>e</a:t>
            </a:r>
            <a:r>
              <a:rPr lang="es-ES" dirty="0" smtClean="0"/>
              <a:t>squema de interpretaci</a:t>
            </a:r>
            <a:r>
              <a:rPr lang="es-ES" dirty="0" smtClean="0"/>
              <a:t>ón para un conjunto de actos sociales: el derecho en acción.</a:t>
            </a:r>
          </a:p>
          <a:p>
            <a:pPr marL="0" indent="0">
              <a:buNone/>
            </a:pPr>
            <a:r>
              <a:rPr lang="es-ES" dirty="0" smtClean="0"/>
              <a:t>Esto permite:</a:t>
            </a:r>
          </a:p>
          <a:p>
            <a:pPr marL="0" indent="0">
              <a:buNone/>
            </a:pPr>
            <a:r>
              <a:rPr lang="es-ES" dirty="0" smtClean="0"/>
              <a:t>Comprender esos actos sociales como un  todo coherente de significado y motivación </a:t>
            </a:r>
          </a:p>
          <a:p>
            <a:pPr marL="0" indent="0">
              <a:buNone/>
            </a:pPr>
            <a:r>
              <a:rPr lang="es-ES" dirty="0" smtClean="0"/>
              <a:t>Predecir esos actos sociales dentro de ciertos límites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772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Composici</a:t>
            </a:r>
            <a:r>
              <a:rPr lang="es-ES" dirty="0" smtClean="0"/>
              <a:t>ón del Derecho vigente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Orden jur</a:t>
            </a:r>
            <a:r>
              <a:rPr lang="es-ES" dirty="0" smtClean="0"/>
              <a:t>ídico de un Estado constituye un sistema individual de normas determinado por una coherencia interna de significado</a:t>
            </a:r>
          </a:p>
          <a:p>
            <a:r>
              <a:rPr lang="es-ES" dirty="0" smtClean="0"/>
              <a:t>Sistema: Todas las normas están referidas a acciones definidas por personas definidas</a:t>
            </a:r>
          </a:p>
          <a:p>
            <a:pPr marL="0" indent="0">
              <a:buNone/>
            </a:pPr>
            <a:r>
              <a:rPr lang="es-ES" b="1" dirty="0" smtClean="0"/>
              <a:t>Normas de conducta: </a:t>
            </a:r>
            <a:r>
              <a:rPr lang="es-ES" dirty="0" smtClean="0"/>
              <a:t>Dirigidas a los tribunales a acerca de cómo han de ejercer su autoridad en un caso que caiga bajo esa regla</a:t>
            </a:r>
          </a:p>
          <a:p>
            <a:pPr marL="0" indent="0">
              <a:buNone/>
            </a:pPr>
            <a:r>
              <a:rPr lang="es-ES" dirty="0" smtClean="0"/>
              <a:t>No hace falta dar instrucciones adicionales a los particulares sobre su comportamiento. La directiva a los particulares está implícita en el hecho de que este conoce qué reacciones puede esperar, en condiciones dadas, de los tribunales.</a:t>
            </a:r>
          </a:p>
          <a:p>
            <a:pPr marL="0" indent="0">
              <a:buNone/>
            </a:pPr>
            <a:r>
              <a:rPr lang="es-ES" b="1" dirty="0" smtClean="0"/>
              <a:t>Normas de competencia: </a:t>
            </a:r>
            <a:r>
              <a:rPr lang="es-ES" dirty="0" smtClean="0"/>
              <a:t>Se pueden reducir a normas de conducta y por ende también pueden ser interpretadas como directivas para los particulares en un esquema igual al anterior.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24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 vigente. Estado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La sentencia es la base de la ejecuci</a:t>
            </a:r>
            <a:r>
              <a:rPr lang="es-ES" dirty="0" smtClean="0"/>
              <a:t>ón, de modo que constituye potencialmente el ejercicio de la fuerza física contra quien no quiera acatar la sentencia</a:t>
            </a:r>
          </a:p>
          <a:p>
            <a:r>
              <a:rPr lang="es-ES" dirty="0" smtClean="0"/>
              <a:t>El Derecho determina en qué condiciones debe ordenarse el ejercicio de la fuerza (reglas de conducta) y las autoridades públicas, los tribunales establecidos para el ejercicio de la fuerza. </a:t>
            </a:r>
          </a:p>
          <a:p>
            <a:r>
              <a:rPr lang="es-ES" dirty="0"/>
              <a:t> </a:t>
            </a:r>
            <a:r>
              <a:rPr lang="es-ES" dirty="0" smtClean="0"/>
              <a:t>Como consecuencia, la potestad de emplear la fuerza física es monopolio de las autoridades públicas. Hay Estado cuando hay un aparato para el monopolio del ejercicio de la fuerza. </a:t>
            </a:r>
          </a:p>
          <a:p>
            <a:r>
              <a:rPr lang="es-ES" dirty="0" smtClean="0"/>
              <a:t>El Derecho (orden jurídico nacional) es el conjunto de reglas para el establecimiento y funcionamiento del aparato de fuerza del Estado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2362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Sobre la idea de vigencia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 smtClean="0"/>
              <a:t>Las normas jur</a:t>
            </a:r>
            <a:r>
              <a:rPr lang="es-ES" dirty="0" smtClean="0"/>
              <a:t>ídicas como esquema de interpretación tiene como contrapartida los hechos sociales a los que refieren (fenómenos jurídicos):  las decisiones de los tribunales</a:t>
            </a:r>
          </a:p>
          <a:p>
            <a:r>
              <a:rPr lang="es-ES" dirty="0" smtClean="0"/>
              <a:t>La vigencia del Derecho se basa en que esas normas efectivamente motivan las acciones de los tribunales porque las viven como socialmente obligatorias</a:t>
            </a:r>
          </a:p>
          <a:p>
            <a:r>
              <a:rPr lang="es-ES" dirty="0" smtClean="0"/>
              <a:t>Test de vigencia: lo que importa es la “aplicación judicial” del derecho (fenómeno jurídico en sentido restringido) y el comportamiento de los particulares (F. J en sentido amplio).</a:t>
            </a:r>
          </a:p>
          <a:p>
            <a:r>
              <a:rPr lang="es-ES" dirty="0" smtClean="0"/>
              <a:t>Problema de circularidad: La vigencia es una cualidad atribuida al orden como un todo (normas de conducta y de competencia): no sólo la manera en cómo actúan los tribunales, sino también que ellos actúan en calidad de tales.  </a:t>
            </a:r>
          </a:p>
          <a:p>
            <a:r>
              <a:rPr lang="es-ES" dirty="0" smtClean="0"/>
              <a:t>La vigencia involucra dos puntos: 1) elemento conductista (externamente observable), 2) ideología normativa (que motiva al juez) </a:t>
            </a:r>
          </a:p>
        </p:txBody>
      </p:sp>
    </p:spTree>
    <p:extLst>
      <p:ext uri="{BB962C8B-B14F-4D97-AF65-F5344CB8AC3E}">
        <p14:creationId xmlns:p14="http://schemas.microsoft.com/office/powerpoint/2010/main" val="418712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“Aplicaci</a:t>
            </a:r>
            <a:r>
              <a:rPr lang="es-ES" dirty="0" smtClean="0"/>
              <a:t>ón” por los tribunales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Aplicaci</a:t>
            </a:r>
            <a:r>
              <a:rPr lang="es-ES" dirty="0" smtClean="0"/>
              <a:t>ón en el tiempo:</a:t>
            </a:r>
          </a:p>
          <a:p>
            <a:pPr marL="0" indent="0">
              <a:buNone/>
            </a:pPr>
            <a:r>
              <a:rPr lang="es-ES" dirty="0" smtClean="0"/>
              <a:t>C</a:t>
            </a:r>
            <a:r>
              <a:rPr lang="es-ES" dirty="0" smtClean="0"/>
              <a:t>ómo serán decididos los conflictos hoy si son sometidos a los tribunales</a:t>
            </a:r>
          </a:p>
          <a:p>
            <a:pPr marL="0" indent="0">
              <a:buNone/>
            </a:pPr>
            <a:r>
              <a:rPr lang="es-ES" dirty="0" smtClean="0"/>
              <a:t>Sólo interesa saber qué reglas han seguido los tribunales (pasado) si existen razones para creer que continuarán aplicándolas de la misma manera.</a:t>
            </a:r>
          </a:p>
          <a:p>
            <a:pPr marL="0" indent="0">
              <a:buNone/>
            </a:pPr>
            <a:r>
              <a:rPr lang="es-ES" dirty="0" smtClean="0"/>
              <a:t>Una regla puede ser “vigente” aunque todavía no haya sido aplicada si existen razones para creer que será aplicada en una futura decisión jurídica</a:t>
            </a:r>
          </a:p>
          <a:p>
            <a:pPr marL="0" indent="0">
              <a:buNone/>
            </a:pPr>
            <a:r>
              <a:rPr lang="es-ES" dirty="0" smtClean="0"/>
              <a:t>Significado de “aplicación”: Que forma parte esencial </a:t>
            </a:r>
            <a:r>
              <a:rPr lang="es-ES" dirty="0"/>
              <a:t>d</a:t>
            </a:r>
            <a:r>
              <a:rPr lang="es-ES" dirty="0" smtClean="0"/>
              <a:t>el razonamiento en que se funda la decisión (sentencia)</a:t>
            </a:r>
          </a:p>
          <a:p>
            <a:pPr marL="0" indent="0">
              <a:buNone/>
            </a:pPr>
            <a:r>
              <a:rPr lang="es-ES" dirty="0" smtClean="0"/>
              <a:t>Gradualidad de la vigencia: Una regla puede tener mayor o menor grado de probabilidad de ser aplicada que dependerá del hecho de la experiencia en que la misma se genera (fuente del derecho)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7434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 vigente y ciencia jur</a:t>
            </a:r>
            <a:r>
              <a:rPr lang="es-ES" dirty="0" smtClean="0"/>
              <a:t>ídica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La ciencia del Derecho: Estudia las normas del Derecho vigente </a:t>
            </a:r>
          </a:p>
          <a:p>
            <a:pPr marL="0" indent="0">
              <a:buNone/>
            </a:pPr>
            <a:r>
              <a:rPr lang="es-ES" dirty="0" smtClean="0"/>
              <a:t>La sociolog</a:t>
            </a:r>
            <a:r>
              <a:rPr lang="es-ES" dirty="0" smtClean="0"/>
              <a:t>ía jurídica: al Derecho en acción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Car</a:t>
            </a:r>
            <a:r>
              <a:rPr lang="es-ES" dirty="0" smtClean="0"/>
              <a:t>ácter dual de la ciencia jurídica: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No es posible dividir tajantemente los enunciados cognoscitivos referente al derecho vigente y la actividad pol</a:t>
            </a:r>
            <a:r>
              <a:rPr lang="es-ES" dirty="0" smtClean="0"/>
              <a:t>ítica jurídica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7855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Derecho. Fuerza. Validez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El Derecho se basa en el temor a la sanci</a:t>
            </a:r>
            <a:r>
              <a:rPr lang="es-ES" dirty="0" smtClean="0"/>
              <a:t>ón y en el sentimiento de sentirse obligado por lo que es válido</a:t>
            </a:r>
            <a:endParaRPr lang="es-ES" dirty="0" smtClean="0"/>
          </a:p>
          <a:p>
            <a:r>
              <a:rPr lang="es-ES" dirty="0" smtClean="0"/>
              <a:t>Conciencia jur</a:t>
            </a:r>
            <a:r>
              <a:rPr lang="es-ES" dirty="0" smtClean="0"/>
              <a:t>ídica formal: </a:t>
            </a:r>
            <a:r>
              <a:rPr lang="es-ES" dirty="0" smtClean="0"/>
              <a:t>Sentimiento vivo y desinteresado de respeto y obediencia hacia la ideolog</a:t>
            </a:r>
            <a:r>
              <a:rPr lang="es-ES" dirty="0" smtClean="0"/>
              <a:t>ía jurídica en vigor </a:t>
            </a:r>
          </a:p>
          <a:p>
            <a:r>
              <a:rPr lang="es-ES" dirty="0" smtClean="0"/>
              <a:t>Conciencia jurídica material: creencias morales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0358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850</Words>
  <Application>Microsoft Macintosh PowerPoint</Application>
  <PresentationFormat>Presentación en pantalla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Derecho vigente</vt:lpstr>
      <vt:lpstr>Alf Ross</vt:lpstr>
      <vt:lpstr>Aproximación al concepto de Derecho Vigente</vt:lpstr>
      <vt:lpstr>Composición del Derecho vigente</vt:lpstr>
      <vt:lpstr>Derecho vigente. Estado</vt:lpstr>
      <vt:lpstr>Sobre la idea de vigencia</vt:lpstr>
      <vt:lpstr>“Aplicación” por los tribunales</vt:lpstr>
      <vt:lpstr>Derecho vigente y ciencia jurídica</vt:lpstr>
      <vt:lpstr>Derecho. Fuerza. Validez</vt:lpstr>
      <vt:lpstr>Fuentes del Derecho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Nelson Ottonelli  Gastán</dc:creator>
  <cp:lastModifiedBy>Nelson Ottonelli  Gastán</cp:lastModifiedBy>
  <cp:revision>9</cp:revision>
  <dcterms:created xsi:type="dcterms:W3CDTF">2020-05-04T11:19:22Z</dcterms:created>
  <dcterms:modified xsi:type="dcterms:W3CDTF">2020-05-04T13:00:39Z</dcterms:modified>
</cp:coreProperties>
</file>