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12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45C64-5859-4A49-94C6-15BB36D77EF9}" type="datetimeFigureOut">
              <a:rPr lang="es-ES" smtClean="0"/>
              <a:t>27/3/20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08989-CE38-7D4A-982D-0507907B09C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2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917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998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18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73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366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73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052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39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4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0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013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10BC7-E9A6-AA4C-B2C3-1BECEA94A645}" type="datetimeFigureOut">
              <a:rPr lang="es-ES" smtClean="0"/>
              <a:t>27/3/20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55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 problema de la definici</a:t>
            </a:r>
            <a:r>
              <a:rPr lang="es-ES" dirty="0" smtClean="0"/>
              <a:t>ón del concepto del Derecho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Gu</a:t>
            </a:r>
            <a:r>
              <a:rPr lang="es-ES" dirty="0" smtClean="0"/>
              <a:t>ía de Clase </a:t>
            </a:r>
          </a:p>
          <a:p>
            <a:r>
              <a:rPr lang="es-ES" dirty="0" smtClean="0"/>
              <a:t>Nelson Ottonelli</a:t>
            </a:r>
          </a:p>
          <a:p>
            <a:r>
              <a:rPr lang="es-ES" dirty="0" smtClean="0"/>
              <a:t>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497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28110"/>
            <a:ext cx="8229600" cy="54980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b="1" dirty="0" smtClean="0"/>
              <a:t>Derecho y sociedad </a:t>
            </a:r>
          </a:p>
          <a:p>
            <a:r>
              <a:rPr lang="es-ES" b="1" dirty="0" smtClean="0"/>
              <a:t>El Derecho como fen</a:t>
            </a:r>
            <a:r>
              <a:rPr lang="es-ES" b="1" dirty="0" smtClean="0"/>
              <a:t>ómeno humano y social</a:t>
            </a:r>
          </a:p>
          <a:p>
            <a:r>
              <a:rPr lang="es-ES" b="1" dirty="0" smtClean="0"/>
              <a:t>Funciones del Derecho:</a:t>
            </a:r>
          </a:p>
          <a:p>
            <a:pPr marL="514350" indent="-514350">
              <a:buAutoNum type="alphaLcParenR"/>
            </a:pPr>
            <a:r>
              <a:rPr lang="es-ES" dirty="0" smtClean="0"/>
              <a:t>Dirección de la conducta</a:t>
            </a:r>
          </a:p>
          <a:p>
            <a:pPr marL="514350" indent="-514350">
              <a:buAutoNum type="alphaLcParenR"/>
            </a:pPr>
            <a:r>
              <a:rPr lang="es-ES" dirty="0" smtClean="0"/>
              <a:t>Resoluci</a:t>
            </a:r>
            <a:r>
              <a:rPr lang="es-ES" dirty="0" smtClean="0"/>
              <a:t>ón de conflictos</a:t>
            </a:r>
          </a:p>
          <a:p>
            <a:pPr marL="514350" indent="-514350">
              <a:buAutoNum type="alphaLcParenR"/>
            </a:pPr>
            <a:r>
              <a:rPr lang="es-ES" dirty="0" smtClean="0"/>
              <a:t>Configuración de las condiciones de vida</a:t>
            </a:r>
          </a:p>
          <a:p>
            <a:pPr marL="514350" indent="-514350">
              <a:buAutoNum type="alphaLcParenR"/>
            </a:pPr>
            <a:r>
              <a:rPr lang="es-ES" dirty="0" smtClean="0"/>
              <a:t>Organizaci</a:t>
            </a:r>
            <a:r>
              <a:rPr lang="es-ES" dirty="0" smtClean="0"/>
              <a:t>ón del poder social</a:t>
            </a:r>
          </a:p>
          <a:p>
            <a:r>
              <a:rPr lang="es-ES" b="1" dirty="0" smtClean="0"/>
              <a:t>Derecho y poder</a:t>
            </a:r>
          </a:p>
          <a:p>
            <a:pPr marL="0" indent="0">
              <a:buNone/>
            </a:pPr>
            <a:r>
              <a:rPr lang="es-ES" dirty="0" smtClean="0"/>
              <a:t>El Derecho y el poder se condicionan recíprocamente</a:t>
            </a:r>
          </a:p>
          <a:p>
            <a:pPr marL="0" indent="0">
              <a:buNone/>
            </a:pPr>
            <a:r>
              <a:rPr lang="es-ES" dirty="0" smtClean="0"/>
              <a:t>La idea del “Estado de Derecho”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6608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03417"/>
            <a:ext cx="8229600" cy="5745951"/>
          </a:xfrm>
        </p:spPr>
        <p:txBody>
          <a:bodyPr/>
          <a:lstStyle/>
          <a:p>
            <a:r>
              <a:rPr lang="es-ES" dirty="0" smtClean="0"/>
              <a:t>Bibliograf</a:t>
            </a:r>
            <a:r>
              <a:rPr lang="es-ES" dirty="0" smtClean="0"/>
              <a:t>ía básica para esta clase (material subido a la EVA):</a:t>
            </a:r>
          </a:p>
          <a:p>
            <a:pPr marL="0" indent="0" algn="just">
              <a:buNone/>
            </a:pPr>
            <a:r>
              <a:rPr lang="es-ES" dirty="0" smtClean="0"/>
              <a:t>Prieto </a:t>
            </a:r>
            <a:r>
              <a:rPr lang="es-ES" dirty="0" err="1" smtClean="0"/>
              <a:t>Sanchís</a:t>
            </a:r>
            <a:r>
              <a:rPr lang="es-ES" dirty="0" smtClean="0"/>
              <a:t>, Luis; “Apuntes de teoría del Derecho”, Ed. </a:t>
            </a:r>
            <a:r>
              <a:rPr lang="es-ES" dirty="0" err="1" smtClean="0"/>
              <a:t>Trotta</a:t>
            </a:r>
            <a:r>
              <a:rPr lang="es-ES" dirty="0" smtClean="0"/>
              <a:t> S.A, 2005; lecciones 1 y 2.</a:t>
            </a:r>
          </a:p>
          <a:p>
            <a:pPr marL="0" indent="0" algn="just">
              <a:buNone/>
            </a:pPr>
            <a:r>
              <a:rPr lang="es-ES" dirty="0" smtClean="0"/>
              <a:t>Nino, Carlos Santiago, “Introducción al análisis del derecho”, Ed. </a:t>
            </a:r>
            <a:r>
              <a:rPr lang="es-ES" dirty="0" err="1" smtClean="0"/>
              <a:t>Astrea</a:t>
            </a:r>
            <a:r>
              <a:rPr lang="es-ES" dirty="0" smtClean="0"/>
              <a:t>, 2ª ed.; capítulo primero.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123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415286" cy="2596475"/>
          </a:xfrm>
        </p:spPr>
        <p:txBody>
          <a:bodyPr>
            <a:normAutofit fontScale="90000"/>
          </a:bodyPr>
          <a:lstStyle/>
          <a:p>
            <a:pPr algn="just"/>
            <a:r>
              <a:rPr lang="es-ES" dirty="0" smtClean="0"/>
              <a:t>Aproximaci</a:t>
            </a:r>
            <a:r>
              <a:rPr lang="es-ES" dirty="0" smtClean="0"/>
              <a:t>ón al concepto del Derecho desde un enfoque analítico: sobre el uso de la palabra “derecho” en el lenguaje corriente y de los juristas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2871112"/>
            <a:ext cx="8415287" cy="32550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/>
              <a:t>Inconvenientes lingüísticos para la precisión del concepto</a:t>
            </a:r>
          </a:p>
          <a:p>
            <a:pPr marL="0" indent="0">
              <a:buNone/>
            </a:pPr>
            <a:r>
              <a:rPr lang="es-ES" b="1" dirty="0" smtClean="0"/>
              <a:t>I) Ambig</a:t>
            </a:r>
            <a:r>
              <a:rPr lang="es-ES" b="1" dirty="0" smtClean="0"/>
              <a:t>üedad:</a:t>
            </a:r>
          </a:p>
          <a:p>
            <a:pPr marL="0" indent="0">
              <a:buNone/>
            </a:pPr>
            <a:r>
              <a:rPr lang="es-ES" dirty="0" smtClean="0"/>
              <a:t>a) Derecho como derecho objetivo</a:t>
            </a:r>
          </a:p>
          <a:p>
            <a:pPr marL="0" indent="0">
              <a:buNone/>
            </a:pPr>
            <a:r>
              <a:rPr lang="es-ES" dirty="0" smtClean="0"/>
              <a:t>b) Derecho como derecho subjetivo</a:t>
            </a:r>
          </a:p>
          <a:p>
            <a:pPr marL="0" indent="0">
              <a:buNone/>
            </a:pPr>
            <a:r>
              <a:rPr lang="es-ES" dirty="0" smtClean="0"/>
              <a:t>c) Derecho como “ciencia”</a:t>
            </a:r>
          </a:p>
          <a:p>
            <a:pPr marL="0" indent="0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52231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72992"/>
            <a:ext cx="8229600" cy="53531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II) Vaguedad.</a:t>
            </a:r>
            <a:r>
              <a:rPr lang="es-ES" dirty="0" smtClean="0"/>
              <a:t> </a:t>
            </a:r>
          </a:p>
          <a:p>
            <a:pPr marL="0" indent="0" algn="just">
              <a:buNone/>
            </a:pPr>
            <a:r>
              <a:rPr lang="es-ES" dirty="0" smtClean="0"/>
              <a:t>¿Q</a:t>
            </a:r>
            <a:r>
              <a:rPr lang="es-ES" dirty="0" smtClean="0"/>
              <a:t>ué propiedades deben estar presentes en todos los casos en que la palabra se usa?</a:t>
            </a:r>
          </a:p>
          <a:p>
            <a:pPr marL="0" indent="0" algn="just">
              <a:buNone/>
            </a:pPr>
            <a:r>
              <a:rPr lang="es-ES" b="1" dirty="0" smtClean="0"/>
              <a:t>Posibles criterios de distinción de las normas jurídicas de otras normas (morales, religiosas, sociales, etc.)</a:t>
            </a:r>
          </a:p>
          <a:p>
            <a:pPr marL="0" indent="0" algn="just">
              <a:buNone/>
            </a:pPr>
            <a:r>
              <a:rPr lang="es-ES" dirty="0" smtClean="0"/>
              <a:t>Criterios por sí solos insatisfactorios: carácter prescriptivo, contenido (lo que regulan), condición de ser heterónomas, estructura condicional. 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560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91396"/>
            <a:ext cx="8229600" cy="533476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dirty="0" smtClean="0"/>
              <a:t>Criterio generalmente aceptado: Una norma es jur</a:t>
            </a:r>
            <a:r>
              <a:rPr lang="es-ES" dirty="0" smtClean="0"/>
              <a:t>ídica cuando pertenece a un ordenamiento jurídico. </a:t>
            </a:r>
          </a:p>
          <a:p>
            <a:pPr marL="0" indent="0" algn="just">
              <a:buNone/>
            </a:pPr>
            <a:r>
              <a:rPr lang="es-ES" dirty="0" smtClean="0"/>
              <a:t>Pero, </a:t>
            </a:r>
            <a:r>
              <a:rPr lang="es-ES" b="1" dirty="0" smtClean="0"/>
              <a:t>¿en qué consiste un ordenamiento jurídico?</a:t>
            </a:r>
          </a:p>
          <a:p>
            <a:pPr marL="0" indent="0">
              <a:buNone/>
            </a:pPr>
            <a:r>
              <a:rPr lang="es-ES" b="1" dirty="0" smtClean="0"/>
              <a:t>Orden coactivo: </a:t>
            </a:r>
          </a:p>
          <a:p>
            <a:pPr marL="0" indent="0">
              <a:buNone/>
            </a:pPr>
            <a:r>
              <a:rPr lang="es-ES" dirty="0" smtClean="0"/>
              <a:t>El derecho y sus normas, regulan los supuestos y condiciones en que debe ejercerse la fuerza (física) del Estado. </a:t>
            </a:r>
          </a:p>
          <a:p>
            <a:pPr marL="0" indent="0">
              <a:buNone/>
            </a:pPr>
            <a:r>
              <a:rPr lang="es-ES" b="1" dirty="0" smtClean="0"/>
              <a:t>Orden institucionalizado: </a:t>
            </a:r>
          </a:p>
          <a:p>
            <a:pPr marL="0" indent="0" algn="just">
              <a:buNone/>
            </a:pPr>
            <a:r>
              <a:rPr lang="es-ES" dirty="0" smtClean="0"/>
              <a:t>Junto con las normas que establecen obligaciones y derechos (normas primarias), existe un conjunto de normas (secundarias) que cumplen con las funciones de: proporcionar criterios para identificar las normas primarias del sistema; designar sujetos competentes para producir esas normas y organizar su forma de producción; designar sujetos encargados de aplicarlas y diseñar procedimientos para hacerlas efectivas. </a:t>
            </a:r>
          </a:p>
          <a:p>
            <a:pPr marL="0" indent="0" algn="just">
              <a:buNone/>
            </a:pPr>
            <a:r>
              <a:rPr lang="es-ES" dirty="0" smtClean="0"/>
              <a:t>En suma, generan instituciones (autoridades, procedimientos).</a:t>
            </a:r>
          </a:p>
          <a:p>
            <a:pPr marL="0" indent="0" algn="just">
              <a:buNone/>
            </a:pPr>
            <a:r>
              <a:rPr lang="es-ES" b="1" dirty="0" smtClean="0"/>
              <a:t>Orden con pretensión de corrección: </a:t>
            </a:r>
          </a:p>
          <a:p>
            <a:pPr marL="0" indent="0" algn="just">
              <a:buNone/>
            </a:pPr>
            <a:r>
              <a:rPr lang="es-ES" dirty="0" smtClean="0"/>
              <a:t>El derecho pretende seguir algún ideal o modelo de justicia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887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521490"/>
            <a:ext cx="8229600" cy="5704987"/>
          </a:xfrm>
        </p:spPr>
        <p:txBody>
          <a:bodyPr/>
          <a:lstStyle/>
          <a:p>
            <a:pPr marL="0" indent="0" algn="just">
              <a:buNone/>
            </a:pPr>
            <a:r>
              <a:rPr lang="es-ES" b="1" dirty="0" smtClean="0"/>
              <a:t>Dificultades de caracterizaci</a:t>
            </a:r>
            <a:r>
              <a:rPr lang="es-ES" b="1" dirty="0" smtClean="0"/>
              <a:t>ón del Derecho en relación a ciertos órdenes:</a:t>
            </a:r>
          </a:p>
          <a:p>
            <a:pPr algn="just"/>
            <a:r>
              <a:rPr lang="es-ES" dirty="0" smtClean="0"/>
              <a:t>Derecho Internacional</a:t>
            </a:r>
          </a:p>
          <a:p>
            <a:pPr algn="just"/>
            <a:r>
              <a:rPr lang="es-ES" dirty="0" smtClean="0"/>
              <a:t>Organizaciones con cierto grado de institucionalización y uso de la fuerza que compiten con el orden jurídico de un Estado dentro de su territorio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092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78310"/>
            <a:ext cx="8229600" cy="5347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/>
              <a:t>III) Carga emotiva</a:t>
            </a:r>
          </a:p>
          <a:p>
            <a:pPr marL="0" indent="0" algn="just">
              <a:buNone/>
            </a:pPr>
            <a:r>
              <a:rPr lang="es-ES" dirty="0" smtClean="0"/>
              <a:t>“Derecho” es una palabra con significado emotivo favorable. Nombrar un orden social con esta palabra implica darle un r</a:t>
            </a:r>
            <a:r>
              <a:rPr lang="es-ES" dirty="0" smtClean="0"/>
              <a:t>ótulo honorífico y reunir alrededor de él la adhesión de la gente. </a:t>
            </a:r>
          </a:p>
          <a:p>
            <a:pPr marL="0" indent="0" algn="just">
              <a:buNone/>
            </a:pPr>
            <a:r>
              <a:rPr lang="es-ES" dirty="0" smtClean="0"/>
              <a:t>La carga emotiva se debe a que los fenómenos jurídicos están estrechamente vinculados con los valores morales, y en especial de la justicia.</a:t>
            </a:r>
          </a:p>
          <a:p>
            <a:pPr marL="0" indent="0" algn="just">
              <a:buNone/>
            </a:pPr>
            <a:r>
              <a:rPr lang="es-ES" b="1" dirty="0" smtClean="0"/>
              <a:t>Polémica entre las escuelas del derecho tradicionales</a:t>
            </a:r>
            <a:r>
              <a:rPr lang="es-ES" dirty="0" smtClean="0"/>
              <a:t>: Iusnaturalismo, Positivismo, Realismo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9289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94181"/>
            <a:ext cx="8229600" cy="597807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UcParenR"/>
            </a:pPr>
            <a:r>
              <a:rPr lang="es-ES" b="1" dirty="0" smtClean="0"/>
              <a:t>Iusnaturalismo</a:t>
            </a:r>
            <a:r>
              <a:rPr lang="es-ES" dirty="0" smtClean="0"/>
              <a:t>. </a:t>
            </a:r>
          </a:p>
          <a:p>
            <a:pPr marL="0" indent="0">
              <a:buNone/>
            </a:pPr>
            <a:r>
              <a:rPr lang="es-ES" b="1" dirty="0" smtClean="0"/>
              <a:t>Postulados b</a:t>
            </a:r>
            <a:r>
              <a:rPr lang="es-ES" b="1" dirty="0" smtClean="0"/>
              <a:t>ásicos: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b="1" dirty="0" smtClean="0"/>
              <a:t>1) </a:t>
            </a:r>
            <a:r>
              <a:rPr lang="es-ES" dirty="0" smtClean="0"/>
              <a:t>Tesis filos</a:t>
            </a:r>
            <a:r>
              <a:rPr lang="es-ES" dirty="0" smtClean="0"/>
              <a:t>ófica ética: Hay principios morales y de justicia universalmente válidos y asequibles a la razón humana.</a:t>
            </a:r>
          </a:p>
          <a:p>
            <a:pPr marL="0" indent="0" algn="just">
              <a:buNone/>
            </a:pPr>
            <a:r>
              <a:rPr lang="es-ES" b="1" dirty="0" smtClean="0"/>
              <a:t>2) </a:t>
            </a:r>
            <a:r>
              <a:rPr lang="es-ES" dirty="0" smtClean="0"/>
              <a:t>Tesis de de la definición del derecho: Un sistema normativo o una norma no pueden ser calificados de “jurídicos” si contradicen aquellos principios morales y de justicia.</a:t>
            </a:r>
            <a:endParaRPr lang="es-ES" dirty="0" smtClean="0"/>
          </a:p>
          <a:p>
            <a:pPr marL="0" indent="0" algn="just">
              <a:buNone/>
            </a:pPr>
            <a:r>
              <a:rPr lang="es-ES" b="1" dirty="0" smtClean="0"/>
              <a:t>Tipos de iusnaturalismo </a:t>
            </a:r>
            <a:r>
              <a:rPr lang="es-ES" dirty="0" smtClean="0"/>
              <a:t>seg</a:t>
            </a:r>
            <a:r>
              <a:rPr lang="es-ES" dirty="0" smtClean="0"/>
              <a:t>ún el origen y fundamentos de los principios morales y de justicia y según el elenco de tales principios: iusnaturalismo teológico, iusnaturalismo racionalista, historicismo, nuevas corrientes asimilables: constructivismo</a:t>
            </a:r>
            <a:r>
              <a:rPr lang="es-ES" dirty="0"/>
              <a:t> </a:t>
            </a:r>
            <a:r>
              <a:rPr lang="es-ES" dirty="0" smtClean="0"/>
              <a:t>ético, neo-constitucionalismo.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443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36946"/>
            <a:ext cx="8229600" cy="56892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b="1" dirty="0" smtClean="0"/>
              <a:t>B) Positivismo jur</a:t>
            </a:r>
            <a:r>
              <a:rPr lang="es-ES" b="1" dirty="0" smtClean="0"/>
              <a:t>ídico </a:t>
            </a:r>
          </a:p>
          <a:p>
            <a:pPr marL="0" indent="0">
              <a:buNone/>
            </a:pPr>
            <a:r>
              <a:rPr lang="es-ES" b="1" dirty="0" smtClean="0"/>
              <a:t>Variantes del positivismo</a:t>
            </a:r>
          </a:p>
          <a:p>
            <a:pPr marL="0" indent="0" algn="just">
              <a:buNone/>
            </a:pPr>
            <a:r>
              <a:rPr lang="es-ES" b="1" dirty="0" smtClean="0"/>
              <a:t>Positivismo ideol</a:t>
            </a:r>
            <a:r>
              <a:rPr lang="es-ES" b="1" dirty="0" smtClean="0"/>
              <a:t>ógico: </a:t>
            </a:r>
            <a:r>
              <a:rPr lang="es-ES" dirty="0" smtClean="0"/>
              <a:t>Deber de obediencia del derecho positivo cualquiera sea su contenido</a:t>
            </a:r>
          </a:p>
          <a:p>
            <a:pPr marL="0" indent="0" algn="just">
              <a:buNone/>
            </a:pPr>
            <a:r>
              <a:rPr lang="es-ES" b="1" dirty="0" smtClean="0"/>
              <a:t>Formalismo jurídico: </a:t>
            </a:r>
            <a:r>
              <a:rPr lang="es-ES" dirty="0" smtClean="0"/>
              <a:t>El Derecho está compuesto exclusiva o predominantemente por normas legislativas y no por normas consuetudinarias o jurisprudenciales.</a:t>
            </a:r>
          </a:p>
          <a:p>
            <a:pPr marL="0" indent="0" algn="just">
              <a:buNone/>
            </a:pPr>
            <a:r>
              <a:rPr lang="es-ES" b="1" dirty="0" smtClean="0"/>
              <a:t>Positivismo metodológico o conceptual : </a:t>
            </a:r>
            <a:r>
              <a:rPr lang="es-ES" dirty="0" smtClean="0"/>
              <a:t>El concepto del derecho no debe caracterizarse por propiedades valorativas, sino por propiedades descriptivas exclusivamente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9849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785" y="464256"/>
            <a:ext cx="8229600" cy="5557404"/>
          </a:xfrm>
        </p:spPr>
        <p:txBody>
          <a:bodyPr/>
          <a:lstStyle/>
          <a:p>
            <a:pPr marL="0" indent="0">
              <a:buNone/>
            </a:pPr>
            <a:r>
              <a:rPr lang="es-ES" b="1" dirty="0" smtClean="0"/>
              <a:t>III) Realismo jur</a:t>
            </a:r>
            <a:r>
              <a:rPr lang="es-ES" b="1" dirty="0" smtClean="0"/>
              <a:t>ídico. </a:t>
            </a:r>
          </a:p>
          <a:p>
            <a:pPr marL="0" indent="0" algn="just">
              <a:buNone/>
            </a:pPr>
            <a:r>
              <a:rPr lang="es-ES" b="1" dirty="0" smtClean="0"/>
              <a:t>Postulados principales: </a:t>
            </a:r>
          </a:p>
          <a:p>
            <a:pPr marL="514350" indent="-514350">
              <a:buAutoNum type="arabicParenR"/>
            </a:pPr>
            <a:r>
              <a:rPr lang="es-ES" dirty="0" smtClean="0"/>
              <a:t>Escepticismo ante las normas (reglas generales)</a:t>
            </a:r>
          </a:p>
          <a:p>
            <a:pPr marL="514350" indent="-514350">
              <a:buAutoNum type="arabicParenR" startAt="2"/>
            </a:pPr>
            <a:r>
              <a:rPr lang="es-ES" dirty="0" smtClean="0"/>
              <a:t>El derecho se genera en las decisiones de los tribunales</a:t>
            </a:r>
          </a:p>
          <a:p>
            <a:pPr marL="514350" indent="-514350">
              <a:buAutoNum type="arabicParenR" startAt="2"/>
            </a:pPr>
            <a:r>
              <a:rPr lang="es-ES" dirty="0" smtClean="0"/>
              <a:t> La tarea de los juristas es predecir en lo posible, la decisiones de los tribunales</a:t>
            </a:r>
          </a:p>
          <a:p>
            <a:pPr marL="514350" indent="-514350">
              <a:buAutoNum type="arabicParenR"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2673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716</Words>
  <Application>Microsoft Macintosh PowerPoint</Application>
  <PresentationFormat>Presentación en pantalla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El problema de la definición del concepto del Derecho</vt:lpstr>
      <vt:lpstr>Aproximación al concepto del Derecho desde un enfoque analítico: sobre el uso de la palabra “derecho” en el lenguaje corriente y de los juristas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problema de la definición del concepto del Derecho</dc:title>
  <dc:creator>Nelson Ottonelli  Gastán</dc:creator>
  <cp:lastModifiedBy>Nelson Ottonelli  Gastán</cp:lastModifiedBy>
  <cp:revision>14</cp:revision>
  <dcterms:created xsi:type="dcterms:W3CDTF">2020-03-27T12:21:36Z</dcterms:created>
  <dcterms:modified xsi:type="dcterms:W3CDTF">2020-03-27T18:16:12Z</dcterms:modified>
</cp:coreProperties>
</file>