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72" r:id="rId9"/>
    <p:sldId id="274" r:id="rId10"/>
    <p:sldId id="271" r:id="rId11"/>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0" d="100"/>
          <a:sy n="110" d="100"/>
        </p:scale>
        <p:origin x="59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4EF406-E3B4-4E9E-BB99-0CC064F1061C}" type="datetimeFigureOut">
              <a:rPr lang="es-ES" smtClean="0"/>
              <a:t>26/04/2020</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28D13C-49BD-436E-B099-84408E5A4B1A}" type="slidenum">
              <a:rPr lang="es-ES" smtClean="0"/>
              <a:t>‹Nº›</a:t>
            </a:fld>
            <a:endParaRPr lang="es-ES"/>
          </a:p>
        </p:txBody>
      </p:sp>
    </p:spTree>
    <p:extLst>
      <p:ext uri="{BB962C8B-B14F-4D97-AF65-F5344CB8AC3E}">
        <p14:creationId xmlns:p14="http://schemas.microsoft.com/office/powerpoint/2010/main" val="6738119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4228D13C-49BD-436E-B099-84408E5A4B1A}" type="slidenum">
              <a:rPr lang="es-ES" smtClean="0"/>
              <a:t>1</a:t>
            </a:fld>
            <a:endParaRPr lang="es-ES"/>
          </a:p>
        </p:txBody>
      </p:sp>
    </p:spTree>
    <p:extLst>
      <p:ext uri="{BB962C8B-B14F-4D97-AF65-F5344CB8AC3E}">
        <p14:creationId xmlns:p14="http://schemas.microsoft.com/office/powerpoint/2010/main" val="20079929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47628EAC-0F3B-4379-B690-33681752C0DD}" type="datetimeFigureOut">
              <a:rPr lang="es-ES" smtClean="0"/>
              <a:t>26/04/2020</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7E9410C8-A32A-4356-93C2-8362CD21679A}" type="slidenum">
              <a:rPr lang="es-ES" smtClean="0"/>
              <a:t>‹Nº›</a:t>
            </a:fld>
            <a:endParaRPr lang="es-ES"/>
          </a:p>
        </p:txBody>
      </p:sp>
    </p:spTree>
    <p:extLst>
      <p:ext uri="{BB962C8B-B14F-4D97-AF65-F5344CB8AC3E}">
        <p14:creationId xmlns:p14="http://schemas.microsoft.com/office/powerpoint/2010/main" val="1507049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47628EAC-0F3B-4379-B690-33681752C0DD}" type="datetimeFigureOut">
              <a:rPr lang="es-ES" smtClean="0"/>
              <a:t>26/04/2020</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7E9410C8-A32A-4356-93C2-8362CD21679A}" type="slidenum">
              <a:rPr lang="es-ES" smtClean="0"/>
              <a:t>‹Nº›</a:t>
            </a:fld>
            <a:endParaRPr lang="es-ES"/>
          </a:p>
        </p:txBody>
      </p:sp>
    </p:spTree>
    <p:extLst>
      <p:ext uri="{BB962C8B-B14F-4D97-AF65-F5344CB8AC3E}">
        <p14:creationId xmlns:p14="http://schemas.microsoft.com/office/powerpoint/2010/main" val="1292531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47628EAC-0F3B-4379-B690-33681752C0DD}" type="datetimeFigureOut">
              <a:rPr lang="es-ES" smtClean="0"/>
              <a:t>26/04/2020</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7E9410C8-A32A-4356-93C2-8362CD21679A}" type="slidenum">
              <a:rPr lang="es-ES" smtClean="0"/>
              <a:t>‹Nº›</a:t>
            </a:fld>
            <a:endParaRPr lang="es-ES"/>
          </a:p>
        </p:txBody>
      </p:sp>
    </p:spTree>
    <p:extLst>
      <p:ext uri="{BB962C8B-B14F-4D97-AF65-F5344CB8AC3E}">
        <p14:creationId xmlns:p14="http://schemas.microsoft.com/office/powerpoint/2010/main" val="33798465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47628EAC-0F3B-4379-B690-33681752C0DD}" type="datetimeFigureOut">
              <a:rPr lang="es-ES" smtClean="0"/>
              <a:t>26/04/2020</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7E9410C8-A32A-4356-93C2-8362CD21679A}" type="slidenum">
              <a:rPr lang="es-ES" smtClean="0"/>
              <a:t>‹Nº›</a:t>
            </a:fld>
            <a:endParaRPr lang="es-ES"/>
          </a:p>
        </p:txBody>
      </p:sp>
    </p:spTree>
    <p:extLst>
      <p:ext uri="{BB962C8B-B14F-4D97-AF65-F5344CB8AC3E}">
        <p14:creationId xmlns:p14="http://schemas.microsoft.com/office/powerpoint/2010/main" val="24371537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47628EAC-0F3B-4379-B690-33681752C0DD}" type="datetimeFigureOut">
              <a:rPr lang="es-ES" smtClean="0"/>
              <a:t>26/04/2020</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7E9410C8-A32A-4356-93C2-8362CD21679A}" type="slidenum">
              <a:rPr lang="es-ES" smtClean="0"/>
              <a:t>‹Nº›</a:t>
            </a:fld>
            <a:endParaRPr lang="es-ES"/>
          </a:p>
        </p:txBody>
      </p:sp>
    </p:spTree>
    <p:extLst>
      <p:ext uri="{BB962C8B-B14F-4D97-AF65-F5344CB8AC3E}">
        <p14:creationId xmlns:p14="http://schemas.microsoft.com/office/powerpoint/2010/main" val="9707941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47628EAC-0F3B-4379-B690-33681752C0DD}" type="datetimeFigureOut">
              <a:rPr lang="es-ES" smtClean="0"/>
              <a:t>26/04/2020</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7E9410C8-A32A-4356-93C2-8362CD21679A}" type="slidenum">
              <a:rPr lang="es-ES" smtClean="0"/>
              <a:t>‹Nº›</a:t>
            </a:fld>
            <a:endParaRPr lang="es-ES"/>
          </a:p>
        </p:txBody>
      </p:sp>
    </p:spTree>
    <p:extLst>
      <p:ext uri="{BB962C8B-B14F-4D97-AF65-F5344CB8AC3E}">
        <p14:creationId xmlns:p14="http://schemas.microsoft.com/office/powerpoint/2010/main" val="2858559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47628EAC-0F3B-4379-B690-33681752C0DD}" type="datetimeFigureOut">
              <a:rPr lang="es-ES" smtClean="0"/>
              <a:t>26/04/2020</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7E9410C8-A32A-4356-93C2-8362CD21679A}" type="slidenum">
              <a:rPr lang="es-ES" smtClean="0"/>
              <a:t>‹Nº›</a:t>
            </a:fld>
            <a:endParaRPr lang="es-ES"/>
          </a:p>
        </p:txBody>
      </p:sp>
    </p:spTree>
    <p:extLst>
      <p:ext uri="{BB962C8B-B14F-4D97-AF65-F5344CB8AC3E}">
        <p14:creationId xmlns:p14="http://schemas.microsoft.com/office/powerpoint/2010/main" val="539383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47628EAC-0F3B-4379-B690-33681752C0DD}" type="datetimeFigureOut">
              <a:rPr lang="es-ES" smtClean="0"/>
              <a:t>26/04/2020</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7E9410C8-A32A-4356-93C2-8362CD21679A}" type="slidenum">
              <a:rPr lang="es-ES" smtClean="0"/>
              <a:t>‹Nº›</a:t>
            </a:fld>
            <a:endParaRPr lang="es-ES"/>
          </a:p>
        </p:txBody>
      </p:sp>
    </p:spTree>
    <p:extLst>
      <p:ext uri="{BB962C8B-B14F-4D97-AF65-F5344CB8AC3E}">
        <p14:creationId xmlns:p14="http://schemas.microsoft.com/office/powerpoint/2010/main" val="3358051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47628EAC-0F3B-4379-B690-33681752C0DD}" type="datetimeFigureOut">
              <a:rPr lang="es-ES" smtClean="0"/>
              <a:t>26/04/2020</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7E9410C8-A32A-4356-93C2-8362CD21679A}" type="slidenum">
              <a:rPr lang="es-ES" smtClean="0"/>
              <a:t>‹Nº›</a:t>
            </a:fld>
            <a:endParaRPr lang="es-ES"/>
          </a:p>
        </p:txBody>
      </p:sp>
    </p:spTree>
    <p:extLst>
      <p:ext uri="{BB962C8B-B14F-4D97-AF65-F5344CB8AC3E}">
        <p14:creationId xmlns:p14="http://schemas.microsoft.com/office/powerpoint/2010/main" val="35797857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47628EAC-0F3B-4379-B690-33681752C0DD}" type="datetimeFigureOut">
              <a:rPr lang="es-ES" smtClean="0"/>
              <a:t>26/04/2020</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7E9410C8-A32A-4356-93C2-8362CD21679A}" type="slidenum">
              <a:rPr lang="es-ES" smtClean="0"/>
              <a:t>‹Nº›</a:t>
            </a:fld>
            <a:endParaRPr lang="es-ES"/>
          </a:p>
        </p:txBody>
      </p:sp>
    </p:spTree>
    <p:extLst>
      <p:ext uri="{BB962C8B-B14F-4D97-AF65-F5344CB8AC3E}">
        <p14:creationId xmlns:p14="http://schemas.microsoft.com/office/powerpoint/2010/main" val="5184134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47628EAC-0F3B-4379-B690-33681752C0DD}" type="datetimeFigureOut">
              <a:rPr lang="es-ES" smtClean="0"/>
              <a:t>26/04/2020</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7E9410C8-A32A-4356-93C2-8362CD21679A}" type="slidenum">
              <a:rPr lang="es-ES" smtClean="0"/>
              <a:t>‹Nº›</a:t>
            </a:fld>
            <a:endParaRPr lang="es-ES"/>
          </a:p>
        </p:txBody>
      </p:sp>
    </p:spTree>
    <p:extLst>
      <p:ext uri="{BB962C8B-B14F-4D97-AF65-F5344CB8AC3E}">
        <p14:creationId xmlns:p14="http://schemas.microsoft.com/office/powerpoint/2010/main" val="5184949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628EAC-0F3B-4379-B690-33681752C0DD}" type="datetimeFigureOut">
              <a:rPr lang="es-ES" smtClean="0"/>
              <a:t>26/04/2020</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9410C8-A32A-4356-93C2-8362CD21679A}" type="slidenum">
              <a:rPr lang="es-ES" smtClean="0"/>
              <a:t>‹Nº›</a:t>
            </a:fld>
            <a:endParaRPr lang="es-ES"/>
          </a:p>
        </p:txBody>
      </p:sp>
    </p:spTree>
    <p:extLst>
      <p:ext uri="{BB962C8B-B14F-4D97-AF65-F5344CB8AC3E}">
        <p14:creationId xmlns:p14="http://schemas.microsoft.com/office/powerpoint/2010/main" val="11729753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chasque.net/frontpage/relacion/9904/filosofos_de_hoy.ht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680755" y="1981358"/>
            <a:ext cx="9144000" cy="2387600"/>
          </a:xfrm>
          <a:solidFill>
            <a:schemeClr val="accent5">
              <a:lumMod val="20000"/>
              <a:lumOff val="80000"/>
            </a:schemeClr>
          </a:solidFill>
          <a:ln>
            <a:solidFill>
              <a:srgbClr val="FFFF00"/>
            </a:solidFill>
          </a:ln>
          <a:effectLst>
            <a:innerShdw blurRad="63500" dist="50800" dir="13500000">
              <a:prstClr val="black">
                <a:alpha val="50000"/>
              </a:prstClr>
            </a:innerShdw>
          </a:effectLst>
        </p:spPr>
        <p:txBody>
          <a:bodyPr>
            <a:normAutofit fontScale="90000"/>
          </a:bodyPr>
          <a:lstStyle/>
          <a:p>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a:t/>
            </a:r>
            <a:br>
              <a:rPr lang="es-ES" dirty="0"/>
            </a:br>
            <a:r>
              <a:rPr lang="es-ES" dirty="0" smtClean="0"/>
              <a:t>EL DERECHO COMO INTEGRIDAD según </a:t>
            </a:r>
            <a:br>
              <a:rPr lang="es-ES" dirty="0" smtClean="0"/>
            </a:br>
            <a:r>
              <a:rPr lang="es-ES" dirty="0" smtClean="0"/>
              <a:t>RONALD DWORKIN.</a:t>
            </a:r>
            <a:endParaRPr lang="es-ES" dirty="0"/>
          </a:p>
        </p:txBody>
      </p:sp>
      <p:sp>
        <p:nvSpPr>
          <p:cNvPr id="3" name="Subtítulo 2"/>
          <p:cNvSpPr>
            <a:spLocks noGrp="1"/>
          </p:cNvSpPr>
          <p:nvPr>
            <p:ph type="subTitle" idx="1"/>
          </p:nvPr>
        </p:nvSpPr>
        <p:spPr>
          <a:xfrm>
            <a:off x="1524000" y="4002632"/>
            <a:ext cx="9144000" cy="1655762"/>
          </a:xfrm>
        </p:spPr>
        <p:txBody>
          <a:bodyPr>
            <a:normAutofit/>
          </a:bodyPr>
          <a:lstStyle/>
          <a:p>
            <a:pPr algn="r"/>
            <a:endParaRPr lang="es-ES" sz="3300" dirty="0" smtClean="0">
              <a:solidFill>
                <a:srgbClr val="002060"/>
              </a:solidFill>
            </a:endParaRPr>
          </a:p>
          <a:p>
            <a:pPr algn="r"/>
            <a:endParaRPr lang="es-ES" sz="3300" dirty="0" smtClean="0">
              <a:solidFill>
                <a:srgbClr val="002060"/>
              </a:solidFill>
            </a:endParaRPr>
          </a:p>
        </p:txBody>
      </p:sp>
      <p:sp>
        <p:nvSpPr>
          <p:cNvPr id="5" name="Rectángulo 4"/>
          <p:cNvSpPr/>
          <p:nvPr/>
        </p:nvSpPr>
        <p:spPr>
          <a:xfrm>
            <a:off x="304798" y="207962"/>
            <a:ext cx="2473235" cy="143795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Teoría del Derecho</a:t>
            </a:r>
          </a:p>
          <a:p>
            <a:pPr algn="ctr"/>
            <a:r>
              <a:rPr lang="es-ES" dirty="0" smtClean="0"/>
              <a:t>RRLL y RRII</a:t>
            </a:r>
          </a:p>
          <a:p>
            <a:pPr algn="ctr"/>
            <a:r>
              <a:rPr lang="es-ES" dirty="0" smtClean="0"/>
              <a:t>Primer semestre 2020 </a:t>
            </a:r>
          </a:p>
          <a:p>
            <a:pPr algn="ctr"/>
            <a:r>
              <a:rPr lang="es-ES" dirty="0" smtClean="0"/>
              <a:t>PPT y exposición: Catherine López</a:t>
            </a:r>
          </a:p>
        </p:txBody>
      </p:sp>
    </p:spTree>
    <p:extLst>
      <p:ext uri="{BB962C8B-B14F-4D97-AF65-F5344CB8AC3E}">
        <p14:creationId xmlns:p14="http://schemas.microsoft.com/office/powerpoint/2010/main" val="6815571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ctr"/>
            <a:r>
              <a:rPr lang="es-ES" sz="4000" dirty="0" smtClean="0">
                <a:solidFill>
                  <a:srgbClr val="002060"/>
                </a:solidFill>
              </a:rPr>
              <a:t/>
            </a:r>
            <a:br>
              <a:rPr lang="es-ES" sz="4000" dirty="0" smtClean="0">
                <a:solidFill>
                  <a:srgbClr val="002060"/>
                </a:solidFill>
              </a:rPr>
            </a:br>
            <a:r>
              <a:rPr lang="es-ES" sz="4000" dirty="0" smtClean="0">
                <a:solidFill>
                  <a:srgbClr val="0070C0"/>
                </a:solidFill>
              </a:rPr>
              <a:t>Bibliografía. </a:t>
            </a:r>
            <a:r>
              <a:rPr lang="es-ES" sz="4000" dirty="0">
                <a:solidFill>
                  <a:srgbClr val="0070C0"/>
                </a:solidFill>
              </a:rPr>
              <a:t/>
            </a:r>
            <a:br>
              <a:rPr lang="es-ES" sz="4000" dirty="0">
                <a:solidFill>
                  <a:srgbClr val="0070C0"/>
                </a:solidFill>
              </a:rPr>
            </a:br>
            <a:endParaRPr lang="es-ES" sz="4000" dirty="0">
              <a:solidFill>
                <a:srgbClr val="0070C0"/>
              </a:solidFill>
            </a:endParaRPr>
          </a:p>
        </p:txBody>
      </p:sp>
      <p:sp>
        <p:nvSpPr>
          <p:cNvPr id="3" name="Marcador de contenido 2"/>
          <p:cNvSpPr>
            <a:spLocks noGrp="1"/>
          </p:cNvSpPr>
          <p:nvPr>
            <p:ph idx="1"/>
          </p:nvPr>
        </p:nvSpPr>
        <p:spPr>
          <a:xfrm>
            <a:off x="838200" y="1690688"/>
            <a:ext cx="10515600" cy="4351338"/>
          </a:xfrm>
        </p:spPr>
        <p:txBody>
          <a:bodyPr>
            <a:noAutofit/>
          </a:bodyPr>
          <a:lstStyle/>
          <a:p>
            <a:pPr marL="0" indent="0">
              <a:buNone/>
            </a:pPr>
            <a:endParaRPr lang="es-ES" sz="1600" dirty="0" smtClean="0"/>
          </a:p>
          <a:p>
            <a:pPr lvl="0" algn="just"/>
            <a:r>
              <a:rPr lang="es-UY" sz="2000" dirty="0"/>
              <a:t>Ronald </a:t>
            </a:r>
            <a:r>
              <a:rPr lang="es-UY" sz="2000" dirty="0" err="1"/>
              <a:t>Dworkin</a:t>
            </a:r>
            <a:r>
              <a:rPr lang="es-UY" sz="2000" dirty="0"/>
              <a:t>. </a:t>
            </a:r>
            <a:r>
              <a:rPr lang="es-UY" sz="2000" i="1" dirty="0"/>
              <a:t>“El Imperio de la Justicia. De la teoría general del Derecho, de las decisiones e interpretaciones de los jueces y de la integridad política y legal como clave de la teoría y práctica.”</a:t>
            </a:r>
            <a:r>
              <a:rPr lang="es-UY" sz="2000" dirty="0"/>
              <a:t> </a:t>
            </a:r>
            <a:r>
              <a:rPr lang="es-UY" sz="2000" dirty="0" err="1"/>
              <a:t>Gedisa</a:t>
            </a:r>
            <a:r>
              <a:rPr lang="es-UY" sz="2000" dirty="0"/>
              <a:t> Editorial. 1988, Barcelona. Traducción de Claudia Ferrari.  </a:t>
            </a:r>
            <a:r>
              <a:rPr lang="es-UY" sz="1200" dirty="0" smtClean="0">
                <a:solidFill>
                  <a:schemeClr val="accent4"/>
                </a:solidFill>
              </a:rPr>
              <a:t>(Hay dos ejemplares en la Biblioteca de la </a:t>
            </a:r>
            <a:r>
              <a:rPr lang="es-UY" sz="1200" dirty="0" err="1" smtClean="0">
                <a:solidFill>
                  <a:schemeClr val="accent4"/>
                </a:solidFill>
              </a:rPr>
              <a:t>Fde</a:t>
            </a:r>
            <a:r>
              <a:rPr lang="es-UY" sz="1200" dirty="0" err="1">
                <a:solidFill>
                  <a:schemeClr val="accent4"/>
                </a:solidFill>
              </a:rPr>
              <a:t>D</a:t>
            </a:r>
            <a:r>
              <a:rPr lang="es-UY" sz="1200" dirty="0" smtClean="0">
                <a:solidFill>
                  <a:schemeClr val="accent4"/>
                </a:solidFill>
              </a:rPr>
              <a:t>)</a:t>
            </a:r>
            <a:endParaRPr lang="es-ES" sz="1200" dirty="0">
              <a:solidFill>
                <a:schemeClr val="accent4"/>
              </a:solidFill>
            </a:endParaRPr>
          </a:p>
          <a:p>
            <a:pPr lvl="0" algn="just"/>
            <a:r>
              <a:rPr lang="es-UY" sz="2000" dirty="0"/>
              <a:t>Albert </a:t>
            </a:r>
            <a:r>
              <a:rPr lang="es-UY" sz="2000" dirty="0" err="1"/>
              <a:t>Calsamiglia</a:t>
            </a:r>
            <a:r>
              <a:rPr lang="es-UY" sz="2000" dirty="0"/>
              <a:t>. “</a:t>
            </a:r>
            <a:r>
              <a:rPr lang="es-UY" sz="2000" i="1" dirty="0"/>
              <a:t>El derecho como integridad: </a:t>
            </a:r>
            <a:r>
              <a:rPr lang="es-UY" sz="2000" i="1" dirty="0" err="1"/>
              <a:t>Dworkin</a:t>
            </a:r>
            <a:r>
              <a:rPr lang="es-UY" sz="2000" dirty="0"/>
              <a:t>”, </a:t>
            </a:r>
            <a:r>
              <a:rPr lang="es-UY" sz="2000" dirty="0" err="1"/>
              <a:t>Working</a:t>
            </a:r>
            <a:r>
              <a:rPr lang="es-UY" sz="2000" dirty="0"/>
              <a:t> </a:t>
            </a:r>
            <a:r>
              <a:rPr lang="es-UY" sz="2000" dirty="0" err="1"/>
              <a:t>Paper</a:t>
            </a:r>
            <a:r>
              <a:rPr lang="es-UY" sz="2000" dirty="0"/>
              <a:t> n. 25, </a:t>
            </a:r>
            <a:r>
              <a:rPr lang="es-UY" sz="2000" dirty="0" err="1"/>
              <a:t>Universitat</a:t>
            </a:r>
            <a:r>
              <a:rPr lang="es-UY" sz="2000" dirty="0"/>
              <a:t> </a:t>
            </a:r>
            <a:r>
              <a:rPr lang="es-UY" sz="2000" dirty="0" err="1"/>
              <a:t>Pompeu</a:t>
            </a:r>
            <a:r>
              <a:rPr lang="es-UY" sz="2000" dirty="0"/>
              <a:t> </a:t>
            </a:r>
            <a:r>
              <a:rPr lang="es-UY" sz="2000" dirty="0" err="1"/>
              <a:t>Fabra</a:t>
            </a:r>
            <a:r>
              <a:rPr lang="es-UY" sz="2000" dirty="0"/>
              <a:t>, Barcelona, 1990.</a:t>
            </a:r>
            <a:endParaRPr lang="es-ES" sz="2000" dirty="0"/>
          </a:p>
          <a:p>
            <a:pPr lvl="0" algn="just"/>
            <a:r>
              <a:rPr lang="es-UY" sz="2000" dirty="0" err="1" smtClean="0"/>
              <a:t>Bonorino</a:t>
            </a:r>
            <a:r>
              <a:rPr lang="es-UY" sz="2000" dirty="0" smtClean="0"/>
              <a:t>, Pablo Raúl </a:t>
            </a:r>
            <a:r>
              <a:rPr lang="es-UY" sz="2000" dirty="0"/>
              <a:t>y </a:t>
            </a:r>
            <a:r>
              <a:rPr lang="es-UY" sz="2000" dirty="0" smtClean="0"/>
              <a:t>Peña, Jairo Iván</a:t>
            </a:r>
            <a:r>
              <a:rPr lang="es-UY" sz="2000" i="1" dirty="0" smtClean="0"/>
              <a:t>:</a:t>
            </a:r>
            <a:r>
              <a:rPr lang="es-UY" sz="2000" dirty="0" smtClean="0"/>
              <a:t> </a:t>
            </a:r>
            <a:r>
              <a:rPr lang="es-UY" sz="2000" i="1" dirty="0" smtClean="0"/>
              <a:t>“Cuadernos de Filosofía </a:t>
            </a:r>
            <a:r>
              <a:rPr lang="es-UY" sz="2000" i="1" dirty="0"/>
              <a:t>del Derecho”, Escuela Judicial Lara Bonilla. Págs. 50 a </a:t>
            </a:r>
            <a:r>
              <a:rPr lang="es-UY" sz="2000" i="1" dirty="0" smtClean="0"/>
              <a:t>59.</a:t>
            </a:r>
            <a:endParaRPr lang="es-ES" sz="2000" dirty="0"/>
          </a:p>
          <a:p>
            <a:pPr lvl="0" algn="just"/>
            <a:r>
              <a:rPr lang="es-UY" sz="2000" dirty="0" err="1"/>
              <a:t>Gijs</a:t>
            </a:r>
            <a:r>
              <a:rPr lang="es-UY" sz="2000" dirty="0"/>
              <a:t> van </a:t>
            </a:r>
            <a:r>
              <a:rPr lang="es-UY" sz="2000" dirty="0" err="1"/>
              <a:t>Oenen</a:t>
            </a:r>
            <a:r>
              <a:rPr lang="es-UY" sz="2000" dirty="0"/>
              <a:t>. (Politólogo y Prof. de F. del D. de la Universidad Erasmus de </a:t>
            </a:r>
            <a:r>
              <a:rPr lang="es-UY" sz="2000" dirty="0" err="1"/>
              <a:t>Rotterdan</a:t>
            </a:r>
            <a:r>
              <a:rPr lang="es-UY" sz="2000" dirty="0"/>
              <a:t>) “</a:t>
            </a:r>
            <a:r>
              <a:rPr lang="es-UY" sz="2000" b="1" i="1" dirty="0" err="1"/>
              <a:t>Deconstruyendo</a:t>
            </a:r>
            <a:r>
              <a:rPr lang="es-UY" sz="2000" b="1" i="1" dirty="0"/>
              <a:t> a Ronald </a:t>
            </a:r>
            <a:r>
              <a:rPr lang="es-UY" sz="2000" b="1" i="1" dirty="0" err="1"/>
              <a:t>Dworkin</a:t>
            </a:r>
            <a:r>
              <a:rPr lang="es-UY" sz="2000" b="1" i="1" dirty="0"/>
              <a:t>. El Derecho y sus descontentos</a:t>
            </a:r>
            <a:r>
              <a:rPr lang="es-UY" sz="2000" i="1" dirty="0" smtClean="0"/>
              <a:t>.”: </a:t>
            </a:r>
            <a:r>
              <a:rPr lang="es-UY" sz="2000" i="1" dirty="0">
                <a:hlinkClick r:id="rId2"/>
              </a:rPr>
              <a:t>http://</a:t>
            </a:r>
            <a:r>
              <a:rPr lang="es-UY" sz="2000" i="1" dirty="0" smtClean="0">
                <a:hlinkClick r:id="rId2"/>
              </a:rPr>
              <a:t>www.chasque.net/frontpage/relacion/9904/filosofos_de_hoy.htm</a:t>
            </a:r>
            <a:r>
              <a:rPr lang="es-UY" sz="2000" i="1" dirty="0" smtClean="0"/>
              <a:t>.</a:t>
            </a:r>
          </a:p>
          <a:p>
            <a:pPr marL="0" lvl="0" indent="0">
              <a:buNone/>
            </a:pPr>
            <a:endParaRPr lang="es-UY" sz="2000" i="1" dirty="0" smtClean="0"/>
          </a:p>
          <a:p>
            <a:pPr marL="0" lvl="0" indent="0">
              <a:buNone/>
            </a:pPr>
            <a:endParaRPr lang="es-ES" sz="2000" dirty="0"/>
          </a:p>
          <a:p>
            <a:pPr marL="0" indent="0">
              <a:buNone/>
            </a:pPr>
            <a:r>
              <a:rPr lang="es-UY" sz="2000" dirty="0"/>
              <a:t> </a:t>
            </a:r>
            <a:endParaRPr lang="es-ES" sz="2000" dirty="0"/>
          </a:p>
          <a:p>
            <a:pPr marL="0" indent="0">
              <a:buNone/>
            </a:pPr>
            <a:endParaRPr lang="es-ES" sz="1600" dirty="0"/>
          </a:p>
          <a:p>
            <a:pPr marL="0" indent="0">
              <a:buNone/>
            </a:pPr>
            <a:endParaRPr lang="es-ES" sz="1600" dirty="0"/>
          </a:p>
        </p:txBody>
      </p:sp>
    </p:spTree>
    <p:extLst>
      <p:ext uri="{BB962C8B-B14F-4D97-AF65-F5344CB8AC3E}">
        <p14:creationId xmlns:p14="http://schemas.microsoft.com/office/powerpoint/2010/main" val="23856934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ES" sz="4000" dirty="0" smtClean="0">
                <a:solidFill>
                  <a:srgbClr val="0070C0"/>
                </a:solidFill>
              </a:rPr>
              <a:t>Introducción.</a:t>
            </a:r>
            <a:endParaRPr lang="es-ES" sz="4000" dirty="0">
              <a:solidFill>
                <a:srgbClr val="0070C0"/>
              </a:solidFill>
            </a:endParaRPr>
          </a:p>
        </p:txBody>
      </p:sp>
      <p:sp>
        <p:nvSpPr>
          <p:cNvPr id="3" name="Marcador de contenido 2"/>
          <p:cNvSpPr>
            <a:spLocks noGrp="1"/>
          </p:cNvSpPr>
          <p:nvPr>
            <p:ph idx="1"/>
          </p:nvPr>
        </p:nvSpPr>
        <p:spPr>
          <a:xfrm>
            <a:off x="838200" y="1471749"/>
            <a:ext cx="10515600" cy="4705214"/>
          </a:xfrm>
        </p:spPr>
        <p:txBody>
          <a:bodyPr>
            <a:normAutofit fontScale="25000" lnSpcReduction="20000"/>
          </a:bodyPr>
          <a:lstStyle/>
          <a:p>
            <a:pPr marL="0" indent="0" algn="just">
              <a:buNone/>
            </a:pPr>
            <a:endParaRPr lang="es-ES" sz="3200" dirty="0">
              <a:latin typeface="Arial" panose="020B0604020202020204" pitchFamily="34" charset="0"/>
              <a:cs typeface="Arial" panose="020B0604020202020204" pitchFamily="34" charset="0"/>
            </a:endParaRPr>
          </a:p>
          <a:p>
            <a:pPr algn="just"/>
            <a:r>
              <a:rPr lang="es-ES" sz="7200" b="1" dirty="0" smtClean="0">
                <a:solidFill>
                  <a:schemeClr val="tx2">
                    <a:lumMod val="75000"/>
                  </a:schemeClr>
                </a:solidFill>
                <a:latin typeface="Arial" panose="020B0604020202020204" pitchFamily="34" charset="0"/>
                <a:cs typeface="Arial" panose="020B0604020202020204" pitchFamily="34" charset="0"/>
              </a:rPr>
              <a:t>Ronald </a:t>
            </a:r>
            <a:r>
              <a:rPr lang="es-ES" sz="7200" b="1" dirty="0" err="1" smtClean="0">
                <a:solidFill>
                  <a:schemeClr val="tx2">
                    <a:lumMod val="75000"/>
                  </a:schemeClr>
                </a:solidFill>
                <a:latin typeface="Arial" panose="020B0604020202020204" pitchFamily="34" charset="0"/>
                <a:cs typeface="Arial" panose="020B0604020202020204" pitchFamily="34" charset="0"/>
              </a:rPr>
              <a:t>Dworkin</a:t>
            </a:r>
            <a:r>
              <a:rPr lang="es-ES" sz="7200" b="1" dirty="0" smtClean="0">
                <a:solidFill>
                  <a:schemeClr val="tx2">
                    <a:lumMod val="75000"/>
                  </a:schemeClr>
                </a:solidFill>
                <a:latin typeface="Arial" panose="020B0604020202020204" pitchFamily="34" charset="0"/>
                <a:cs typeface="Arial" panose="020B0604020202020204" pitchFamily="34" charset="0"/>
              </a:rPr>
              <a:t> (1931-1913) fue el sucesor de H. A. L. </a:t>
            </a:r>
            <a:r>
              <a:rPr lang="es-ES" sz="7200" b="1" dirty="0" err="1" smtClean="0">
                <a:solidFill>
                  <a:schemeClr val="tx2">
                    <a:lumMod val="75000"/>
                  </a:schemeClr>
                </a:solidFill>
                <a:latin typeface="Arial" panose="020B0604020202020204" pitchFamily="34" charset="0"/>
                <a:cs typeface="Arial" panose="020B0604020202020204" pitchFamily="34" charset="0"/>
              </a:rPr>
              <a:t>Hart</a:t>
            </a:r>
            <a:r>
              <a:rPr lang="es-ES" sz="7200" b="1" dirty="0" smtClean="0">
                <a:solidFill>
                  <a:schemeClr val="tx2">
                    <a:lumMod val="75000"/>
                  </a:schemeClr>
                </a:solidFill>
                <a:latin typeface="Arial" panose="020B0604020202020204" pitchFamily="34" charset="0"/>
                <a:cs typeface="Arial" panose="020B0604020202020204" pitchFamily="34" charset="0"/>
              </a:rPr>
              <a:t> en la U. de Oxford. Su vida académica se desarrolló entre Inglaterra y EUA, siendo profesor también en las Universidades de Yale y NY.</a:t>
            </a:r>
          </a:p>
          <a:p>
            <a:pPr algn="just"/>
            <a:endParaRPr lang="es-ES" sz="7200" b="1" dirty="0" smtClean="0">
              <a:solidFill>
                <a:schemeClr val="tx2">
                  <a:lumMod val="75000"/>
                </a:schemeClr>
              </a:solidFill>
              <a:latin typeface="Arial" panose="020B0604020202020204" pitchFamily="34" charset="0"/>
              <a:cs typeface="Arial" panose="020B0604020202020204" pitchFamily="34" charset="0"/>
            </a:endParaRPr>
          </a:p>
          <a:p>
            <a:pPr algn="just"/>
            <a:r>
              <a:rPr lang="es-ES" sz="7200" b="1" dirty="0" smtClean="0">
                <a:solidFill>
                  <a:schemeClr val="tx2">
                    <a:lumMod val="75000"/>
                  </a:schemeClr>
                </a:solidFill>
                <a:latin typeface="Arial" panose="020B0604020202020204" pitchFamily="34" charset="0"/>
                <a:cs typeface="Arial" panose="020B0604020202020204" pitchFamily="34" charset="0"/>
              </a:rPr>
              <a:t>A lo largo de su carrera ha escrito sobre una enorme variedad de temas, </a:t>
            </a:r>
            <a:r>
              <a:rPr lang="es-ES" sz="7200" b="1" dirty="0" smtClean="0">
                <a:solidFill>
                  <a:schemeClr val="tx2">
                    <a:lumMod val="75000"/>
                  </a:schemeClr>
                </a:solidFill>
                <a:latin typeface="Arial" panose="020B0604020202020204" pitchFamily="34" charset="0"/>
                <a:cs typeface="Arial" panose="020B0604020202020204" pitchFamily="34" charset="0"/>
              </a:rPr>
              <a:t> desde derechos </a:t>
            </a:r>
            <a:r>
              <a:rPr lang="es-ES" sz="7200" b="1" dirty="0" smtClean="0">
                <a:solidFill>
                  <a:schemeClr val="tx2">
                    <a:lumMod val="75000"/>
                  </a:schemeClr>
                </a:solidFill>
                <a:latin typeface="Arial" panose="020B0604020202020204" pitchFamily="34" charset="0"/>
                <a:cs typeface="Arial" panose="020B0604020202020204" pitchFamily="34" charset="0"/>
              </a:rPr>
              <a:t>civiles, metodología legal, liberalismo, libertad, igualdad, justicia distributiva, objetividad y verdad, discriminación positiva, pornografía, libre expresión, aborto, eutanasia, candidaturas a la Suprema Corte de EUA, política fiscal de Gran Bretaña y </a:t>
            </a:r>
            <a:r>
              <a:rPr lang="es-ES" sz="7200" b="1" dirty="0" smtClean="0">
                <a:solidFill>
                  <a:schemeClr val="tx2">
                    <a:lumMod val="75000"/>
                  </a:schemeClr>
                </a:solidFill>
                <a:latin typeface="Arial" panose="020B0604020202020204" pitchFamily="34" charset="0"/>
                <a:cs typeface="Arial" panose="020B0604020202020204" pitchFamily="34" charset="0"/>
              </a:rPr>
              <a:t>hasta régimen </a:t>
            </a:r>
            <a:r>
              <a:rPr lang="es-ES" sz="7200" b="1" dirty="0" smtClean="0">
                <a:solidFill>
                  <a:schemeClr val="tx2">
                    <a:lumMod val="75000"/>
                  </a:schemeClr>
                </a:solidFill>
                <a:latin typeface="Arial" panose="020B0604020202020204" pitchFamily="34" charset="0"/>
                <a:cs typeface="Arial" panose="020B0604020202020204" pitchFamily="34" charset="0"/>
              </a:rPr>
              <a:t>dictatorial en </a:t>
            </a:r>
            <a:r>
              <a:rPr lang="es-ES" sz="7200" b="1" dirty="0" smtClean="0">
                <a:solidFill>
                  <a:schemeClr val="tx2">
                    <a:lumMod val="75000"/>
                  </a:schemeClr>
                </a:solidFill>
                <a:latin typeface="Arial" panose="020B0604020202020204" pitchFamily="34" charset="0"/>
                <a:cs typeface="Arial" panose="020B0604020202020204" pitchFamily="34" charset="0"/>
              </a:rPr>
              <a:t>Argentina.</a:t>
            </a:r>
            <a:endParaRPr lang="es-ES" sz="7200" b="1" dirty="0" smtClean="0">
              <a:solidFill>
                <a:schemeClr val="tx2">
                  <a:lumMod val="75000"/>
                </a:schemeClr>
              </a:solidFill>
              <a:latin typeface="Arial" panose="020B0604020202020204" pitchFamily="34" charset="0"/>
              <a:cs typeface="Arial" panose="020B0604020202020204" pitchFamily="34" charset="0"/>
            </a:endParaRPr>
          </a:p>
          <a:p>
            <a:pPr algn="just"/>
            <a:endParaRPr lang="es-ES" sz="7200" b="1" dirty="0" smtClean="0">
              <a:solidFill>
                <a:schemeClr val="tx2">
                  <a:lumMod val="75000"/>
                </a:schemeClr>
              </a:solidFill>
              <a:latin typeface="Arial" panose="020B0604020202020204" pitchFamily="34" charset="0"/>
              <a:cs typeface="Arial" panose="020B0604020202020204" pitchFamily="34" charset="0"/>
            </a:endParaRPr>
          </a:p>
          <a:p>
            <a:pPr algn="just"/>
            <a:r>
              <a:rPr lang="es-ES" sz="7200" b="1" dirty="0" smtClean="0">
                <a:solidFill>
                  <a:schemeClr val="tx2">
                    <a:lumMod val="75000"/>
                  </a:schemeClr>
                </a:solidFill>
                <a:latin typeface="Arial" panose="020B0604020202020204" pitchFamily="34" charset="0"/>
                <a:cs typeface="Arial" panose="020B0604020202020204" pitchFamily="34" charset="0"/>
              </a:rPr>
              <a:t>Para esta exposición haremos especial referencia  a una de sus obras: “</a:t>
            </a:r>
            <a:r>
              <a:rPr lang="es-ES" sz="7200" b="1" i="1" dirty="0">
                <a:solidFill>
                  <a:schemeClr val="tx2">
                    <a:lumMod val="75000"/>
                  </a:schemeClr>
                </a:solidFill>
                <a:latin typeface="Arial" panose="020B0604020202020204" pitchFamily="34" charset="0"/>
                <a:cs typeface="Arial" panose="020B0604020202020204" pitchFamily="34" charset="0"/>
              </a:rPr>
              <a:t>El Imperio de la </a:t>
            </a:r>
            <a:r>
              <a:rPr lang="es-ES" sz="7200" b="1" i="1" dirty="0" smtClean="0">
                <a:solidFill>
                  <a:schemeClr val="tx2">
                    <a:lumMod val="75000"/>
                  </a:schemeClr>
                </a:solidFill>
                <a:latin typeface="Arial" panose="020B0604020202020204" pitchFamily="34" charset="0"/>
                <a:cs typeface="Arial" panose="020B0604020202020204" pitchFamily="34" charset="0"/>
              </a:rPr>
              <a:t>Justicia”, </a:t>
            </a:r>
            <a:r>
              <a:rPr lang="es-ES" sz="7200" b="1" dirty="0" smtClean="0">
                <a:solidFill>
                  <a:schemeClr val="tx2">
                    <a:lumMod val="75000"/>
                  </a:schemeClr>
                </a:solidFill>
                <a:latin typeface="Arial" panose="020B0604020202020204" pitchFamily="34" charset="0"/>
                <a:cs typeface="Arial" panose="020B0604020202020204" pitchFamily="34" charset="0"/>
              </a:rPr>
              <a:t>obra publicada en 1986</a:t>
            </a:r>
            <a:r>
              <a:rPr lang="es-ES" sz="7200" b="1" dirty="0" smtClean="0">
                <a:solidFill>
                  <a:schemeClr val="tx2">
                    <a:lumMod val="75000"/>
                  </a:schemeClr>
                </a:solidFill>
                <a:latin typeface="Arial" panose="020B0604020202020204" pitchFamily="34" charset="0"/>
                <a:cs typeface="Arial" panose="020B0604020202020204" pitchFamily="34" charset="0"/>
              </a:rPr>
              <a:t>, donde el autor desarrolla la teoría del Derecho como </a:t>
            </a:r>
            <a:r>
              <a:rPr lang="es-ES" sz="7200" b="1" dirty="0" smtClean="0">
                <a:solidFill>
                  <a:schemeClr val="tx2">
                    <a:lumMod val="75000"/>
                  </a:schemeClr>
                </a:solidFill>
                <a:latin typeface="Arial" panose="020B0604020202020204" pitchFamily="34" charset="0"/>
                <a:cs typeface="Arial" panose="020B0604020202020204" pitchFamily="34" charset="0"/>
              </a:rPr>
              <a:t>integridad, </a:t>
            </a:r>
            <a:r>
              <a:rPr lang="es-ES" sz="7200" b="1" dirty="0" smtClean="0">
                <a:solidFill>
                  <a:schemeClr val="tx2">
                    <a:lumMod val="75000"/>
                  </a:schemeClr>
                </a:solidFill>
                <a:latin typeface="Arial" panose="020B0604020202020204" pitchFamily="34" charset="0"/>
                <a:cs typeface="Arial" panose="020B0604020202020204" pitchFamily="34" charset="0"/>
              </a:rPr>
              <a:t>desde una perspectiva </a:t>
            </a:r>
            <a:r>
              <a:rPr lang="es-ES" sz="7200" b="1" dirty="0" smtClean="0">
                <a:solidFill>
                  <a:schemeClr val="tx2">
                    <a:lumMod val="75000"/>
                  </a:schemeClr>
                </a:solidFill>
                <a:latin typeface="Arial" panose="020B0604020202020204" pitchFamily="34" charset="0"/>
                <a:cs typeface="Arial" panose="020B0604020202020204" pitchFamily="34" charset="0"/>
              </a:rPr>
              <a:t>interpretativa en la que el Juez tiene que llegar siempre a la única respuesta correcta.</a:t>
            </a:r>
            <a:endParaRPr lang="es-ES" sz="7200" b="1" dirty="0" smtClean="0">
              <a:solidFill>
                <a:schemeClr val="tx2">
                  <a:lumMod val="75000"/>
                </a:schemeClr>
              </a:solidFill>
              <a:latin typeface="Arial" panose="020B0604020202020204" pitchFamily="34" charset="0"/>
              <a:cs typeface="Arial" panose="020B0604020202020204" pitchFamily="34" charset="0"/>
            </a:endParaRPr>
          </a:p>
          <a:p>
            <a:pPr algn="just"/>
            <a:endParaRPr lang="es-ES" sz="7200" b="1" dirty="0" smtClean="0">
              <a:solidFill>
                <a:schemeClr val="tx2">
                  <a:lumMod val="75000"/>
                </a:schemeClr>
              </a:solidFill>
              <a:latin typeface="Arial" panose="020B0604020202020204" pitchFamily="34" charset="0"/>
              <a:cs typeface="Arial" panose="020B0604020202020204" pitchFamily="34" charset="0"/>
            </a:endParaRPr>
          </a:p>
          <a:p>
            <a:pPr algn="just"/>
            <a:r>
              <a:rPr lang="es-ES" sz="7200" b="1" dirty="0" smtClean="0">
                <a:solidFill>
                  <a:schemeClr val="tx2">
                    <a:lumMod val="75000"/>
                  </a:schemeClr>
                </a:solidFill>
                <a:latin typeface="Arial" panose="020B0604020202020204" pitchFamily="34" charset="0"/>
                <a:cs typeface="Arial" panose="020B0604020202020204" pitchFamily="34" charset="0"/>
              </a:rPr>
              <a:t>Según </a:t>
            </a:r>
            <a:r>
              <a:rPr lang="es-ES" sz="7200" b="1" dirty="0" err="1" smtClean="0">
                <a:solidFill>
                  <a:schemeClr val="tx2">
                    <a:lumMod val="75000"/>
                  </a:schemeClr>
                </a:solidFill>
                <a:latin typeface="Arial" panose="020B0604020202020204" pitchFamily="34" charset="0"/>
                <a:cs typeface="Arial" panose="020B0604020202020204" pitchFamily="34" charset="0"/>
              </a:rPr>
              <a:t>Dworkin</a:t>
            </a:r>
            <a:r>
              <a:rPr lang="es-ES" sz="7200" b="1" dirty="0" smtClean="0">
                <a:solidFill>
                  <a:schemeClr val="tx2">
                    <a:lumMod val="75000"/>
                  </a:schemeClr>
                </a:solidFill>
                <a:latin typeface="Arial" panose="020B0604020202020204" pitchFamily="34" charset="0"/>
                <a:cs typeface="Arial" panose="020B0604020202020204" pitchFamily="34" charset="0"/>
              </a:rPr>
              <a:t>, los conceptos jurídicos fundamentales, incluyendo la idea misma de Derecho, son conceptos interpretativos en tanto no pueden explicarse utilizando las formas convencionales de análisis conceptual o lingüístico, sino que ese análisis debe incluir un ejercicio de teoría moral y política normativa.</a:t>
            </a:r>
            <a:endParaRPr lang="es-ES" sz="7200" b="1" dirty="0">
              <a:solidFill>
                <a:schemeClr val="tx2">
                  <a:lumMod val="75000"/>
                </a:schemeClr>
              </a:solidFill>
              <a:latin typeface="Arial" panose="020B0604020202020204" pitchFamily="34" charset="0"/>
              <a:cs typeface="Arial" panose="020B0604020202020204" pitchFamily="34" charset="0"/>
            </a:endParaRPr>
          </a:p>
          <a:p>
            <a:endParaRPr lang="es-ES" sz="7200" dirty="0" smtClean="0"/>
          </a:p>
          <a:p>
            <a:endParaRPr lang="es-ES" sz="7200" i="1" dirty="0" smtClean="0"/>
          </a:p>
          <a:p>
            <a:pPr marL="0" indent="0">
              <a:buNone/>
            </a:pPr>
            <a:r>
              <a:rPr lang="es-ES" i="1" dirty="0" smtClean="0"/>
              <a:t> </a:t>
            </a:r>
            <a:endParaRPr lang="es-ES" sz="2400" i="1" dirty="0"/>
          </a:p>
        </p:txBody>
      </p:sp>
    </p:spTree>
    <p:extLst>
      <p:ext uri="{BB962C8B-B14F-4D97-AF65-F5344CB8AC3E}">
        <p14:creationId xmlns:p14="http://schemas.microsoft.com/office/powerpoint/2010/main" val="25070793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ES" sz="4000" dirty="0" smtClean="0">
                <a:solidFill>
                  <a:srgbClr val="0070C0"/>
                </a:solidFill>
              </a:rPr>
              <a:t>Los desacuerdos en el Derecho.</a:t>
            </a:r>
            <a:endParaRPr lang="es-ES" sz="4000" dirty="0">
              <a:solidFill>
                <a:srgbClr val="0070C0"/>
              </a:solidFill>
            </a:endParaRPr>
          </a:p>
        </p:txBody>
      </p:sp>
      <p:sp>
        <p:nvSpPr>
          <p:cNvPr id="3" name="Marcador de contenido 2"/>
          <p:cNvSpPr>
            <a:spLocks noGrp="1"/>
          </p:cNvSpPr>
          <p:nvPr>
            <p:ph idx="1"/>
          </p:nvPr>
        </p:nvSpPr>
        <p:spPr/>
        <p:txBody>
          <a:bodyPr>
            <a:normAutofit lnSpcReduction="10000"/>
          </a:bodyPr>
          <a:lstStyle/>
          <a:p>
            <a:pPr marL="0" indent="0">
              <a:buNone/>
            </a:pPr>
            <a:r>
              <a:rPr lang="es-UY" sz="2400" b="1" dirty="0"/>
              <a:t>La teoría de </a:t>
            </a:r>
            <a:r>
              <a:rPr lang="es-UY" sz="2400" b="1" dirty="0" err="1"/>
              <a:t>Dworkin</a:t>
            </a:r>
            <a:r>
              <a:rPr lang="es-UY" sz="2400" b="1" dirty="0"/>
              <a:t> aborda el fenómeno jurídico desde la perspectiva del caso </a:t>
            </a:r>
            <a:r>
              <a:rPr lang="es-UY" sz="2400" b="1" dirty="0" smtClean="0"/>
              <a:t>concreto y en su análisis distingue </a:t>
            </a:r>
            <a:r>
              <a:rPr lang="es-UY" sz="2400" b="1" dirty="0"/>
              <a:t>tres tipos de </a:t>
            </a:r>
            <a:r>
              <a:rPr lang="es-UY" sz="2400" b="1" dirty="0" smtClean="0"/>
              <a:t>cuestiones, que provocan lo que llama desacuerdos en el Derecho. Ellos son:</a:t>
            </a:r>
            <a:endParaRPr lang="es-ES" sz="2400" b="1" dirty="0"/>
          </a:p>
          <a:p>
            <a:pPr lvl="0" algn="just"/>
            <a:r>
              <a:rPr lang="es-UY" sz="2400" b="1" i="1" u="sng" dirty="0"/>
              <a:t>Cuestiones sobre los hechos</a:t>
            </a:r>
            <a:r>
              <a:rPr lang="es-UY" sz="2400" b="1" i="1" dirty="0"/>
              <a:t>: </a:t>
            </a:r>
            <a:r>
              <a:rPr lang="es-UY" sz="2400" b="1" dirty="0"/>
              <a:t>se plantean cuando existen dudas que impiden determinar la solución del caso, pero se conoce que tipo de evidencia -si estuviere disponible-resolvería la duda. Se trata de un problema de pruebas</a:t>
            </a:r>
            <a:r>
              <a:rPr lang="es-UY" sz="2400" b="1" i="1" dirty="0"/>
              <a:t>.</a:t>
            </a:r>
            <a:endParaRPr lang="es-ES" sz="2400" b="1" dirty="0"/>
          </a:p>
          <a:p>
            <a:pPr algn="just"/>
            <a:r>
              <a:rPr lang="es-UY" sz="2400" b="1" i="1" u="sng" dirty="0"/>
              <a:t>Cuestiones acerca del Derecho</a:t>
            </a:r>
            <a:r>
              <a:rPr lang="es-UY" sz="2400" b="1" i="1" dirty="0"/>
              <a:t>:</a:t>
            </a:r>
            <a:r>
              <a:rPr lang="es-UY" sz="2400" b="1" dirty="0"/>
              <a:t> las dudas versan sobre cuál es el Derecho aplicable y </a:t>
            </a:r>
            <a:r>
              <a:rPr lang="es-UY" sz="2400" b="1" dirty="0" smtClean="0"/>
              <a:t>qué </a:t>
            </a:r>
            <a:r>
              <a:rPr lang="es-UY" sz="2400" b="1" dirty="0"/>
              <a:t>es lo que el mismo establece</a:t>
            </a:r>
            <a:r>
              <a:rPr lang="es-UY" sz="2400" b="1" dirty="0" smtClean="0"/>
              <a:t>.</a:t>
            </a:r>
            <a:r>
              <a:rPr lang="es-UY" sz="2400" b="1" dirty="0"/>
              <a:t> </a:t>
            </a:r>
            <a:endParaRPr lang="es-UY" sz="2400" b="1" dirty="0" smtClean="0"/>
          </a:p>
          <a:p>
            <a:pPr algn="just"/>
            <a:r>
              <a:rPr lang="es-UY" sz="2400" b="1" i="1" u="sng" dirty="0" smtClean="0"/>
              <a:t>Cuestiones </a:t>
            </a:r>
            <a:r>
              <a:rPr lang="es-UY" sz="2400" b="1" i="1" u="sng" dirty="0"/>
              <a:t>sobre moralidad e ideología política</a:t>
            </a:r>
            <a:r>
              <a:rPr lang="es-UY" sz="2400" b="1" dirty="0"/>
              <a:t>: se trata de determinar lo acertado o </a:t>
            </a:r>
            <a:r>
              <a:rPr lang="es-UY" sz="2400" b="1" dirty="0" smtClean="0"/>
              <a:t>desacertado, desde </a:t>
            </a:r>
            <a:r>
              <a:rPr lang="es-UY" sz="2400" b="1" dirty="0"/>
              <a:t>el punto de vista moral o de la conveniencia </a:t>
            </a:r>
            <a:r>
              <a:rPr lang="es-UY" sz="2400" b="1" dirty="0" smtClean="0"/>
              <a:t>política, </a:t>
            </a:r>
            <a:r>
              <a:rPr lang="es-UY" sz="2400" b="1" dirty="0"/>
              <a:t>de la decisión exigida por el Derecho y si los Jueces deben adoptarla o no.</a:t>
            </a:r>
            <a:endParaRPr lang="es-ES" sz="2400" b="1" dirty="0"/>
          </a:p>
          <a:p>
            <a:pPr marL="0" indent="0" algn="just">
              <a:buNone/>
            </a:pPr>
            <a:endParaRPr lang="es-ES" sz="2400" i="1" dirty="0"/>
          </a:p>
        </p:txBody>
      </p:sp>
    </p:spTree>
    <p:extLst>
      <p:ext uri="{BB962C8B-B14F-4D97-AF65-F5344CB8AC3E}">
        <p14:creationId xmlns:p14="http://schemas.microsoft.com/office/powerpoint/2010/main" val="42857795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ES" sz="4000" dirty="0" smtClean="0">
                <a:solidFill>
                  <a:srgbClr val="0070C0"/>
                </a:solidFill>
              </a:rPr>
              <a:t>El punto de vista interno.</a:t>
            </a:r>
            <a:endParaRPr lang="es-ES" sz="4000" dirty="0">
              <a:solidFill>
                <a:srgbClr val="0070C0"/>
              </a:solidFill>
            </a:endParaRPr>
          </a:p>
        </p:txBody>
      </p:sp>
      <p:sp>
        <p:nvSpPr>
          <p:cNvPr id="3" name="Marcador de contenido 2"/>
          <p:cNvSpPr>
            <a:spLocks noGrp="1"/>
          </p:cNvSpPr>
          <p:nvPr>
            <p:ph idx="1"/>
          </p:nvPr>
        </p:nvSpPr>
        <p:spPr/>
        <p:txBody>
          <a:bodyPr>
            <a:normAutofit fontScale="85000" lnSpcReduction="20000"/>
          </a:bodyPr>
          <a:lstStyle/>
          <a:p>
            <a:pPr algn="just"/>
            <a:r>
              <a:rPr lang="es-UY" b="1" i="1" dirty="0" smtClean="0"/>
              <a:t>“El </a:t>
            </a:r>
            <a:r>
              <a:rPr lang="es-UY" b="1" i="1" dirty="0"/>
              <a:t>Imperio de la Justicia</a:t>
            </a:r>
            <a:r>
              <a:rPr lang="es-UY" b="1" i="1" dirty="0" smtClean="0"/>
              <a:t>”</a:t>
            </a:r>
            <a:r>
              <a:rPr lang="es-UY" b="1" dirty="0"/>
              <a:t> </a:t>
            </a:r>
            <a:r>
              <a:rPr lang="es-UY" b="1" dirty="0" smtClean="0"/>
              <a:t> </a:t>
            </a:r>
            <a:r>
              <a:rPr lang="es-UY" b="1" dirty="0" smtClean="0"/>
              <a:t>inicia con la </a:t>
            </a:r>
            <a:r>
              <a:rPr lang="es-UY" b="1" dirty="0"/>
              <a:t>siguiente afirmación: </a:t>
            </a:r>
            <a:r>
              <a:rPr lang="es-UY" b="1" i="1" dirty="0"/>
              <a:t>“lo que importa es cómo los Jueces deciden los </a:t>
            </a:r>
            <a:r>
              <a:rPr lang="es-UY" b="1" i="1" dirty="0" smtClean="0"/>
              <a:t>casos”</a:t>
            </a:r>
            <a:r>
              <a:rPr lang="es-UY" b="1" dirty="0" smtClean="0"/>
              <a:t>. La frase explica por sí sola </a:t>
            </a:r>
            <a:r>
              <a:rPr lang="es-UY" b="1" dirty="0"/>
              <a:t>la pertinencia de elaborar una teoría del derecho desde la perspectiva del caso concreto. </a:t>
            </a:r>
            <a:endParaRPr lang="es-UY" b="1" dirty="0" smtClean="0"/>
          </a:p>
          <a:p>
            <a:pPr algn="just"/>
            <a:r>
              <a:rPr lang="es-UY" b="1" dirty="0" smtClean="0"/>
              <a:t>No </a:t>
            </a:r>
            <a:r>
              <a:rPr lang="es-UY" b="1" dirty="0"/>
              <a:t>le interesa todo lo que rodea al Juez al momento de tomar la decisión</a:t>
            </a:r>
            <a:r>
              <a:rPr lang="es-UY" b="1" dirty="0" smtClean="0"/>
              <a:t>,  (convicciones personales, situación familiar, condición social, etc.) sino </a:t>
            </a:r>
            <a:r>
              <a:rPr lang="es-UY" b="1" dirty="0"/>
              <a:t>sólo los aspectos directamente relacionados con las exigencias </a:t>
            </a:r>
            <a:r>
              <a:rPr lang="es-UY" b="1" dirty="0" smtClean="0"/>
              <a:t>normativas para llegar a la solución que requiere el sistema jurídico, social y  político.</a:t>
            </a:r>
            <a:endParaRPr lang="es-ES" b="1" dirty="0"/>
          </a:p>
          <a:p>
            <a:pPr algn="just"/>
            <a:r>
              <a:rPr lang="es-UY" b="1" dirty="0"/>
              <a:t>SE OCUPA SOLAMENTE DE LAS CUESTIONES EN QUE SE DUDA ACERCA DE </a:t>
            </a:r>
            <a:r>
              <a:rPr lang="es-UY" b="1" dirty="0" smtClean="0"/>
              <a:t>CUAL </a:t>
            </a:r>
            <a:r>
              <a:rPr lang="es-UY" b="1" dirty="0"/>
              <a:t>ES EL DERECHO APLICABLE Y QUE ES LO QUE EL MISMO ESTABLECE.</a:t>
            </a:r>
            <a:endParaRPr lang="es-ES" b="1" dirty="0"/>
          </a:p>
          <a:p>
            <a:pPr algn="just"/>
            <a:r>
              <a:rPr lang="es-UY" b="1" dirty="0"/>
              <a:t>Su centro de interés se sitúa en lo que se considera como </a:t>
            </a:r>
            <a:r>
              <a:rPr lang="es-UY" b="1" i="1" dirty="0"/>
              <a:t>“el contexto de justificación”</a:t>
            </a:r>
            <a:r>
              <a:rPr lang="es-UY" b="1" dirty="0"/>
              <a:t> de las decisiones jurisdiccionales, dejando de lado todo el contexto de descubrimiento. Esta actitud exige la adopción de un punto de vista interno al sistema jurídico, el de un participante en la práctica social del derecho. Concretamente, la visión y acción de los Jueces.</a:t>
            </a:r>
            <a:endParaRPr lang="es-ES" b="1" dirty="0"/>
          </a:p>
          <a:p>
            <a:pPr marL="0" indent="0">
              <a:buNone/>
            </a:pPr>
            <a:endParaRPr lang="es-ES" b="1" dirty="0"/>
          </a:p>
        </p:txBody>
      </p:sp>
    </p:spTree>
    <p:extLst>
      <p:ext uri="{BB962C8B-B14F-4D97-AF65-F5344CB8AC3E}">
        <p14:creationId xmlns:p14="http://schemas.microsoft.com/office/powerpoint/2010/main" val="3856290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ES" sz="4000" dirty="0" smtClean="0">
                <a:solidFill>
                  <a:srgbClr val="0070C0"/>
                </a:solidFill>
              </a:rPr>
              <a:t>Elementos del Derecho. </a:t>
            </a:r>
            <a:endParaRPr lang="es-ES" sz="4000" dirty="0">
              <a:solidFill>
                <a:srgbClr val="0070C0"/>
              </a:solidFill>
            </a:endParaRPr>
          </a:p>
        </p:txBody>
      </p:sp>
      <p:sp>
        <p:nvSpPr>
          <p:cNvPr id="3" name="Marcador de contenido 2"/>
          <p:cNvSpPr>
            <a:spLocks noGrp="1"/>
          </p:cNvSpPr>
          <p:nvPr>
            <p:ph idx="1"/>
          </p:nvPr>
        </p:nvSpPr>
        <p:spPr/>
        <p:txBody>
          <a:bodyPr>
            <a:normAutofit fontScale="92500" lnSpcReduction="10000"/>
          </a:bodyPr>
          <a:lstStyle/>
          <a:p>
            <a:pPr marL="0" indent="0" algn="just">
              <a:buNone/>
            </a:pPr>
            <a:r>
              <a:rPr lang="es-UY" dirty="0" smtClean="0"/>
              <a:t>El </a:t>
            </a:r>
            <a:r>
              <a:rPr lang="es-UY" dirty="0"/>
              <a:t>derecho </a:t>
            </a:r>
            <a:r>
              <a:rPr lang="es-UY" dirty="0" smtClean="0"/>
              <a:t>está </a:t>
            </a:r>
            <a:r>
              <a:rPr lang="es-UY" dirty="0"/>
              <a:t>compuesto por </a:t>
            </a:r>
            <a:r>
              <a:rPr lang="es-UY" dirty="0" smtClean="0"/>
              <a:t>normas, directrices </a:t>
            </a:r>
            <a:r>
              <a:rPr lang="es-UY" dirty="0"/>
              <a:t>y </a:t>
            </a:r>
            <a:r>
              <a:rPr lang="es-UY" dirty="0" smtClean="0"/>
              <a:t>principios, los que a su vez constituyen los </a:t>
            </a:r>
            <a:r>
              <a:rPr lang="es-UY" dirty="0"/>
              <a:t>materiales que los juristas deben utilizar para resolver los conflictos jurídicos</a:t>
            </a:r>
            <a:r>
              <a:rPr lang="es-UY" dirty="0" smtClean="0"/>
              <a:t>.</a:t>
            </a:r>
            <a:endParaRPr lang="es-ES" dirty="0"/>
          </a:p>
          <a:p>
            <a:pPr marL="0" indent="0">
              <a:buNone/>
            </a:pPr>
            <a:r>
              <a:rPr lang="es-UY" dirty="0" smtClean="0"/>
              <a:t>Las</a:t>
            </a:r>
            <a:r>
              <a:rPr lang="es-UY" b="1" dirty="0" smtClean="0"/>
              <a:t> Normas o reglas </a:t>
            </a:r>
            <a:r>
              <a:rPr lang="es-UY" dirty="0" smtClean="0"/>
              <a:t>son pautas de conducta relativamente espec</a:t>
            </a:r>
            <a:r>
              <a:rPr lang="es-UY" dirty="0" smtClean="0"/>
              <a:t>íficas y que forman parte del derecho positivo de cada sistema jurídico</a:t>
            </a:r>
            <a:r>
              <a:rPr lang="es-UY" dirty="0"/>
              <a:t>.</a:t>
            </a:r>
            <a:endParaRPr lang="es-UY" dirty="0" smtClean="0"/>
          </a:p>
          <a:p>
            <a:pPr marL="0" indent="0" algn="just">
              <a:buNone/>
            </a:pPr>
            <a:r>
              <a:rPr lang="es-UY" dirty="0" smtClean="0"/>
              <a:t>Los</a:t>
            </a:r>
            <a:r>
              <a:rPr lang="es-UY" b="1" dirty="0" smtClean="0"/>
              <a:t> principios </a:t>
            </a:r>
            <a:r>
              <a:rPr lang="es-UY" dirty="0" smtClean="0"/>
              <a:t>son razones para decidir en un sentido determinado, </a:t>
            </a:r>
            <a:r>
              <a:rPr lang="es-UY" dirty="0" smtClean="0"/>
              <a:t>de </a:t>
            </a:r>
            <a:r>
              <a:rPr lang="es-UY" dirty="0"/>
              <a:t>carácter muy general y un mismo principio puede dar origen a desacuerdos entre los juristas a la hora de interpretarlo</a:t>
            </a:r>
            <a:r>
              <a:rPr lang="es-UY" dirty="0" smtClean="0"/>
              <a:t>. Y afirma </a:t>
            </a:r>
            <a:r>
              <a:rPr lang="es-UY" dirty="0" err="1" smtClean="0"/>
              <a:t>Dworkin</a:t>
            </a:r>
            <a:r>
              <a:rPr lang="es-UY" dirty="0" smtClean="0"/>
              <a:t> que los principios constituyen los materiales que permiten al Juez buscar las respuestas correctas en los casos difíciles.</a:t>
            </a:r>
            <a:endParaRPr lang="es-UY" dirty="0" smtClean="0"/>
          </a:p>
          <a:p>
            <a:pPr marL="0" indent="0" algn="just">
              <a:buNone/>
            </a:pPr>
            <a:r>
              <a:rPr lang="es-UY" dirty="0" smtClean="0"/>
              <a:t>Las </a:t>
            </a:r>
            <a:r>
              <a:rPr lang="es-UY" b="1" dirty="0"/>
              <a:t>directrices</a:t>
            </a:r>
            <a:r>
              <a:rPr lang="es-UY" dirty="0"/>
              <a:t> tienen como objetivo perseguir un bien </a:t>
            </a:r>
            <a:r>
              <a:rPr lang="es-UY" dirty="0" smtClean="0"/>
              <a:t>colectivo. Ej. </a:t>
            </a:r>
            <a:r>
              <a:rPr lang="es-UY" dirty="0"/>
              <a:t>e</a:t>
            </a:r>
            <a:r>
              <a:rPr lang="es-UY" dirty="0" smtClean="0"/>
              <a:t>ducación,  economía</a:t>
            </a:r>
            <a:r>
              <a:rPr lang="es-UY" dirty="0" smtClean="0"/>
              <a:t>, niñez, seguridad, etc.</a:t>
            </a:r>
            <a:endParaRPr lang="es-ES" dirty="0"/>
          </a:p>
          <a:p>
            <a:pPr marL="0" indent="0" algn="just">
              <a:buNone/>
            </a:pPr>
            <a:endParaRPr lang="es-ES" dirty="0" smtClean="0"/>
          </a:p>
        </p:txBody>
      </p:sp>
    </p:spTree>
    <p:extLst>
      <p:ext uri="{BB962C8B-B14F-4D97-AF65-F5344CB8AC3E}">
        <p14:creationId xmlns:p14="http://schemas.microsoft.com/office/powerpoint/2010/main" val="6340582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ES" sz="4000" dirty="0" smtClean="0">
                <a:solidFill>
                  <a:srgbClr val="0070C0"/>
                </a:solidFill>
              </a:rPr>
              <a:t>Diferencias entre Normas y Principios.</a:t>
            </a:r>
            <a:endParaRPr lang="es-ES" sz="4000" dirty="0">
              <a:solidFill>
                <a:srgbClr val="0070C0"/>
              </a:solidFill>
            </a:endParaRPr>
          </a:p>
        </p:txBody>
      </p:sp>
      <p:sp>
        <p:nvSpPr>
          <p:cNvPr id="3" name="Marcador de contenido 2"/>
          <p:cNvSpPr>
            <a:spLocks noGrp="1"/>
          </p:cNvSpPr>
          <p:nvPr>
            <p:ph idx="1"/>
          </p:nvPr>
        </p:nvSpPr>
        <p:spPr>
          <a:xfrm>
            <a:off x="1064623" y="1851752"/>
            <a:ext cx="10515600" cy="4351338"/>
          </a:xfrm>
        </p:spPr>
        <p:txBody>
          <a:bodyPr>
            <a:normAutofit fontScale="47500" lnSpcReduction="20000"/>
          </a:bodyPr>
          <a:lstStyle/>
          <a:p>
            <a:pPr marL="0" indent="0" algn="ctr">
              <a:buNone/>
            </a:pPr>
            <a:r>
              <a:rPr lang="es-UY" sz="4400" b="1" dirty="0" smtClean="0"/>
              <a:t>Existen diferencias estructurales entre las normas y los principios:</a:t>
            </a:r>
            <a:endParaRPr lang="es-ES" sz="4400" dirty="0" smtClean="0"/>
          </a:p>
          <a:p>
            <a:pPr marL="0" indent="0">
              <a:buNone/>
            </a:pPr>
            <a:r>
              <a:rPr lang="es-UY" b="1" dirty="0"/>
              <a:t> </a:t>
            </a:r>
            <a:endParaRPr lang="es-ES" dirty="0"/>
          </a:p>
          <a:p>
            <a:pPr marL="0" lvl="0" indent="0" algn="just">
              <a:buNone/>
            </a:pPr>
            <a:r>
              <a:rPr lang="es-UY" sz="3800" b="1" dirty="0" smtClean="0"/>
              <a:t>= las </a:t>
            </a:r>
            <a:r>
              <a:rPr lang="es-UY" sz="3800" b="1" dirty="0"/>
              <a:t>normas se aplican o no se aplican, no cabe una tercera vía mientras que en el caso de los principios la cuestión no es tan clara.</a:t>
            </a:r>
            <a:endParaRPr lang="es-ES" sz="3800" b="1" dirty="0"/>
          </a:p>
          <a:p>
            <a:pPr marL="0" indent="0" algn="just">
              <a:buNone/>
            </a:pPr>
            <a:r>
              <a:rPr lang="es-UY" sz="3800" b="1" dirty="0" smtClean="0"/>
              <a:t>= las </a:t>
            </a:r>
            <a:r>
              <a:rPr lang="es-UY" sz="3800" b="1" dirty="0"/>
              <a:t>normas establecen ellas mismas sus condiciones de aplicación mientras que los principios dan razones para decidir en un sentido determinado, pero no establecen sus propias condiciones de aplicación.</a:t>
            </a:r>
            <a:endParaRPr lang="es-ES" sz="3800" b="1" dirty="0"/>
          </a:p>
          <a:p>
            <a:pPr marL="0" indent="0" algn="just">
              <a:buNone/>
            </a:pPr>
            <a:r>
              <a:rPr lang="es-UY" sz="3800" b="1" dirty="0" smtClean="0"/>
              <a:t>= las </a:t>
            </a:r>
            <a:r>
              <a:rPr lang="es-UY" sz="3800" b="1" dirty="0"/>
              <a:t>normas se pueden identificar mediante un test de origen mientras que los principios no. Sabemos si una norma legislativa pertenece a un ordenamiento determinado si se puede deducir su validez de la Constitución mientras que no se puede deducir la validez de un principio por su origen sino por su fuerza argumentativa, es decir, por su peso específico, pues los principios se caracterizan por su contenido y fuerza argumentativa.</a:t>
            </a:r>
            <a:endParaRPr lang="es-ES" sz="3800" b="1" dirty="0"/>
          </a:p>
          <a:p>
            <a:pPr marL="0" indent="0" algn="just">
              <a:buNone/>
            </a:pPr>
            <a:r>
              <a:rPr lang="es-UY" sz="3800" b="1" dirty="0" smtClean="0"/>
              <a:t>= otra </a:t>
            </a:r>
            <a:r>
              <a:rPr lang="es-UY" sz="3800" b="1" dirty="0"/>
              <a:t>diferencia fundamental es el tipo de sanción específica: no existen policías ni cárceles morales mientras que en las sanciones jurídicas la coacción está organizada e institucionalizada.</a:t>
            </a:r>
            <a:endParaRPr lang="es-ES" sz="3800" b="1" dirty="0"/>
          </a:p>
          <a:p>
            <a:pPr marL="0" indent="0">
              <a:buNone/>
            </a:pPr>
            <a:r>
              <a:rPr lang="es-UY" sz="3800" b="1" dirty="0"/>
              <a:t> </a:t>
            </a:r>
            <a:endParaRPr lang="es-ES" sz="3800" b="1" dirty="0"/>
          </a:p>
          <a:p>
            <a:pPr marL="0" indent="0" algn="just">
              <a:buNone/>
            </a:pPr>
            <a:r>
              <a:rPr lang="es-ES" sz="3200" b="1" dirty="0" smtClean="0"/>
              <a:t/>
            </a:r>
            <a:br>
              <a:rPr lang="es-ES" sz="3200" b="1" dirty="0" smtClean="0"/>
            </a:br>
            <a:endParaRPr lang="es-ES" sz="3200" b="1" dirty="0" smtClean="0"/>
          </a:p>
        </p:txBody>
      </p:sp>
    </p:spTree>
    <p:extLst>
      <p:ext uri="{BB962C8B-B14F-4D97-AF65-F5344CB8AC3E}">
        <p14:creationId xmlns:p14="http://schemas.microsoft.com/office/powerpoint/2010/main" val="35666437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ES" sz="4000" dirty="0" smtClean="0">
                <a:solidFill>
                  <a:srgbClr val="0070C0"/>
                </a:solidFill>
              </a:rPr>
              <a:t>El concepto de </a:t>
            </a:r>
            <a:r>
              <a:rPr lang="es-ES" sz="4000" dirty="0" err="1" smtClean="0">
                <a:solidFill>
                  <a:srgbClr val="0070C0"/>
                </a:solidFill>
              </a:rPr>
              <a:t>Dworkin</a:t>
            </a:r>
            <a:r>
              <a:rPr lang="es-ES" sz="4000" dirty="0" smtClean="0">
                <a:solidFill>
                  <a:srgbClr val="0070C0"/>
                </a:solidFill>
              </a:rPr>
              <a:t> sobre </a:t>
            </a:r>
            <a:r>
              <a:rPr lang="es-ES" sz="4000" dirty="0" smtClean="0">
                <a:solidFill>
                  <a:srgbClr val="0070C0"/>
                </a:solidFill>
              </a:rPr>
              <a:t/>
            </a:r>
            <a:br>
              <a:rPr lang="es-ES" sz="4000" dirty="0" smtClean="0">
                <a:solidFill>
                  <a:srgbClr val="0070C0"/>
                </a:solidFill>
              </a:rPr>
            </a:br>
            <a:r>
              <a:rPr lang="es-ES" sz="4000" dirty="0" smtClean="0">
                <a:solidFill>
                  <a:srgbClr val="0070C0"/>
                </a:solidFill>
              </a:rPr>
              <a:t>interpretación del </a:t>
            </a:r>
            <a:r>
              <a:rPr lang="es-ES" sz="4000" dirty="0" smtClean="0">
                <a:solidFill>
                  <a:srgbClr val="0070C0"/>
                </a:solidFill>
              </a:rPr>
              <a:t>Derecho</a:t>
            </a:r>
            <a:r>
              <a:rPr lang="es-ES" sz="4000" dirty="0">
                <a:solidFill>
                  <a:srgbClr val="0070C0"/>
                </a:solidFill>
              </a:rPr>
              <a:t>.</a:t>
            </a:r>
          </a:p>
        </p:txBody>
      </p:sp>
      <p:sp>
        <p:nvSpPr>
          <p:cNvPr id="3" name="Marcador de contenido 2"/>
          <p:cNvSpPr>
            <a:spLocks noGrp="1"/>
          </p:cNvSpPr>
          <p:nvPr>
            <p:ph idx="1"/>
          </p:nvPr>
        </p:nvSpPr>
        <p:spPr>
          <a:xfrm>
            <a:off x="1057825" y="1904350"/>
            <a:ext cx="10700065" cy="2094995"/>
          </a:xfrm>
        </p:spPr>
        <p:txBody>
          <a:bodyPr>
            <a:normAutofit/>
          </a:bodyPr>
          <a:lstStyle/>
          <a:p>
            <a:pPr marL="0" indent="0" algn="just">
              <a:buNone/>
            </a:pPr>
            <a:endParaRPr lang="es-ES" dirty="0"/>
          </a:p>
          <a:p>
            <a:pPr marL="0" indent="0" algn="just">
              <a:buNone/>
            </a:pPr>
            <a:endParaRPr lang="es-ES" dirty="0" smtClean="0"/>
          </a:p>
        </p:txBody>
      </p:sp>
      <p:sp>
        <p:nvSpPr>
          <p:cNvPr id="7" name="Rectángulo 6"/>
          <p:cNvSpPr/>
          <p:nvPr/>
        </p:nvSpPr>
        <p:spPr>
          <a:xfrm>
            <a:off x="985982" y="1825625"/>
            <a:ext cx="10490133" cy="5940088"/>
          </a:xfrm>
          <a:prstGeom prst="rect">
            <a:avLst/>
          </a:prstGeom>
        </p:spPr>
        <p:txBody>
          <a:bodyPr wrap="square">
            <a:spAutoFit/>
          </a:bodyPr>
          <a:lstStyle/>
          <a:p>
            <a:pPr algn="just">
              <a:spcBef>
                <a:spcPts val="140"/>
              </a:spcBef>
              <a:spcAft>
                <a:spcPts val="500"/>
              </a:spcAft>
            </a:pPr>
            <a:r>
              <a:rPr lang="es-UY" sz="2400" b="1" kern="150" dirty="0">
                <a:solidFill>
                  <a:srgbClr val="000000"/>
                </a:solidFill>
                <a:latin typeface="Arial Unicode MS" panose="020B0604020202020204" pitchFamily="34" charset="-128"/>
                <a:ea typeface="Times New Roman" panose="02020603050405020304" pitchFamily="18" charset="0"/>
              </a:rPr>
              <a:t>} }</a:t>
            </a:r>
            <a:r>
              <a:rPr lang="es-UY" sz="2400" kern="150" dirty="0" smtClean="0">
                <a:solidFill>
                  <a:srgbClr val="000000"/>
                </a:solidFill>
                <a:latin typeface="Arial Unicode MS" panose="020B0604020202020204" pitchFamily="34" charset="-128"/>
                <a:ea typeface="Times New Roman" panose="02020603050405020304" pitchFamily="18" charset="0"/>
              </a:rPr>
              <a:t> </a:t>
            </a:r>
            <a:r>
              <a:rPr lang="es-UY" sz="2400" kern="150" dirty="0" smtClean="0">
                <a:solidFill>
                  <a:srgbClr val="000000"/>
                </a:solidFill>
                <a:latin typeface="Arial Unicode MS" panose="020B0604020202020204" pitchFamily="34" charset="-128"/>
                <a:ea typeface="Times New Roman" panose="02020603050405020304" pitchFamily="18" charset="0"/>
              </a:rPr>
              <a:t>Su </a:t>
            </a:r>
            <a:r>
              <a:rPr lang="es-UY" sz="2400" kern="150" dirty="0">
                <a:solidFill>
                  <a:srgbClr val="000000"/>
                </a:solidFill>
                <a:latin typeface="Arial Unicode MS" panose="020B0604020202020204" pitchFamily="34" charset="-128"/>
                <a:ea typeface="Times New Roman" panose="02020603050405020304" pitchFamily="18" charset="0"/>
              </a:rPr>
              <a:t>teoría sobre interpretación jurídica va a partir de su concepto del Derecho como </a:t>
            </a:r>
            <a:r>
              <a:rPr lang="es-UY" sz="2400" b="1" kern="150" dirty="0">
                <a:solidFill>
                  <a:srgbClr val="000000"/>
                </a:solidFill>
                <a:latin typeface="Arial Unicode MS" panose="020B0604020202020204" pitchFamily="34" charset="-128"/>
                <a:ea typeface="Times New Roman" panose="02020603050405020304" pitchFamily="18" charset="0"/>
              </a:rPr>
              <a:t>Integridad</a:t>
            </a:r>
            <a:r>
              <a:rPr lang="es-UY" sz="2400" kern="150" dirty="0">
                <a:solidFill>
                  <a:srgbClr val="000000"/>
                </a:solidFill>
                <a:latin typeface="Arial Unicode MS" panose="020B0604020202020204" pitchFamily="34" charset="-128"/>
                <a:ea typeface="Times New Roman" panose="02020603050405020304" pitchFamily="18" charset="0"/>
              </a:rPr>
              <a:t>, sosteniendo que todos los casos posibles cuentan con una única respuesta correcta y que la teoría jurídica debe suministrar una explicación y una justificación coherentes a todo el ordenamiento jurídico, lo que incluye ofrecer una respuesta a todos los casos que puedan surgir</a:t>
            </a:r>
            <a:r>
              <a:rPr lang="es-UY" sz="2400" kern="150" dirty="0" smtClean="0">
                <a:solidFill>
                  <a:srgbClr val="000000"/>
                </a:solidFill>
                <a:latin typeface="Arial Unicode MS" panose="020B0604020202020204" pitchFamily="34" charset="-128"/>
                <a:ea typeface="Times New Roman" panose="02020603050405020304" pitchFamily="18" charset="0"/>
              </a:rPr>
              <a:t>.</a:t>
            </a:r>
          </a:p>
          <a:p>
            <a:pPr algn="just">
              <a:spcBef>
                <a:spcPts val="140"/>
              </a:spcBef>
              <a:spcAft>
                <a:spcPts val="500"/>
              </a:spcAft>
            </a:pPr>
            <a:r>
              <a:rPr lang="es-UY" sz="2400" b="1" dirty="0" smtClean="0">
                <a:latin typeface="Arial Unicode MS" panose="020B0604020202020204" pitchFamily="34" charset="-128"/>
                <a:ea typeface="Arial Unicode MS" panose="020B0604020202020204" pitchFamily="34" charset="-128"/>
                <a:cs typeface="Arial Unicode MS" panose="020B0604020202020204" pitchFamily="34" charset="-128"/>
              </a:rPr>
              <a:t>}</a:t>
            </a:r>
            <a:r>
              <a:rPr lang="es-UY" sz="2400" b="1" kern="150" dirty="0">
                <a:solidFill>
                  <a:srgbClr val="000000"/>
                </a:solidFill>
                <a:latin typeface="Arial Unicode MS" panose="020B0604020202020204" pitchFamily="34" charset="-128"/>
                <a:ea typeface="Times New Roman" panose="02020603050405020304" pitchFamily="18" charset="0"/>
              </a:rPr>
              <a:t> }</a:t>
            </a:r>
            <a:r>
              <a:rPr lang="es-UY" sz="2400" dirty="0" smtClean="0">
                <a:latin typeface="Arial Unicode MS" panose="020B0604020202020204" pitchFamily="34" charset="-128"/>
                <a:ea typeface="Arial Unicode MS" panose="020B0604020202020204" pitchFamily="34" charset="-128"/>
                <a:cs typeface="Arial Unicode MS" panose="020B0604020202020204" pitchFamily="34" charset="-128"/>
              </a:rPr>
              <a:t> </a:t>
            </a:r>
            <a:r>
              <a:rPr lang="es-UY" sz="2400" dirty="0" smtClean="0">
                <a:latin typeface="Arial Unicode MS" panose="020B0604020202020204" pitchFamily="34" charset="-128"/>
                <a:ea typeface="Arial Unicode MS" panose="020B0604020202020204" pitchFamily="34" charset="-128"/>
                <a:cs typeface="Arial Unicode MS" panose="020B0604020202020204" pitchFamily="34" charset="-128"/>
              </a:rPr>
              <a:t>La </a:t>
            </a:r>
            <a:r>
              <a:rPr lang="es-UY" sz="2400" dirty="0">
                <a:latin typeface="Arial Unicode MS" panose="020B0604020202020204" pitchFamily="34" charset="-128"/>
                <a:ea typeface="Arial Unicode MS" panose="020B0604020202020204" pitchFamily="34" charset="-128"/>
                <a:cs typeface="Arial Unicode MS" panose="020B0604020202020204" pitchFamily="34" charset="-128"/>
              </a:rPr>
              <a:t>integridad constituye el valor supremo del Derecho entendido como práctica social específica, </a:t>
            </a:r>
            <a:r>
              <a:rPr lang="es-UY" sz="2400" dirty="0" smtClean="0">
                <a:latin typeface="Arial Unicode MS" panose="020B0604020202020204" pitchFamily="34" charset="-128"/>
                <a:ea typeface="Arial Unicode MS" panose="020B0604020202020204" pitchFamily="34" charset="-128"/>
                <a:cs typeface="Arial Unicode MS" panose="020B0604020202020204" pitchFamily="34" charset="-128"/>
              </a:rPr>
              <a:t>un </a:t>
            </a:r>
            <a:r>
              <a:rPr lang="es-UY" sz="2400" dirty="0">
                <a:latin typeface="Arial Unicode MS" panose="020B0604020202020204" pitchFamily="34" charset="-128"/>
                <a:ea typeface="Arial Unicode MS" panose="020B0604020202020204" pitchFamily="34" charset="-128"/>
                <a:cs typeface="Arial Unicode MS" panose="020B0604020202020204" pitchFamily="34" charset="-128"/>
              </a:rPr>
              <a:t>valor que una interpretación adecuada descubre como ya presente en la práctica de las </a:t>
            </a:r>
            <a:r>
              <a:rPr lang="es-UY" sz="2400" dirty="0" smtClean="0">
                <a:latin typeface="Arial Unicode MS" panose="020B0604020202020204" pitchFamily="34" charset="-128"/>
                <a:ea typeface="Arial Unicode MS" panose="020B0604020202020204" pitchFamily="34" charset="-128"/>
                <a:cs typeface="Arial Unicode MS" panose="020B0604020202020204" pitchFamily="34" charset="-128"/>
              </a:rPr>
              <a:t>comunidades </a:t>
            </a:r>
            <a:r>
              <a:rPr lang="es-UY" sz="2400" dirty="0">
                <a:latin typeface="Arial Unicode MS" panose="020B0604020202020204" pitchFamily="34" charset="-128"/>
                <a:ea typeface="Arial Unicode MS" panose="020B0604020202020204" pitchFamily="34" charset="-128"/>
                <a:cs typeface="Arial Unicode MS" panose="020B0604020202020204" pitchFamily="34" charset="-128"/>
              </a:rPr>
              <a:t>y que, </a:t>
            </a:r>
            <a:r>
              <a:rPr lang="es-UY" sz="2400" dirty="0" smtClean="0">
                <a:latin typeface="Arial Unicode MS" panose="020B0604020202020204" pitchFamily="34" charset="-128"/>
                <a:ea typeface="Arial Unicode MS" panose="020B0604020202020204" pitchFamily="34" charset="-128"/>
                <a:cs typeface="Arial Unicode MS" panose="020B0604020202020204" pitchFamily="34" charset="-128"/>
              </a:rPr>
              <a:t>al </a:t>
            </a:r>
            <a:r>
              <a:rPr lang="es-UY" sz="2400" dirty="0">
                <a:latin typeface="Arial Unicode MS" panose="020B0604020202020204" pitchFamily="34" charset="-128"/>
                <a:ea typeface="Arial Unicode MS" panose="020B0604020202020204" pitchFamily="34" charset="-128"/>
                <a:cs typeface="Arial Unicode MS" panose="020B0604020202020204" pitchFamily="34" charset="-128"/>
              </a:rPr>
              <a:t>mismo tiempo, la guía u </a:t>
            </a:r>
            <a:r>
              <a:rPr lang="es-UY" sz="2400" dirty="0" smtClean="0">
                <a:latin typeface="Arial Unicode MS" panose="020B0604020202020204" pitchFamily="34" charset="-128"/>
                <a:ea typeface="Arial Unicode MS" panose="020B0604020202020204" pitchFamily="34" charset="-128"/>
                <a:cs typeface="Arial Unicode MS" panose="020B0604020202020204" pitchFamily="34" charset="-128"/>
              </a:rPr>
              <a:t>orienta.</a:t>
            </a:r>
          </a:p>
          <a:p>
            <a:pPr algn="just">
              <a:spcBef>
                <a:spcPts val="140"/>
              </a:spcBef>
              <a:spcAft>
                <a:spcPts val="500"/>
              </a:spcAft>
            </a:pPr>
            <a:r>
              <a:rPr lang="es-UY" sz="2400" b="1" dirty="0" smtClean="0"/>
              <a:t>} </a:t>
            </a:r>
            <a:r>
              <a:rPr lang="es-UY" sz="2400" b="1" kern="150" dirty="0">
                <a:solidFill>
                  <a:srgbClr val="000000"/>
                </a:solidFill>
                <a:latin typeface="Arial Unicode MS" panose="020B0604020202020204" pitchFamily="34" charset="-128"/>
                <a:ea typeface="Times New Roman" panose="02020603050405020304" pitchFamily="18" charset="0"/>
              </a:rPr>
              <a:t>} </a:t>
            </a:r>
            <a:r>
              <a:rPr lang="es-UY" sz="2400" b="1" dirty="0" smtClean="0"/>
              <a:t>Cuando </a:t>
            </a:r>
            <a:r>
              <a:rPr lang="es-UY" sz="2400" b="1" dirty="0"/>
              <a:t>se acepta el derecho como integridad, es necesario asumir también que los elementos políticos que van a influir en la interpretación no van a ser los del intérprete, siempre van a ser los de la comunidad.</a:t>
            </a:r>
            <a:endParaRPr lang="es-ES" sz="2400" b="1" dirty="0"/>
          </a:p>
          <a:p>
            <a:pPr algn="ctr">
              <a:spcBef>
                <a:spcPts val="140"/>
              </a:spcBef>
              <a:spcAft>
                <a:spcPts val="500"/>
              </a:spcAft>
            </a:pPr>
            <a:endParaRPr lang="es-ES" sz="2400" dirty="0">
              <a:latin typeface="Arial Unicode MS" panose="020B0604020202020204" pitchFamily="34" charset="-128"/>
              <a:ea typeface="Arial Unicode MS" panose="020B0604020202020204" pitchFamily="34" charset="-128"/>
              <a:cs typeface="Arial Unicode MS" panose="020B0604020202020204" pitchFamily="34" charset="-128"/>
            </a:endParaRPr>
          </a:p>
          <a:p>
            <a:pPr algn="ctr">
              <a:spcBef>
                <a:spcPts val="140"/>
              </a:spcBef>
              <a:spcAft>
                <a:spcPts val="500"/>
              </a:spcAft>
            </a:pPr>
            <a:endParaRPr lang="es-ES" sz="2400" kern="15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436672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ES" sz="4000" dirty="0" smtClean="0">
                <a:solidFill>
                  <a:srgbClr val="0070C0"/>
                </a:solidFill>
              </a:rPr>
              <a:t>El Derecho como integridad.</a:t>
            </a:r>
            <a:endParaRPr lang="es-ES" sz="4000" dirty="0">
              <a:solidFill>
                <a:srgbClr val="0070C0"/>
              </a:solidFill>
            </a:endParaRPr>
          </a:p>
        </p:txBody>
      </p:sp>
      <p:sp>
        <p:nvSpPr>
          <p:cNvPr id="3" name="Marcador de contenido 2"/>
          <p:cNvSpPr>
            <a:spLocks noGrp="1"/>
          </p:cNvSpPr>
          <p:nvPr>
            <p:ph idx="1"/>
          </p:nvPr>
        </p:nvSpPr>
        <p:spPr>
          <a:xfrm>
            <a:off x="967509" y="1594716"/>
            <a:ext cx="10515600" cy="4351338"/>
          </a:xfrm>
        </p:spPr>
        <p:txBody>
          <a:bodyPr>
            <a:normAutofit fontScale="25000" lnSpcReduction="20000"/>
          </a:bodyPr>
          <a:lstStyle/>
          <a:p>
            <a:pPr marL="0" indent="0" algn="just">
              <a:buNone/>
            </a:pPr>
            <a:r>
              <a:rPr lang="es-UY" sz="7200" dirty="0" smtClean="0">
                <a:latin typeface="Arial Unicode MS" panose="020B0604020202020204" pitchFamily="34" charset="-128"/>
                <a:ea typeface="Arial Unicode MS" panose="020B0604020202020204" pitchFamily="34" charset="-128"/>
                <a:cs typeface="Arial Unicode MS" panose="020B0604020202020204" pitchFamily="34" charset="-128"/>
              </a:rPr>
              <a:t>Para </a:t>
            </a:r>
            <a:r>
              <a:rPr lang="es-UY" sz="7200" dirty="0">
                <a:latin typeface="Arial Unicode MS" panose="020B0604020202020204" pitchFamily="34" charset="-128"/>
                <a:ea typeface="Arial Unicode MS" panose="020B0604020202020204" pitchFamily="34" charset="-128"/>
                <a:cs typeface="Arial Unicode MS" panose="020B0604020202020204" pitchFamily="34" charset="-128"/>
              </a:rPr>
              <a:t>el autor</a:t>
            </a:r>
            <a:r>
              <a:rPr lang="es-UY" sz="7200" dirty="0" smtClean="0">
                <a:latin typeface="Arial Unicode MS" panose="020B0604020202020204" pitchFamily="34" charset="-128"/>
                <a:ea typeface="Arial Unicode MS" panose="020B0604020202020204" pitchFamily="34" charset="-128"/>
                <a:cs typeface="Arial Unicode MS" panose="020B0604020202020204" pitchFamily="34" charset="-128"/>
              </a:rPr>
              <a:t>,</a:t>
            </a:r>
            <a:r>
              <a:rPr lang="es-ES" sz="7200" dirty="0">
                <a:latin typeface="Arial Unicode MS" panose="020B0604020202020204" pitchFamily="34" charset="-128"/>
                <a:ea typeface="Arial Unicode MS" panose="020B0604020202020204" pitchFamily="34" charset="-128"/>
                <a:cs typeface="Arial Unicode MS" panose="020B0604020202020204" pitchFamily="34" charset="-128"/>
              </a:rPr>
              <a:t> </a:t>
            </a:r>
            <a:r>
              <a:rPr lang="es-UY" sz="7200" i="1" dirty="0" smtClean="0">
                <a:latin typeface="Arial Unicode MS" panose="020B0604020202020204" pitchFamily="34" charset="-128"/>
                <a:ea typeface="Arial Unicode MS" panose="020B0604020202020204" pitchFamily="34" charset="-128"/>
                <a:cs typeface="Arial Unicode MS" panose="020B0604020202020204" pitchFamily="34" charset="-128"/>
              </a:rPr>
              <a:t>"</a:t>
            </a:r>
            <a:r>
              <a:rPr lang="es-UY" sz="7200" i="1" dirty="0">
                <a:latin typeface="Arial Unicode MS" panose="020B0604020202020204" pitchFamily="34" charset="-128"/>
                <a:ea typeface="Arial Unicode MS" panose="020B0604020202020204" pitchFamily="34" charset="-128"/>
                <a:cs typeface="Arial Unicode MS" panose="020B0604020202020204" pitchFamily="34" charset="-128"/>
              </a:rPr>
              <a:t>el </a:t>
            </a:r>
            <a:r>
              <a:rPr lang="es-UY" sz="7200" i="1" dirty="0" smtClean="0">
                <a:latin typeface="Arial Unicode MS" panose="020B0604020202020204" pitchFamily="34" charset="-128"/>
                <a:ea typeface="Arial Unicode MS" panose="020B0604020202020204" pitchFamily="34" charset="-128"/>
                <a:cs typeface="Arial Unicode MS" panose="020B0604020202020204" pitchFamily="34" charset="-128"/>
              </a:rPr>
              <a:t>principio de </a:t>
            </a:r>
            <a:r>
              <a:rPr lang="es-UY" sz="7200" i="1" dirty="0">
                <a:latin typeface="Arial Unicode MS" panose="020B0604020202020204" pitchFamily="34" charset="-128"/>
                <a:ea typeface="Arial Unicode MS" panose="020B0604020202020204" pitchFamily="34" charset="-128"/>
                <a:cs typeface="Arial Unicode MS" panose="020B0604020202020204" pitchFamily="34" charset="-128"/>
              </a:rPr>
              <a:t>integridad instruye a los jueces a que identifiquen los derechos y deberes legales, hasta donde sea posible, sobre la suposición de que todos fueron creados por un mismo autor que expresa una correcta concepción de justicia y de equidad</a:t>
            </a:r>
            <a:r>
              <a:rPr lang="es-UY" sz="7200" dirty="0">
                <a:latin typeface="Arial Unicode MS" panose="020B0604020202020204" pitchFamily="34" charset="-128"/>
                <a:ea typeface="Arial Unicode MS" panose="020B0604020202020204" pitchFamily="34" charset="-128"/>
                <a:cs typeface="Arial Unicode MS" panose="020B0604020202020204" pitchFamily="34" charset="-128"/>
              </a:rPr>
              <a:t>."</a:t>
            </a:r>
            <a:endParaRPr lang="es-ES" sz="7200"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gn="just">
              <a:buNone/>
            </a:pPr>
            <a:r>
              <a:rPr lang="es-UY" sz="7200" dirty="0">
                <a:latin typeface="Arial Unicode MS" panose="020B0604020202020204" pitchFamily="34" charset="-128"/>
                <a:ea typeface="Arial Unicode MS" panose="020B0604020202020204" pitchFamily="34" charset="-128"/>
                <a:cs typeface="Arial Unicode MS" panose="020B0604020202020204" pitchFamily="34" charset="-128"/>
              </a:rPr>
              <a:t>Este concepto de derecho, ha de ser asumido como punto de partida por todo aquel que vaya a cumplir las funciones de intérprete del mismo, tratando de hallar, en un grupo de principios coherentes sobre los derechos y deberes de la persona, la </a:t>
            </a:r>
            <a:r>
              <a:rPr lang="es-UY" sz="7200" i="1" dirty="0">
                <a:latin typeface="Arial Unicode MS" panose="020B0604020202020204" pitchFamily="34" charset="-128"/>
                <a:ea typeface="Arial Unicode MS" panose="020B0604020202020204" pitchFamily="34" charset="-128"/>
                <a:cs typeface="Arial Unicode MS" panose="020B0604020202020204" pitchFamily="34" charset="-128"/>
              </a:rPr>
              <a:t>mejor interpretación posible </a:t>
            </a:r>
            <a:r>
              <a:rPr lang="es-UY" sz="7200" dirty="0">
                <a:latin typeface="Arial Unicode MS" panose="020B0604020202020204" pitchFamily="34" charset="-128"/>
                <a:ea typeface="Arial Unicode MS" panose="020B0604020202020204" pitchFamily="34" charset="-128"/>
                <a:cs typeface="Arial Unicode MS" panose="020B0604020202020204" pitchFamily="34" charset="-128"/>
              </a:rPr>
              <a:t>que integre la estructura política y la doctrina legal de su comunidad.</a:t>
            </a:r>
            <a:endParaRPr lang="es-ES" sz="7200"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gn="just">
              <a:buNone/>
            </a:pPr>
            <a:r>
              <a:rPr lang="es-UY" sz="7200" dirty="0" smtClean="0">
                <a:latin typeface="Arial Unicode MS" panose="020B0604020202020204" pitchFamily="34" charset="-128"/>
                <a:ea typeface="Arial Unicode MS" panose="020B0604020202020204" pitchFamily="34" charset="-128"/>
                <a:cs typeface="Arial Unicode MS" panose="020B0604020202020204" pitchFamily="34" charset="-128"/>
              </a:rPr>
              <a:t>El </a:t>
            </a:r>
            <a:r>
              <a:rPr lang="es-UY" sz="7200" dirty="0">
                <a:latin typeface="Arial Unicode MS" panose="020B0604020202020204" pitchFamily="34" charset="-128"/>
                <a:ea typeface="Arial Unicode MS" panose="020B0604020202020204" pitchFamily="34" charset="-128"/>
                <a:cs typeface="Arial Unicode MS" panose="020B0604020202020204" pitchFamily="34" charset="-128"/>
              </a:rPr>
              <a:t>derecho como integridad es un enfoque que permite al ciudadano una actitud activa frente al derecho. El autor recomienda a la ciudadanía que tome el derecho como un dato interpretativo y que colabore en la construcción de la tarea colectiva de justificación y crítica de las decisiones públicas</a:t>
            </a:r>
            <a:r>
              <a:rPr lang="es-UY" sz="7200" dirty="0" smtClean="0">
                <a:latin typeface="Arial Unicode MS" panose="020B0604020202020204" pitchFamily="34" charset="-128"/>
                <a:ea typeface="Arial Unicode MS" panose="020B0604020202020204" pitchFamily="34" charset="-128"/>
                <a:cs typeface="Arial Unicode MS" panose="020B0604020202020204" pitchFamily="34" charset="-128"/>
              </a:rPr>
              <a:t>.</a:t>
            </a:r>
          </a:p>
          <a:p>
            <a:pPr marL="0" indent="0" algn="ctr">
              <a:buNone/>
            </a:pPr>
            <a:endParaRPr lang="es-UY" sz="72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gn="ctr">
              <a:buNone/>
            </a:pPr>
            <a:r>
              <a:rPr lang="es-UY" sz="7200" b="1" dirty="0" smtClean="0"/>
              <a:t>La </a:t>
            </a:r>
            <a:r>
              <a:rPr lang="es-UY" sz="7200" b="1" dirty="0"/>
              <a:t>integridad para </a:t>
            </a:r>
            <a:r>
              <a:rPr lang="es-UY" sz="7200" b="1" dirty="0" err="1"/>
              <a:t>Dworkin</a:t>
            </a:r>
            <a:r>
              <a:rPr lang="es-UY" sz="7200" b="1" dirty="0"/>
              <a:t> debe ser exigida en dos ámbitos o niveles</a:t>
            </a:r>
            <a:r>
              <a:rPr lang="es-UY" sz="7200" b="1" dirty="0" smtClean="0"/>
              <a:t>:</a:t>
            </a:r>
            <a:endParaRPr lang="es-ES" sz="7200" b="1" dirty="0"/>
          </a:p>
          <a:p>
            <a:pPr marL="0" indent="0" algn="just">
              <a:buNone/>
            </a:pPr>
            <a:r>
              <a:rPr lang="es-UY" sz="7200" b="1" dirty="0"/>
              <a:t> (a</a:t>
            </a:r>
            <a:r>
              <a:rPr lang="es-UY" sz="7200" b="1" dirty="0">
                <a:solidFill>
                  <a:schemeClr val="bg2">
                    <a:lumMod val="10000"/>
                  </a:schemeClr>
                </a:solidFill>
              </a:rPr>
              <a:t>)</a:t>
            </a:r>
            <a:r>
              <a:rPr lang="es-UY" sz="7200" b="1" u="sng" dirty="0">
                <a:solidFill>
                  <a:schemeClr val="bg2">
                    <a:lumMod val="10000"/>
                  </a:schemeClr>
                </a:solidFill>
              </a:rPr>
              <a:t> en la </a:t>
            </a:r>
            <a:r>
              <a:rPr lang="es-UY" sz="7200" b="1" u="sng" dirty="0" smtClean="0">
                <a:solidFill>
                  <a:schemeClr val="bg2">
                    <a:lumMod val="10000"/>
                  </a:schemeClr>
                </a:solidFill>
              </a:rPr>
              <a:t>legislación</a:t>
            </a:r>
            <a:r>
              <a:rPr lang="es-UY" sz="7200" b="1" dirty="0"/>
              <a:t>:</a:t>
            </a:r>
            <a:r>
              <a:rPr lang="es-UY" sz="7200" b="1" dirty="0" smtClean="0"/>
              <a:t> la </a:t>
            </a:r>
            <a:r>
              <a:rPr lang="es-UY" sz="7200" b="1" dirty="0"/>
              <a:t>ley </a:t>
            </a:r>
            <a:r>
              <a:rPr lang="es-UY" sz="7200" b="1" dirty="0" smtClean="0"/>
              <a:t>debe ser </a:t>
            </a:r>
            <a:r>
              <a:rPr lang="es-UY" sz="7200" b="1" dirty="0"/>
              <a:t>coherente con los principios subyacentes a la moralidad política de la comunidad, y</a:t>
            </a:r>
            <a:endParaRPr lang="es-ES" sz="7200" b="1" dirty="0"/>
          </a:p>
          <a:p>
            <a:pPr marL="0" indent="0" algn="just">
              <a:buNone/>
            </a:pPr>
            <a:r>
              <a:rPr lang="es-UY" sz="7200" b="1" dirty="0" smtClean="0"/>
              <a:t>(</a:t>
            </a:r>
            <a:r>
              <a:rPr lang="es-UY" sz="7200" b="1" dirty="0"/>
              <a:t>b)</a:t>
            </a:r>
            <a:r>
              <a:rPr lang="es-UY" sz="7200" b="1" u="sng" dirty="0"/>
              <a:t> en la adjudicación</a:t>
            </a:r>
            <a:r>
              <a:rPr lang="es-UY" sz="7200" b="1" dirty="0"/>
              <a:t>, </a:t>
            </a:r>
            <a:r>
              <a:rPr lang="es-UY" sz="7200" b="1" dirty="0" smtClean="0"/>
              <a:t>se debe exigir </a:t>
            </a:r>
            <a:r>
              <a:rPr lang="es-UY" sz="7200" b="1" dirty="0"/>
              <a:t>que los jueces determinen el Derecho en cada caso particular, percibiéndolo como un todo coherente. Identificar el Derecho es ofrecer en cada caso, por muy controvertido y difícil que sea, la mejor versión de la práctica jurídica de esa comunidad.</a:t>
            </a:r>
            <a:endParaRPr lang="es-ES" sz="7200" b="1" dirty="0"/>
          </a:p>
          <a:p>
            <a:pPr marL="0" indent="0">
              <a:buNone/>
            </a:pPr>
            <a:endParaRPr lang="es-ES" sz="7200" b="1" dirty="0"/>
          </a:p>
        </p:txBody>
      </p:sp>
    </p:spTree>
    <p:extLst>
      <p:ext uri="{BB962C8B-B14F-4D97-AF65-F5344CB8AC3E}">
        <p14:creationId xmlns:p14="http://schemas.microsoft.com/office/powerpoint/2010/main" val="7624673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ES" sz="4000" dirty="0" smtClean="0">
                <a:solidFill>
                  <a:srgbClr val="0070C0"/>
                </a:solidFill>
              </a:rPr>
              <a:t>A modo de resumen …</a:t>
            </a:r>
            <a:endParaRPr lang="es-ES" sz="4000" dirty="0">
              <a:solidFill>
                <a:srgbClr val="0070C0"/>
              </a:solidFill>
            </a:endParaRPr>
          </a:p>
        </p:txBody>
      </p:sp>
      <p:sp>
        <p:nvSpPr>
          <p:cNvPr id="3" name="Marcador de contenido 2"/>
          <p:cNvSpPr>
            <a:spLocks noGrp="1"/>
          </p:cNvSpPr>
          <p:nvPr>
            <p:ph idx="1"/>
          </p:nvPr>
        </p:nvSpPr>
        <p:spPr/>
        <p:txBody>
          <a:bodyPr>
            <a:normAutofit fontScale="85000" lnSpcReduction="20000"/>
          </a:bodyPr>
          <a:lstStyle/>
          <a:p>
            <a:pPr marL="0" indent="0" algn="ctr">
              <a:buNone/>
            </a:pPr>
            <a:r>
              <a:rPr lang="es-ES" dirty="0" smtClean="0"/>
              <a:t>Esquemáticamente podemos resumir la teoría de </a:t>
            </a:r>
            <a:r>
              <a:rPr lang="es-ES" dirty="0" err="1" smtClean="0"/>
              <a:t>Dworkin</a:t>
            </a:r>
            <a:r>
              <a:rPr lang="es-ES" dirty="0" smtClean="0"/>
              <a:t> expresando:</a:t>
            </a:r>
          </a:p>
          <a:p>
            <a:pPr algn="just"/>
            <a:r>
              <a:rPr lang="es-UY" b="1" u="sng" dirty="0" smtClean="0"/>
              <a:t>a</a:t>
            </a:r>
            <a:r>
              <a:rPr lang="es-UY" b="1" u="sng" dirty="0"/>
              <a:t>.</a:t>
            </a:r>
            <a:r>
              <a:rPr lang="es-UY" dirty="0"/>
              <a:t> </a:t>
            </a:r>
            <a:r>
              <a:rPr lang="es-UY" b="1" dirty="0" smtClean="0"/>
              <a:t>la naturaleza de un sistema jurídico sólo puede ser correctamente entendida a partir de prácticas sociales que están vivas en esa comunidad;</a:t>
            </a:r>
            <a:endParaRPr lang="es-ES" b="1" dirty="0" smtClean="0"/>
          </a:p>
          <a:p>
            <a:pPr algn="just"/>
            <a:r>
              <a:rPr lang="es-UY" b="1" u="sng" dirty="0" smtClean="0"/>
              <a:t>b.</a:t>
            </a:r>
            <a:r>
              <a:rPr lang="es-UY" b="1" dirty="0" smtClean="0"/>
              <a:t> el sistema jurídico se caracteriza por su integridad, por lo que tiene una sola respuesta correcta para cada caso, no importa lo difícil y complejo que a veces resulte encontrarla;</a:t>
            </a:r>
            <a:endParaRPr lang="es-ES" b="1" dirty="0" smtClean="0"/>
          </a:p>
          <a:p>
            <a:pPr algn="just"/>
            <a:r>
              <a:rPr lang="es-UY" b="1" u="sng" dirty="0" smtClean="0"/>
              <a:t>c.</a:t>
            </a:r>
            <a:r>
              <a:rPr lang="es-UY" b="1" dirty="0" smtClean="0"/>
              <a:t> la propia comunidad como un todo se desarrolla históricamente a través de sus respuestas a conflictos jurídicos, y en particular a conflictos constitucionales, puesto que le obligan a reinterpretar continuamente los principios fundamentales y los valores en que dicha sociedad se apoya. </a:t>
            </a:r>
          </a:p>
          <a:p>
            <a:pPr algn="just"/>
            <a:r>
              <a:rPr lang="es-UY" b="1" u="sng" dirty="0" smtClean="0"/>
              <a:t>d.</a:t>
            </a:r>
            <a:r>
              <a:rPr lang="es-UY" b="1" dirty="0" smtClean="0"/>
              <a:t> Derecho y Sociedad tienden a identificarse y no es posible formular un análisis de los conceptos jurídicos puramente neutro, desvinculado de la sociedad en que esas normas cobran forma.</a:t>
            </a:r>
            <a:endParaRPr lang="es-ES" b="1" dirty="0" smtClean="0"/>
          </a:p>
          <a:p>
            <a:pPr marL="0" indent="0" algn="just">
              <a:buNone/>
            </a:pPr>
            <a:endParaRPr lang="es-ES" b="1" dirty="0"/>
          </a:p>
        </p:txBody>
      </p:sp>
    </p:spTree>
    <p:extLst>
      <p:ext uri="{BB962C8B-B14F-4D97-AF65-F5344CB8AC3E}">
        <p14:creationId xmlns:p14="http://schemas.microsoft.com/office/powerpoint/2010/main" val="91469680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708</TotalTime>
  <Words>1455</Words>
  <Application>Microsoft Office PowerPoint</Application>
  <PresentationFormat>Panorámica</PresentationFormat>
  <Paragraphs>69</Paragraphs>
  <Slides>10</Slides>
  <Notes>1</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10</vt:i4>
      </vt:variant>
    </vt:vector>
  </HeadingPairs>
  <TitlesOfParts>
    <vt:vector size="16" baseType="lpstr">
      <vt:lpstr>Arial Unicode MS</vt:lpstr>
      <vt:lpstr>Arial</vt:lpstr>
      <vt:lpstr>Calibri</vt:lpstr>
      <vt:lpstr>Calibri Light</vt:lpstr>
      <vt:lpstr>Times New Roman</vt:lpstr>
      <vt:lpstr>Tema de Office</vt:lpstr>
      <vt:lpstr>      EL DERECHO COMO INTEGRIDAD según  RONALD DWORKIN.</vt:lpstr>
      <vt:lpstr>Introducción.</vt:lpstr>
      <vt:lpstr>Los desacuerdos en el Derecho.</vt:lpstr>
      <vt:lpstr>El punto de vista interno.</vt:lpstr>
      <vt:lpstr>Elementos del Derecho. </vt:lpstr>
      <vt:lpstr>Diferencias entre Normas y Principios.</vt:lpstr>
      <vt:lpstr>El concepto de Dworkin sobre  interpretación del Derecho.</vt:lpstr>
      <vt:lpstr>El Derecho como integridad.</vt:lpstr>
      <vt:lpstr>A modo de resumen …</vt:lpstr>
      <vt:lpstr> Bibliografía.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CARÁCTER INSTITUCIONAL DEL DERECHO.</dc:title>
  <dc:creator>Juan Correa</dc:creator>
  <cp:lastModifiedBy>Juan Correa</cp:lastModifiedBy>
  <cp:revision>59</cp:revision>
  <dcterms:created xsi:type="dcterms:W3CDTF">2020-03-30T20:22:54Z</dcterms:created>
  <dcterms:modified xsi:type="dcterms:W3CDTF">2020-04-26T21:52:56Z</dcterms:modified>
</cp:coreProperties>
</file>