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60" r:id="rId3"/>
    <p:sldId id="281" r:id="rId4"/>
    <p:sldId id="262" r:id="rId5"/>
    <p:sldId id="290" r:id="rId6"/>
    <p:sldId id="266" r:id="rId7"/>
    <p:sldId id="282" r:id="rId8"/>
    <p:sldId id="283" r:id="rId9"/>
    <p:sldId id="291" r:id="rId10"/>
    <p:sldId id="284" r:id="rId11"/>
    <p:sldId id="285" r:id="rId12"/>
    <p:sldId id="286" r:id="rId13"/>
    <p:sldId id="287" r:id="rId14"/>
    <p:sldId id="288" r:id="rId15"/>
    <p:sldId id="289" r:id="rId16"/>
    <p:sldId id="279" r:id="rId17"/>
    <p:sldId id="280" r:id="rId18"/>
  </p:sldIdLst>
  <p:sldSz cx="9144000" cy="6858000" type="screen4x3"/>
  <p:notesSz cx="6888163" cy="10018713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B766C-F9E9-4594-8875-E5FFAE0B95D9}" type="datetimeFigureOut">
              <a:rPr lang="es-UY" smtClean="0"/>
              <a:t>31/10/2022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A2CC3-A326-4C9A-B1A5-886CB0336A9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36394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31/10/2022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31/10/2022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31/10/2022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31/10/2022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31/10/2022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31/10/2022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31/10/2022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31/10/2022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31/10/2022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31/10/2022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31/10/2022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55E24-75FB-4FA5-9057-C43991D574A4}" type="datetimeFigureOut">
              <a:rPr lang="es-UY" smtClean="0"/>
              <a:pPr/>
              <a:t>31/10/2022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ACCIDENTES DE TRABAJO Y ENFERMEDADES PROFESIONALES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Ariel </a:t>
            </a:r>
            <a:r>
              <a:rPr lang="es-ES" smtClean="0"/>
              <a:t>Nicoliello</a:t>
            </a:r>
            <a:endParaRPr lang="es-ES" dirty="0" smtClean="0"/>
          </a:p>
          <a:p>
            <a:endParaRPr lang="es-ES" dirty="0"/>
          </a:p>
          <a:p>
            <a:endParaRPr lang="es-ES" dirty="0"/>
          </a:p>
          <a:p>
            <a:endParaRPr lang="es-UY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6.  Prestaciones sanitarias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Asistencia obligatoria por la CSM del BSE</a:t>
            </a:r>
          </a:p>
          <a:p>
            <a:pPr lvl="1"/>
            <a:r>
              <a:rPr lang="es-ES" dirty="0"/>
              <a:t>Asistencia por otras instituciones debe ser autorizada por BSE</a:t>
            </a:r>
          </a:p>
          <a:p>
            <a:r>
              <a:rPr lang="es-ES" dirty="0"/>
              <a:t>Cubre los gastos médicos, odontológicos, farmacéuticos, ortopédicos y rehabilitación</a:t>
            </a:r>
          </a:p>
          <a:p>
            <a:r>
              <a:rPr lang="es-ES" dirty="0"/>
              <a:t>Gastos de transporte desde el domicilio del trabajador al lugar de asistencia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7.  Indemnizaciones temporarias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Prestaciones en dinero cuando el trabajador sufre una incapacidad temporal </a:t>
            </a:r>
          </a:p>
          <a:p>
            <a:r>
              <a:rPr lang="es-ES" dirty="0"/>
              <a:t>Equivalente a las 2/3 partes del jornal o sueldo del trabajador; división entre 150 del salario semestral del trabajador irregular o a destajo</a:t>
            </a:r>
          </a:p>
          <a:p>
            <a:r>
              <a:rPr lang="es-ES" dirty="0"/>
              <a:t>Se percibe desde el cuarto día de ausencia y cesa cuando se produce la cura completa o la consolidación de la lesión</a:t>
            </a:r>
            <a:endParaRPr lang="es-UY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8.  Renta por incapacidad permanente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Renta vitalicia cuya cuantía depende del grado de incapacidad (mínimo 10 %)</a:t>
            </a:r>
          </a:p>
          <a:p>
            <a:r>
              <a:rPr lang="es-ES" dirty="0"/>
              <a:t>115 % cuando requiere asistencia personal</a:t>
            </a:r>
          </a:p>
          <a:p>
            <a:r>
              <a:rPr lang="es-ES" dirty="0"/>
              <a:t>Entre 10 y 20 % puede ser sustituida por un pago de 36 mensualidades</a:t>
            </a:r>
          </a:p>
          <a:p>
            <a:r>
              <a:rPr lang="es-ES" dirty="0"/>
              <a:t>Base de cálculo: promedio del último semestre trabajado o del último trimestre si es destajista</a:t>
            </a:r>
            <a:endParaRPr lang="es-UY" dirty="0"/>
          </a:p>
          <a:p>
            <a:r>
              <a:rPr lang="es-ES" dirty="0"/>
              <a:t>Posibilidad de adelantar el 50 % para ser utilizado en el mejoramiento de la incapacidad</a:t>
            </a:r>
          </a:p>
          <a:p>
            <a:r>
              <a:rPr lang="es-ES" dirty="0"/>
              <a:t>Posibilidad de solicitar la revisión de la renta pasado un año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9.  Renta por fallecimiento 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Cónyuge, concubino/a: 50 %</a:t>
            </a:r>
            <a:r>
              <a:rPr lang="es-UY" dirty="0"/>
              <a:t> del salario</a:t>
            </a:r>
          </a:p>
          <a:p>
            <a:r>
              <a:rPr lang="es-ES" dirty="0"/>
              <a:t>Menores de 18 años o mayores discapacitados a cargo</a:t>
            </a:r>
          </a:p>
          <a:p>
            <a:pPr lvl="1"/>
            <a:r>
              <a:rPr lang="es-ES" dirty="0"/>
              <a:t>1: 20 %; 2: 35 %; 3: 45 %; 4 o más: 55 %</a:t>
            </a:r>
          </a:p>
          <a:p>
            <a:r>
              <a:rPr lang="es-ES" dirty="0"/>
              <a:t>Ascendientes a cargo del siniestrado: 20 %</a:t>
            </a:r>
          </a:p>
          <a:p>
            <a:r>
              <a:rPr lang="es-ES" dirty="0"/>
              <a:t>Máximo renta total: 100 %</a:t>
            </a:r>
            <a:endParaRPr lang="es-UY" dirty="0"/>
          </a:p>
          <a:p>
            <a:pPr lvl="1"/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10.  Procedimientos administrativos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Denuncia del accidente por el empleador: 72 horas Montevideo, 5 días hábiles Interior</a:t>
            </a:r>
          </a:p>
          <a:p>
            <a:r>
              <a:rPr lang="es-ES" dirty="0"/>
              <a:t>Denuncia del trabajador: 15 días corridos</a:t>
            </a:r>
          </a:p>
          <a:p>
            <a:r>
              <a:rPr lang="es-ES" dirty="0"/>
              <a:t>Si el Banco rechaza el amparo, debe presentar exposición escrita ante la IGTSS, que se notifica al empleador, trabajador o derechohabientes</a:t>
            </a:r>
          </a:p>
          <a:p>
            <a:r>
              <a:rPr lang="es-ES" dirty="0"/>
              <a:t>El Banco puede manifestar que tiene dudas, y pronunciarse en 90 días</a:t>
            </a:r>
            <a:endParaRPr lang="es-UY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11.  Procedimientos judiciales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En caso de controversia entre el trabajador y el BSE, por rechazo de la denuncia o por el monto de las prestaciones, son competentes los Juzgados del Trabajo</a:t>
            </a:r>
          </a:p>
          <a:p>
            <a:r>
              <a:rPr lang="es-ES" dirty="0"/>
              <a:t>Plazo de prescripción de diez años de todas las acciones emergentes de la Ley 16.074</a:t>
            </a:r>
            <a:endParaRPr lang="es-UY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12.  Prestaciones por AT o EP y otras prestaciones de seguridad social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/>
              <a:t>Jubilación</a:t>
            </a:r>
          </a:p>
          <a:p>
            <a:pPr lvl="1"/>
            <a:r>
              <a:rPr lang="es-ES" dirty="0"/>
              <a:t>Es compatible con la renta vitalicia</a:t>
            </a:r>
          </a:p>
          <a:p>
            <a:r>
              <a:rPr lang="es-ES" dirty="0"/>
              <a:t>Subsidio por desempleo</a:t>
            </a:r>
          </a:p>
          <a:p>
            <a:pPr lvl="1"/>
            <a:r>
              <a:rPr lang="es-ES" dirty="0"/>
              <a:t>Es incompatible con la indemnización temporaria y compatible con la renta vitalicia, que no se descuenta como ingreso</a:t>
            </a:r>
          </a:p>
          <a:p>
            <a:r>
              <a:rPr lang="es-ES" dirty="0"/>
              <a:t>Seguro Nacional de Salud</a:t>
            </a:r>
          </a:p>
          <a:p>
            <a:pPr lvl="1"/>
            <a:r>
              <a:rPr lang="es-ES" dirty="0"/>
              <a:t>Alcanza a quienes perciben indemnizaciones temporarias</a:t>
            </a:r>
          </a:p>
          <a:p>
            <a:r>
              <a:rPr lang="es-ES" dirty="0"/>
              <a:t>Subsidio por maternidad, paternidad o cuidados</a:t>
            </a:r>
          </a:p>
          <a:p>
            <a:pPr lvl="1"/>
            <a:r>
              <a:rPr lang="es-ES" dirty="0"/>
              <a:t>Incompatible con la indemnización temporaria y compatible con la renta vitalicia</a:t>
            </a:r>
          </a:p>
          <a:p>
            <a:r>
              <a:rPr lang="es-ES" dirty="0"/>
              <a:t>Subsidio por enfermedad</a:t>
            </a:r>
          </a:p>
          <a:p>
            <a:pPr lvl="1"/>
            <a:r>
              <a:rPr lang="es-ES" dirty="0"/>
              <a:t>Incompatible con la indemnización temporaria hasta su cuantía</a:t>
            </a:r>
          </a:p>
          <a:p>
            <a:endParaRPr lang="es-ES" dirty="0"/>
          </a:p>
          <a:p>
            <a:pPr lvl="1">
              <a:buNone/>
            </a:pPr>
            <a:endParaRPr lang="es-UY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  13.  Prestaciones por AT o EP y normas laborales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Licencia y salario vacacional: se generan según interpretación jurisprudencial más admitida del CIT 132</a:t>
            </a:r>
          </a:p>
          <a:p>
            <a:r>
              <a:rPr lang="es-ES" dirty="0"/>
              <a:t>Obligación de reintegrar al trabajador en un puesto compatible con la disminución de capacidad laboral: Indemnización triple si no se reintegra  (art. 23, DL 14.407)</a:t>
            </a:r>
          </a:p>
          <a:p>
            <a:r>
              <a:rPr lang="es-ES" dirty="0"/>
              <a:t>Estabilidad de 180 días desde el reingreso.  Despido durante el plazo de estabilidad:</a:t>
            </a:r>
          </a:p>
          <a:p>
            <a:pPr lvl="1"/>
            <a:r>
              <a:rPr lang="es-ES" dirty="0"/>
              <a:t>Tesis del despido nulo hasta el vencimiento del plazo</a:t>
            </a:r>
          </a:p>
          <a:p>
            <a:pPr lvl="1"/>
            <a:r>
              <a:rPr lang="es-ES" dirty="0"/>
              <a:t>Tesis de la indemnización por despido triple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1.  Prevención y reparación.  Normas internacionales.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CIT 121 (1964) (ratificado por Ley 14.116)</a:t>
            </a:r>
          </a:p>
          <a:p>
            <a:pPr lvl="1"/>
            <a:r>
              <a:rPr lang="es-ES" dirty="0"/>
              <a:t> Contingencias cubiertas: enfermedad, suspensión de ganancias como consecuencia de la enfermedad, la pérdida total o parcial permanente de la capacidad laboral y la pérdida de medios de existencia de los beneficiarios por fallecimiento del sostén de familia</a:t>
            </a:r>
          </a:p>
          <a:p>
            <a:pPr lvl="1"/>
            <a:r>
              <a:rPr lang="es-ES" dirty="0"/>
              <a:t>Prestaciones:</a:t>
            </a:r>
          </a:p>
          <a:p>
            <a:pPr lvl="2"/>
            <a:r>
              <a:rPr lang="es-ES" dirty="0"/>
              <a:t>Asistencia médica</a:t>
            </a:r>
          </a:p>
          <a:p>
            <a:pPr lvl="2"/>
            <a:r>
              <a:rPr lang="es-ES" dirty="0"/>
              <a:t>Prestaciones monetarias</a:t>
            </a:r>
          </a:p>
          <a:p>
            <a:pPr lvl="1">
              <a:buNone/>
            </a:pPr>
            <a:r>
              <a:rPr lang="es-ES" dirty="0"/>
              <a:t>-	Cobertura de enfermedades profesionales (como mínimo lista del Anexo)</a:t>
            </a:r>
          </a:p>
          <a:p>
            <a:pPr lvl="1">
              <a:buNone/>
            </a:pPr>
            <a:endParaRPr lang="es-ES" dirty="0"/>
          </a:p>
          <a:p>
            <a:pPr>
              <a:buNone/>
            </a:pPr>
            <a:endParaRPr lang="es-ES" dirty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1.  Prevención y reparación.  Normas internacionales.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CIT 155 (1981)</a:t>
            </a:r>
          </a:p>
          <a:p>
            <a:pPr lvl="1"/>
            <a:r>
              <a:rPr lang="es-ES" dirty="0"/>
              <a:t>Acción a nivel nacional:</a:t>
            </a:r>
          </a:p>
          <a:p>
            <a:pPr lvl="2"/>
            <a:r>
              <a:rPr lang="es-ES" dirty="0"/>
              <a:t>Políticas en materia de salud y seguridad laboral, en consulta con organizaciones más representativas</a:t>
            </a:r>
          </a:p>
          <a:p>
            <a:pPr lvl="1"/>
            <a:r>
              <a:rPr lang="es-ES" dirty="0"/>
              <a:t>Acción a nivel de empresa:</a:t>
            </a:r>
          </a:p>
          <a:p>
            <a:pPr lvl="2"/>
            <a:r>
              <a:rPr lang="es-ES" dirty="0"/>
              <a:t>Lugares de trabajo, equipos y procesos seguros</a:t>
            </a:r>
          </a:p>
          <a:p>
            <a:pPr lvl="2"/>
            <a:r>
              <a:rPr lang="es-ES" dirty="0"/>
              <a:t>Equipos de protección adecuados, suministro gratuito</a:t>
            </a:r>
          </a:p>
          <a:p>
            <a:pPr lvl="2"/>
            <a:r>
              <a:rPr lang="es-ES" dirty="0"/>
              <a:t>Colaboración empresarial en un mismo lugar de trabajo</a:t>
            </a:r>
          </a:p>
          <a:p>
            <a:pPr lvl="2"/>
            <a:r>
              <a:rPr lang="es-ES" dirty="0"/>
              <a:t>Cooperación entre empresario y trabajadores</a:t>
            </a:r>
          </a:p>
          <a:p>
            <a:pPr lvl="2"/>
            <a:r>
              <a:rPr lang="es-ES" dirty="0"/>
              <a:t>Información, formación</a:t>
            </a:r>
          </a:p>
          <a:p>
            <a:pPr lvl="2"/>
            <a:r>
              <a:rPr lang="es-ES" dirty="0"/>
              <a:t>Consulta y participación</a:t>
            </a:r>
          </a:p>
          <a:p>
            <a:pPr lvl="2">
              <a:buNone/>
            </a:pPr>
            <a:endParaRPr lang="es-U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2.  Antecedentes históricos en Uruguay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/>
              <a:t>Ley 5.032 (1914):</a:t>
            </a:r>
          </a:p>
          <a:p>
            <a:pPr lvl="1"/>
            <a:r>
              <a:rPr lang="es-ES" dirty="0"/>
              <a:t>Obligación de cumplir medidas de prevención establecidas por la reglamentación a dictar por sector de actividad</a:t>
            </a:r>
          </a:p>
          <a:p>
            <a:pPr lvl="1"/>
            <a:r>
              <a:rPr lang="es-ES" dirty="0"/>
              <a:t>Multas en caso de incumplimiento</a:t>
            </a:r>
          </a:p>
          <a:p>
            <a:pPr lvl="1"/>
            <a:r>
              <a:rPr lang="es-ES" dirty="0"/>
              <a:t>Responsabilidad civil por incumplimiento según Código Civil </a:t>
            </a:r>
            <a:endParaRPr lang="es-UY" dirty="0"/>
          </a:p>
          <a:p>
            <a:r>
              <a:rPr lang="es-ES" dirty="0"/>
              <a:t>Ley 7.309 (1920):</a:t>
            </a:r>
          </a:p>
          <a:p>
            <a:pPr lvl="1"/>
            <a:r>
              <a:rPr lang="es-ES" dirty="0"/>
              <a:t>Responsabilidad civil objetiva en los sectores previstos en la ley</a:t>
            </a:r>
          </a:p>
          <a:p>
            <a:pPr lvl="1"/>
            <a:r>
              <a:rPr lang="es-ES" dirty="0"/>
              <a:t>Responsabilidad tarifada, salvo dolo</a:t>
            </a:r>
          </a:p>
          <a:p>
            <a:pPr lvl="1"/>
            <a:r>
              <a:rPr lang="es-ES" dirty="0"/>
              <a:t>Seguro voluntario a cargo del BSE</a:t>
            </a:r>
          </a:p>
          <a:p>
            <a:pPr lvl="1"/>
            <a:r>
              <a:rPr lang="es-ES" dirty="0"/>
              <a:t>Desplazamiento de la responsabilidad al seguro; acción contra empleador en ausencia de seguro</a:t>
            </a:r>
          </a:p>
          <a:p>
            <a:pPr lvl="1"/>
            <a:r>
              <a:rPr lang="es-ES" dirty="0"/>
              <a:t>El empleador no asegurado debe constituir en el BSE el capital necesario para las rentas</a:t>
            </a:r>
          </a:p>
          <a:p>
            <a:r>
              <a:rPr lang="es-ES" dirty="0"/>
              <a:t>Ley 10.004 (1941)</a:t>
            </a:r>
          </a:p>
          <a:p>
            <a:pPr lvl="1"/>
            <a:r>
              <a:rPr lang="es-ES" dirty="0"/>
              <a:t>Mejora la reglamentación legal, mantiene la responsabilidad objetiva y tarifada y el seguro voluntario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2.  Antecedentes históricos en Uruguay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Ley 12.949 (1961)</a:t>
            </a:r>
          </a:p>
          <a:p>
            <a:pPr lvl="1"/>
            <a:r>
              <a:rPr lang="es-ES" dirty="0"/>
              <a:t>Obligatoriedad del seguro</a:t>
            </a:r>
          </a:p>
          <a:p>
            <a:r>
              <a:rPr lang="es-ES" dirty="0"/>
              <a:t>Ley 16.074 (1989):</a:t>
            </a:r>
          </a:p>
          <a:p>
            <a:pPr lvl="1"/>
            <a:r>
              <a:rPr lang="es-ES" dirty="0"/>
              <a:t>Automaticidad del seguro</a:t>
            </a:r>
          </a:p>
          <a:p>
            <a:pPr lvl="1"/>
            <a:r>
              <a:rPr lang="es-ES" dirty="0"/>
              <a:t>Responsabilidad integral en caso de dolo  o culpa grave del empleador</a:t>
            </a:r>
          </a:p>
          <a:p>
            <a:r>
              <a:rPr lang="es-ES" dirty="0"/>
              <a:t>Ley 19.196 (2014):</a:t>
            </a:r>
          </a:p>
          <a:p>
            <a:pPr lvl="1"/>
            <a:r>
              <a:rPr lang="es-ES" dirty="0"/>
              <a:t>Responsabilidad penal</a:t>
            </a:r>
          </a:p>
          <a:p>
            <a:pPr lvl="1"/>
            <a:r>
              <a:rPr lang="es-ES" dirty="0"/>
              <a:t>Repetición del BSE contra el empleador en caso de dolo o culpa grave y comunicación a la Inspección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3. Ámbito subjetivo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UY" dirty="0"/>
              <a:t>Trabajadores subordinados que presten un trabajo habitual u ocasional remunerado (art. 3)</a:t>
            </a:r>
          </a:p>
          <a:p>
            <a:r>
              <a:rPr lang="es-ES" dirty="0" smtClean="0"/>
              <a:t>En </a:t>
            </a:r>
            <a:r>
              <a:rPr lang="es-ES" dirty="0"/>
              <a:t>el sector público, la cobertura está restringida a aquellos trabajadores que cumplen tareas manuales en condiciones de riesgo (leyes 16.134 y 16.170</a:t>
            </a:r>
            <a:r>
              <a:rPr lang="es-ES" dirty="0" smtClean="0"/>
              <a:t>) – incumplimiento del CIT 121 (la exclusión de los funcionarios debe hacerse con la ratificación)</a:t>
            </a:r>
            <a:endParaRPr lang="es-UY" dirty="0"/>
          </a:p>
          <a:p>
            <a:endParaRPr lang="es-UY" dirty="0"/>
          </a:p>
          <a:p>
            <a:endParaRPr lang="es-U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4.  Definición de accidente de trabajo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CIT 121: el concepto de accidente de trabajo deberá definirse por la legislación nacional</a:t>
            </a:r>
          </a:p>
          <a:p>
            <a:r>
              <a:rPr lang="es-ES" dirty="0"/>
              <a:t>Ley 16.074: “accidentes (…) que ocurran (…) a causa del trabajo o en ocasión del mismo” </a:t>
            </a:r>
          </a:p>
          <a:p>
            <a:r>
              <a:rPr lang="es-ES" dirty="0"/>
              <a:t>Diccionario RAE: “lesión corporal o enfermedad que sufre el trabajador con ocasión o a consecuencia del trabajo que ejecuta”</a:t>
            </a:r>
          </a:p>
          <a:p>
            <a:r>
              <a:rPr lang="es-ES" dirty="0"/>
              <a:t>Problema de la “enfermedad-accidente”</a:t>
            </a:r>
            <a:endParaRPr lang="es-UY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5.  Definición de enfermedad profesional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Ley 16.074 (art. 38): “la causada por agentes físicos, químicos o biológicos, utilizados o manipulados durante la actividad laboral o que estén presentes en el lugar de trabajo”</a:t>
            </a:r>
          </a:p>
          <a:p>
            <a:r>
              <a:rPr lang="es-ES" dirty="0"/>
              <a:t>Art. 40: las enfermedades profesionales indemnizadas son aquellas enumeradas por el Decreto 167/981 (actualmente </a:t>
            </a:r>
            <a:r>
              <a:rPr lang="es-ES" dirty="0" err="1"/>
              <a:t>Dec</a:t>
            </a:r>
            <a:r>
              <a:rPr lang="es-ES" dirty="0"/>
              <a:t>. 210/011)</a:t>
            </a:r>
          </a:p>
          <a:p>
            <a:r>
              <a:rPr lang="es-ES" dirty="0"/>
              <a:t>Art. 42: aceptación de </a:t>
            </a:r>
            <a:r>
              <a:rPr lang="es-ES" dirty="0" err="1"/>
              <a:t>enf</a:t>
            </a:r>
            <a:r>
              <a:rPr lang="es-ES" dirty="0"/>
              <a:t>. </a:t>
            </a:r>
            <a:r>
              <a:rPr lang="es-ES" dirty="0" err="1"/>
              <a:t>prof.</a:t>
            </a:r>
            <a:r>
              <a:rPr lang="es-ES" dirty="0"/>
              <a:t> en cumplimiento de convenios internacionales</a:t>
            </a:r>
          </a:p>
          <a:p>
            <a:r>
              <a:rPr lang="es-ES" dirty="0"/>
              <a:t>Art. 42: inclusión de nuevas </a:t>
            </a:r>
            <a:r>
              <a:rPr lang="es-ES" dirty="0" err="1"/>
              <a:t>enf</a:t>
            </a:r>
            <a:r>
              <a:rPr lang="es-ES" dirty="0"/>
              <a:t>. </a:t>
            </a:r>
            <a:r>
              <a:rPr lang="es-ES" dirty="0" err="1"/>
              <a:t>prof.</a:t>
            </a:r>
            <a:r>
              <a:rPr lang="es-ES" dirty="0"/>
              <a:t> por BSE</a:t>
            </a:r>
          </a:p>
          <a:p>
            <a:r>
              <a:rPr lang="es-ES" dirty="0"/>
              <a:t>Art. 41: iniciativa del trabajador o empleador</a:t>
            </a:r>
            <a:endParaRPr lang="es-UY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Lista de 2010 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UY" dirty="0" smtClean="0"/>
              <a:t>El D. 210/011 excluye las enfermedades mentales </a:t>
            </a:r>
          </a:p>
          <a:p>
            <a:r>
              <a:rPr lang="es-UY" dirty="0" smtClean="0"/>
              <a:t>La lista de OIT de 2010 es abierta:</a:t>
            </a:r>
          </a:p>
          <a:p>
            <a:pPr marL="0" indent="0">
              <a:buNone/>
            </a:pPr>
            <a:r>
              <a:rPr lang="es-UY" dirty="0"/>
              <a:t>	</a:t>
            </a:r>
            <a:r>
              <a:rPr lang="es-UY" dirty="0" smtClean="0"/>
              <a:t>“otras enfermedades específicas causadas por ocupaciones o procesos no mencionados en esta lista cuando se haya establecido, científicamente o por métodos adecuados a las condiciones y la práctica nacionales, un vínculo directo entre la exposición que resulte de las actividades laborales y la enfermedad contraída por el trabajador”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4767910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1091</Words>
  <Application>Microsoft Office PowerPoint</Application>
  <PresentationFormat>Presentación en pantalla (4:3)</PresentationFormat>
  <Paragraphs>109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de Office</vt:lpstr>
      <vt:lpstr>ACCIDENTES DE TRABAJO Y ENFERMEDADES PROFESIONALES</vt:lpstr>
      <vt:lpstr>1.  Prevención y reparación.  Normas internacionales.</vt:lpstr>
      <vt:lpstr>1.  Prevención y reparación.  Normas internacionales.</vt:lpstr>
      <vt:lpstr>2.  Antecedentes históricos en Uruguay</vt:lpstr>
      <vt:lpstr>2.  Antecedentes históricos en Uruguay</vt:lpstr>
      <vt:lpstr>3. Ámbito subjetivo</vt:lpstr>
      <vt:lpstr>4.  Definición de accidente de trabajo</vt:lpstr>
      <vt:lpstr>5.  Definición de enfermedad profesional</vt:lpstr>
      <vt:lpstr>Lista de 2010 </vt:lpstr>
      <vt:lpstr>6.  Prestaciones sanitarias</vt:lpstr>
      <vt:lpstr>7.  Indemnizaciones temporarias</vt:lpstr>
      <vt:lpstr>8.  Renta por incapacidad permanente</vt:lpstr>
      <vt:lpstr>9.  Renta por fallecimiento </vt:lpstr>
      <vt:lpstr>10.  Procedimientos administrativos</vt:lpstr>
      <vt:lpstr>11.  Procedimientos judiciales</vt:lpstr>
      <vt:lpstr>12.  Prestaciones por AT o EP y otras prestaciones de seguridad social</vt:lpstr>
      <vt:lpstr>  13.  Prestaciones por AT o EP y normas laborales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SUBSIDIO POR DESEMPLEO</dc:title>
  <dc:creator>usuario</dc:creator>
  <cp:lastModifiedBy>Nicoliello, Ariel</cp:lastModifiedBy>
  <cp:revision>64</cp:revision>
  <cp:lastPrinted>2022-10-31T20:59:07Z</cp:lastPrinted>
  <dcterms:created xsi:type="dcterms:W3CDTF">2017-09-20T16:45:08Z</dcterms:created>
  <dcterms:modified xsi:type="dcterms:W3CDTF">2022-10-31T21:00:48Z</dcterms:modified>
</cp:coreProperties>
</file>