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3" d="100"/>
          <a:sy n="63" d="100"/>
        </p:scale>
        <p:origin x="159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859CC82-3A02-4855-82B8-7BF7B1C73429}" type="datetimeFigureOut">
              <a:rPr lang="es-ES" smtClean="0"/>
              <a:pPr/>
              <a:t>14/06/2022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28F06D-45EF-4764-AEDC-5E67857B852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es-ES" dirty="0"/>
            </a:br>
            <a:r>
              <a:rPr lang="es-ES" b="1" dirty="0"/>
              <a:t>INTERPRETACIÓN JURÍDICA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/>
              <a:t>Teoría del Derecho</a:t>
            </a:r>
          </a:p>
          <a:p>
            <a:endParaRPr lang="es-ES" b="1" dirty="0"/>
          </a:p>
          <a:p>
            <a:r>
              <a:rPr lang="es-ES" sz="1800" b="1" dirty="0"/>
              <a:t>Dra. Sabrina CARDOSO DI PAOLO</a:t>
            </a:r>
          </a:p>
          <a:p>
            <a:r>
              <a:rPr lang="es-ES" sz="1800" b="1" dirty="0"/>
              <a:t>2022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5"/>
            <a:ext cx="7503368" cy="709264"/>
          </a:xfrm>
        </p:spPr>
        <p:txBody>
          <a:bodyPr/>
          <a:lstStyle/>
          <a:p>
            <a:pPr algn="r"/>
            <a:r>
              <a:rPr lang="es-ES" dirty="0"/>
              <a:t>TÉCNICAS DE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5516" y="1590599"/>
            <a:ext cx="8712968" cy="49959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400" b="1" u="sng" dirty="0"/>
              <a:t>INTERPRETACIÓN CORRECTORA</a:t>
            </a:r>
          </a:p>
          <a:p>
            <a:endParaRPr lang="es-ES" sz="2400" b="1" u="sng" dirty="0"/>
          </a:p>
          <a:p>
            <a:pPr>
              <a:buFont typeface="Arial" pitchFamily="34" charset="0"/>
              <a:buChar char="•"/>
            </a:pPr>
            <a:r>
              <a:rPr lang="es-ES" sz="2200" b="1" i="1" dirty="0"/>
              <a:t>SISTEMÁTICA </a:t>
            </a:r>
          </a:p>
          <a:p>
            <a:endParaRPr lang="es-ES" sz="2200" b="1" i="1" dirty="0"/>
          </a:p>
          <a:p>
            <a:pPr marL="512064" indent="-457200">
              <a:buFont typeface="+mj-lt"/>
              <a:buAutoNum type="arabicPeriod"/>
            </a:pPr>
            <a:r>
              <a:rPr lang="es-ES" sz="2200" b="1" dirty="0"/>
              <a:t>Interpreta los enunciados en su conjunto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sz="2200" b="1" dirty="0"/>
              <a:t>Dentro del contexto 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sz="2200" b="1" dirty="0"/>
              <a:t>Combinado de disposiciones 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sz="2200" b="1" dirty="0"/>
              <a:t>Constancia terminológica </a:t>
            </a:r>
          </a:p>
          <a:p>
            <a:pPr marL="512064" indent="-457200">
              <a:buFont typeface="+mj-lt"/>
              <a:buAutoNum type="arabicPeriod"/>
            </a:pPr>
            <a:endParaRPr lang="es-E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7416824" cy="792089"/>
          </a:xfrm>
        </p:spPr>
        <p:txBody>
          <a:bodyPr/>
          <a:lstStyle/>
          <a:p>
            <a:pPr algn="r"/>
            <a:r>
              <a:rPr lang="es-ES" dirty="0"/>
              <a:t>TÉCNICAS DE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268760"/>
            <a:ext cx="8496944" cy="5400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dirty="0"/>
              <a:t> </a:t>
            </a:r>
            <a:r>
              <a:rPr lang="es-ES" sz="2400" b="1" u="sng" dirty="0"/>
              <a:t>INTERPRETACIÓN CORRECTORA</a:t>
            </a:r>
          </a:p>
          <a:p>
            <a:endParaRPr lang="es-ES" sz="2400" b="1" u="sng" dirty="0"/>
          </a:p>
          <a:p>
            <a:pPr>
              <a:buFont typeface="Arial" pitchFamily="34" charset="0"/>
              <a:buChar char="•"/>
            </a:pPr>
            <a:r>
              <a:rPr lang="es-ES" sz="2400" b="1" i="1" dirty="0"/>
              <a:t>ADECUADORA</a:t>
            </a:r>
          </a:p>
          <a:p>
            <a:endParaRPr lang="es-ES" sz="2400" b="1" i="1" dirty="0"/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sz="2400" b="1" i="1" dirty="0"/>
              <a:t> </a:t>
            </a:r>
            <a:r>
              <a:rPr lang="es-ES" sz="2400" b="1" dirty="0"/>
              <a:t>A un principio general previamente establecido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sz="2400" b="1" dirty="0"/>
              <a:t>Se inclina por el sentido armónico en relación a normas superiores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5"/>
            <a:ext cx="7359352" cy="997296"/>
          </a:xfrm>
        </p:spPr>
        <p:txBody>
          <a:bodyPr/>
          <a:lstStyle/>
          <a:p>
            <a:pPr algn="r"/>
            <a:r>
              <a:rPr lang="es-ES" dirty="0"/>
              <a:t>TÉCNICAS DE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8568952" cy="532859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ES" dirty="0"/>
              <a:t> </a:t>
            </a:r>
            <a:r>
              <a:rPr lang="es-ES" sz="2400" b="1" u="sng" dirty="0"/>
              <a:t>INTERPRETACIÓN CORRECTORA</a:t>
            </a:r>
          </a:p>
          <a:p>
            <a:endParaRPr lang="es-ES" sz="2400" b="1" u="sng" dirty="0"/>
          </a:p>
          <a:p>
            <a:pPr>
              <a:buFont typeface="Arial" pitchFamily="34" charset="0"/>
              <a:buChar char="•"/>
            </a:pPr>
            <a:r>
              <a:rPr lang="es-ES" sz="2400" b="1" i="1" dirty="0"/>
              <a:t> HISTÓRICA</a:t>
            </a:r>
          </a:p>
          <a:p>
            <a:endParaRPr lang="es-ES" sz="2400" b="1" i="1" dirty="0"/>
          </a:p>
          <a:p>
            <a:pPr marL="512064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s-ES" sz="2400" b="1" dirty="0"/>
              <a:t>Adscribe a la disposición el significado que le atribuyeron en la época en la cual fue creada</a:t>
            </a:r>
          </a:p>
          <a:p>
            <a:pPr marL="512064" indent="-457200">
              <a:buFont typeface="+mj-lt"/>
              <a:buAutoNum type="arabicPeriod"/>
            </a:pPr>
            <a:endParaRPr lang="es-ES" sz="2400" b="1" i="1" dirty="0"/>
          </a:p>
          <a:p>
            <a:pPr>
              <a:buFont typeface="Arial" pitchFamily="34" charset="0"/>
              <a:buChar char="•"/>
            </a:pPr>
            <a:r>
              <a:rPr lang="es-ES" sz="2400" b="1" i="1" dirty="0"/>
              <a:t> EVOLUTIVA </a:t>
            </a:r>
          </a:p>
          <a:p>
            <a:endParaRPr lang="es-ES" sz="2400" b="1" u="sng" dirty="0"/>
          </a:p>
          <a:p>
            <a:pPr marL="512064" indent="-457200">
              <a:lnSpc>
                <a:spcPct val="150000"/>
              </a:lnSpc>
              <a:buFont typeface="+mj-lt"/>
              <a:buAutoNum type="arabicPeriod"/>
            </a:pPr>
            <a:r>
              <a:rPr lang="es-ES" sz="2400" b="1" dirty="0"/>
              <a:t>Adscribe a la disposición un significado nuevo y diferente de su significado histórico</a:t>
            </a:r>
          </a:p>
          <a:p>
            <a:endParaRPr lang="es-ES" sz="2400" b="1" u="sng" dirty="0"/>
          </a:p>
          <a:p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7560840" cy="675456"/>
          </a:xfrm>
        </p:spPr>
        <p:txBody>
          <a:bodyPr>
            <a:normAutofit/>
          </a:bodyPr>
          <a:lstStyle/>
          <a:p>
            <a:pPr algn="r"/>
            <a:r>
              <a:rPr lang="es-ES" dirty="0"/>
              <a:t>TEORÍAS DE LA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286272"/>
            <a:ext cx="8640960" cy="50950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3000" b="1" i="1" u="sng" dirty="0"/>
              <a:t>COGNITIVA</a:t>
            </a:r>
          </a:p>
          <a:p>
            <a:pPr>
              <a:lnSpc>
                <a:spcPct val="220000"/>
              </a:lnSpc>
              <a:buFont typeface="Arial" pitchFamily="34" charset="0"/>
              <a:buChar char="•"/>
            </a:pPr>
            <a:r>
              <a:rPr lang="es-ES" sz="2500" b="1" i="1" dirty="0"/>
              <a:t> Verificar verdad o falsedad del enunciado interpretativo.</a:t>
            </a:r>
            <a:endParaRPr lang="es-ES" sz="2500" b="1" i="1" u="sng" dirty="0"/>
          </a:p>
          <a:p>
            <a:pPr marL="54864" lvl="1" indent="0">
              <a:lnSpc>
                <a:spcPct val="220000"/>
              </a:lnSpc>
              <a:buSzPct val="80000"/>
              <a:buFont typeface="Arial" pitchFamily="34" charset="0"/>
              <a:buChar char="•"/>
            </a:pPr>
            <a:r>
              <a:rPr lang="es-ES" sz="2500" b="1" i="1" dirty="0"/>
              <a:t>Voluntad unívoca </a:t>
            </a:r>
          </a:p>
          <a:p>
            <a:pPr>
              <a:lnSpc>
                <a:spcPct val="210000"/>
              </a:lnSpc>
              <a:buFont typeface="Arial" pitchFamily="34" charset="0"/>
              <a:buChar char="•"/>
            </a:pPr>
            <a:r>
              <a:rPr lang="es-ES" sz="2500" b="1" i="1" dirty="0"/>
              <a:t> Descubrimiento </a:t>
            </a:r>
          </a:p>
          <a:p>
            <a:pPr>
              <a:lnSpc>
                <a:spcPct val="210000"/>
              </a:lnSpc>
              <a:buFont typeface="Arial" pitchFamily="34" charset="0"/>
              <a:buChar char="•"/>
            </a:pPr>
            <a:r>
              <a:rPr lang="es-ES" sz="2500" b="1" i="1" dirty="0"/>
              <a:t> Única respuesta correcta (Dworkin, 1986)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7239000" cy="997296"/>
          </a:xfrm>
        </p:spPr>
        <p:txBody>
          <a:bodyPr/>
          <a:lstStyle/>
          <a:p>
            <a:pPr algn="r"/>
            <a:r>
              <a:rPr lang="es-ES" dirty="0"/>
              <a:t>TEORÍAS DE LA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5536" y="1556792"/>
            <a:ext cx="8496944" cy="504056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es-ES" dirty="0"/>
              <a:t> </a:t>
            </a:r>
            <a:r>
              <a:rPr lang="es-ES" sz="3200" b="1" u="sng" dirty="0"/>
              <a:t>ESCÉPTICA O NO COGNITIVA</a:t>
            </a:r>
          </a:p>
          <a:p>
            <a:endParaRPr lang="es-ES" sz="2400" b="1" u="sng" dirty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400" b="1" dirty="0"/>
              <a:t> </a:t>
            </a:r>
            <a:r>
              <a:rPr lang="es-ES" sz="2800" b="1" i="1" dirty="0"/>
              <a:t>Atribución de significado a todas las disposiciones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800" b="1" i="1" dirty="0"/>
              <a:t> Órganos jurisdiccionales crean derecho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800" b="1" dirty="0"/>
              <a:t> Admisibilidad de Discrecionalidad judicial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800" b="1" dirty="0"/>
              <a:t> Concepción adoptada por el Realismo Jurídico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1464"/>
            <a:ext cx="7574552" cy="1114275"/>
          </a:xfrm>
        </p:spPr>
        <p:txBody>
          <a:bodyPr>
            <a:normAutofit/>
          </a:bodyPr>
          <a:lstStyle/>
          <a:p>
            <a:pPr algn="r"/>
            <a:r>
              <a:rPr lang="es-ES" sz="3800" dirty="0"/>
              <a:t>TEORÍAS DE LA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8511480" cy="49530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es-ES" sz="3500" dirty="0"/>
              <a:t> </a:t>
            </a:r>
            <a:r>
              <a:rPr lang="es-ES" sz="3500" b="1" u="sng" dirty="0"/>
              <a:t>INTERPRETACIÓN INTERMEDIA O MIXTA</a:t>
            </a: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s-ES" sz="2800" b="1" i="1" dirty="0"/>
              <a:t> TEXTURA ABIERTA DEL DERECHO </a:t>
            </a:r>
            <a:r>
              <a:rPr lang="es-ES" sz="2200" b="1" i="1" dirty="0"/>
              <a:t>(Hart, 1961) </a:t>
            </a: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s-ES" sz="2200" b="1" i="1" dirty="0"/>
              <a:t> </a:t>
            </a:r>
            <a:r>
              <a:rPr lang="es-ES" sz="2600" b="1" i="1" dirty="0"/>
              <a:t>“El juez a veces hace una y a veces hace otra”</a:t>
            </a: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s-ES" sz="2800" b="1" i="1" dirty="0"/>
              <a:t>CASOS FACILES – NÚCLEO ESENCIAL</a:t>
            </a:r>
          </a:p>
          <a:p>
            <a:pPr>
              <a:lnSpc>
                <a:spcPct val="250000"/>
              </a:lnSpc>
              <a:buFont typeface="Arial" pitchFamily="34" charset="0"/>
              <a:buChar char="•"/>
            </a:pPr>
            <a:r>
              <a:rPr lang="es-ES" sz="2800" b="1" i="1" dirty="0"/>
              <a:t>CASOS DIFICILES – PENUMBRA : DISCRECIONALIDAD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7239000" cy="580803"/>
          </a:xfrm>
        </p:spPr>
        <p:txBody>
          <a:bodyPr>
            <a:noAutofit/>
          </a:bodyPr>
          <a:lstStyle/>
          <a:p>
            <a:pPr algn="r"/>
            <a:r>
              <a:rPr lang="es-ES" dirty="0"/>
              <a:t>TÉCNICAS INTERPRETATIVAS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1764" y="1186880"/>
            <a:ext cx="8820472" cy="5472608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ES" sz="5500" dirty="0"/>
              <a:t> </a:t>
            </a:r>
            <a:r>
              <a:rPr lang="es-ES" sz="5500" b="1" u="sng" dirty="0"/>
              <a:t>INTERPRETACIÓN LITERAL O DECLARATIVA</a:t>
            </a:r>
          </a:p>
          <a:p>
            <a:pPr>
              <a:buFont typeface="Wingdings" pitchFamily="2" charset="2"/>
              <a:buChar char="q"/>
            </a:pPr>
            <a:endParaRPr lang="es-ES" sz="5500" b="1" u="sng" dirty="0"/>
          </a:p>
          <a:p>
            <a:pPr>
              <a:buFont typeface="Wingdings" pitchFamily="2" charset="2"/>
              <a:buChar char="q"/>
            </a:pPr>
            <a:endParaRPr lang="es-ES" sz="4200" b="1" u="sng" dirty="0"/>
          </a:p>
          <a:p>
            <a:endParaRPr lang="es-ES" sz="4200" b="1" u="sng" dirty="0"/>
          </a:p>
          <a:p>
            <a:pPr>
              <a:buFont typeface="Arial" pitchFamily="34" charset="0"/>
              <a:buChar char="•"/>
            </a:pPr>
            <a:r>
              <a:rPr lang="es-ES" sz="4200" b="1" dirty="0"/>
              <a:t> No existe criterio univoco entre juristas : abstracto, formal, obvio, ordinario</a:t>
            </a:r>
          </a:p>
          <a:p>
            <a:pPr algn="r"/>
            <a:r>
              <a:rPr lang="es-ES" sz="4200" b="1" i="1" dirty="0"/>
              <a:t>(T. </a:t>
            </a:r>
            <a:r>
              <a:rPr lang="es-ES" sz="4200" b="1" i="1" dirty="0" err="1"/>
              <a:t>Mazzarese</a:t>
            </a:r>
            <a:r>
              <a:rPr lang="es-ES" sz="4200" b="1" i="1" dirty="0"/>
              <a:t>, “Interpretación literal”)</a:t>
            </a:r>
          </a:p>
          <a:p>
            <a:pPr>
              <a:lnSpc>
                <a:spcPct val="220000"/>
              </a:lnSpc>
              <a:buFont typeface="Arial" pitchFamily="34" charset="0"/>
              <a:buChar char="•"/>
            </a:pPr>
            <a:r>
              <a:rPr lang="es-ES" sz="4200" b="1" i="1" dirty="0"/>
              <a:t> </a:t>
            </a:r>
            <a:r>
              <a:rPr lang="es-ES" sz="4200" b="1" dirty="0"/>
              <a:t>Oscuridad lingüística </a:t>
            </a:r>
          </a:p>
          <a:p>
            <a:pPr>
              <a:lnSpc>
                <a:spcPct val="220000"/>
              </a:lnSpc>
              <a:buFont typeface="Arial" pitchFamily="34" charset="0"/>
              <a:buChar char="•"/>
            </a:pPr>
            <a:r>
              <a:rPr lang="es-ES" sz="4200" b="1" dirty="0"/>
              <a:t> Ficción del “</a:t>
            </a:r>
            <a:r>
              <a:rPr lang="es-ES" sz="4200" b="1" i="1" dirty="0"/>
              <a:t>significado propio de las palabras</a:t>
            </a:r>
            <a:r>
              <a:rPr lang="es-ES" sz="4200" b="1" dirty="0"/>
              <a:t>”</a:t>
            </a:r>
          </a:p>
          <a:p>
            <a:pPr>
              <a:lnSpc>
                <a:spcPct val="220000"/>
              </a:lnSpc>
              <a:buFont typeface="Arial" pitchFamily="34" charset="0"/>
              <a:buChar char="•"/>
            </a:pPr>
            <a:r>
              <a:rPr lang="es-ES" sz="4200" b="1" dirty="0"/>
              <a:t> Responde a una razón netamente ideológica: Seguridad jurídica</a:t>
            </a:r>
          </a:p>
          <a:p>
            <a:pPr>
              <a:lnSpc>
                <a:spcPct val="220000"/>
              </a:lnSpc>
            </a:pPr>
            <a:endParaRPr lang="es-ES" sz="4200" b="1" dirty="0"/>
          </a:p>
          <a:p>
            <a:pPr>
              <a:lnSpc>
                <a:spcPct val="220000"/>
              </a:lnSpc>
              <a:buFont typeface="Arial" pitchFamily="34" charset="0"/>
              <a:buChar char="•"/>
            </a:pPr>
            <a:r>
              <a:rPr lang="es-ES" sz="4200" b="1" dirty="0"/>
              <a:t> </a:t>
            </a:r>
            <a:r>
              <a:rPr lang="es-ES" sz="4200" b="1" i="1" dirty="0"/>
              <a:t>“…Punto de partida cuyos confines no son insuperables…</a:t>
            </a:r>
            <a:r>
              <a:rPr lang="es-ES" sz="4200" b="1" dirty="0"/>
              <a:t>”  </a:t>
            </a:r>
          </a:p>
          <a:p>
            <a:pPr algn="r">
              <a:lnSpc>
                <a:spcPct val="110000"/>
              </a:lnSpc>
              <a:buFont typeface="Arial" pitchFamily="34" charset="0"/>
              <a:buChar char="•"/>
            </a:pPr>
            <a:r>
              <a:rPr lang="es-ES" sz="4200" b="1" i="1" dirty="0"/>
              <a:t>(T. </a:t>
            </a:r>
            <a:r>
              <a:rPr lang="es-ES" sz="4200" b="1" i="1" dirty="0" err="1"/>
              <a:t>Mazzarese</a:t>
            </a:r>
            <a:r>
              <a:rPr lang="es-ES" sz="4200" b="1" i="1" dirty="0"/>
              <a:t>, “Interpretación literal”, Pág. 622.)</a:t>
            </a:r>
          </a:p>
          <a:p>
            <a:pPr algn="r">
              <a:lnSpc>
                <a:spcPct val="200000"/>
              </a:lnSpc>
            </a:pPr>
            <a:r>
              <a:rPr lang="es-ES" sz="2200" b="1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1"/>
            <a:ext cx="7344816" cy="792088"/>
          </a:xfrm>
        </p:spPr>
        <p:txBody>
          <a:bodyPr/>
          <a:lstStyle/>
          <a:p>
            <a:pPr algn="r"/>
            <a:r>
              <a:rPr lang="es-ES" dirty="0"/>
              <a:t>TÉCNICAS INTERPRETATIVAS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124743"/>
            <a:ext cx="8712968" cy="5544616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dirty="0"/>
              <a:t>  </a:t>
            </a:r>
            <a:r>
              <a:rPr lang="es-ES" sz="2400" b="1" u="sng" dirty="0"/>
              <a:t>INTERPRETACIÓN LITERAL O DECLARATIVA</a:t>
            </a:r>
          </a:p>
          <a:p>
            <a:pPr>
              <a:buFont typeface="Wingdings" pitchFamily="2" charset="2"/>
              <a:buChar char="q"/>
            </a:pPr>
            <a:endParaRPr lang="es-ES" sz="2400" b="1" u="sng" dirty="0"/>
          </a:p>
          <a:p>
            <a:endParaRPr lang="es-ES" b="1" u="sng" dirty="0"/>
          </a:p>
          <a:p>
            <a:pPr algn="ctr"/>
            <a:r>
              <a:rPr lang="es-ES" b="1" i="1" u="sng" dirty="0"/>
              <a:t>¿Qué argumentos sostienen ésta técnica interpretativa? </a:t>
            </a:r>
          </a:p>
          <a:p>
            <a:pPr algn="ctr"/>
            <a:endParaRPr lang="es-ES" b="1" i="1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" b="1" i="1" dirty="0"/>
              <a:t> </a:t>
            </a:r>
            <a:r>
              <a:rPr lang="es-ES" sz="2400" b="1" dirty="0"/>
              <a:t>El argumento del </a:t>
            </a:r>
            <a:r>
              <a:rPr lang="es-ES" sz="2400" b="1" u="sng" dirty="0"/>
              <a:t>lenguaje común </a:t>
            </a:r>
          </a:p>
          <a:p>
            <a:pPr>
              <a:lnSpc>
                <a:spcPct val="150000"/>
              </a:lnSpc>
            </a:pPr>
            <a:endParaRPr lang="es-ES" sz="2400" b="1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b="1" dirty="0"/>
              <a:t> El argumento </a:t>
            </a:r>
            <a:r>
              <a:rPr lang="es-ES" sz="2400" b="1" i="1" dirty="0"/>
              <a:t>a contrario</a:t>
            </a:r>
          </a:p>
          <a:p>
            <a:pPr>
              <a:lnSpc>
                <a:spcPct val="150000"/>
              </a:lnSpc>
            </a:pPr>
            <a:r>
              <a:rPr lang="es-ES" sz="2400" b="1" i="1" dirty="0"/>
              <a:t>         Interpretativo </a:t>
            </a:r>
          </a:p>
          <a:p>
            <a:endParaRPr lang="es-ES" dirty="0"/>
          </a:p>
        </p:txBody>
      </p:sp>
      <p:sp>
        <p:nvSpPr>
          <p:cNvPr id="4" name="3 Cerrar llave"/>
          <p:cNvSpPr/>
          <p:nvPr/>
        </p:nvSpPr>
        <p:spPr>
          <a:xfrm>
            <a:off x="4211960" y="4149080"/>
            <a:ext cx="792088" cy="1872208"/>
          </a:xfrm>
          <a:prstGeom prst="rightBrace">
            <a:avLst>
              <a:gd name="adj1" fmla="val 8333"/>
              <a:gd name="adj2" fmla="val 49572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5004048" y="4149080"/>
            <a:ext cx="4139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000" b="1" i="1" dirty="0"/>
              <a:t> a contrario </a:t>
            </a:r>
            <a:r>
              <a:rPr lang="es-ES" sz="2000" b="1" dirty="0"/>
              <a:t>produce derecho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es-ES" sz="2000" b="1" dirty="0"/>
              <a:t>  </a:t>
            </a:r>
            <a:r>
              <a:rPr lang="es-ES" sz="2000" b="1" i="1" dirty="0"/>
              <a:t>a contrario </a:t>
            </a:r>
            <a:r>
              <a:rPr lang="es-ES" sz="2000" b="1" dirty="0"/>
              <a:t>crea lagunas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7416824" cy="720080"/>
          </a:xfrm>
        </p:spPr>
        <p:txBody>
          <a:bodyPr/>
          <a:lstStyle/>
          <a:p>
            <a:pPr algn="r"/>
            <a:r>
              <a:rPr lang="es-ES" dirty="0"/>
              <a:t>TÉCNICAS INTERPRETATIVAS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ES" sz="2400" b="1" u="sng" dirty="0"/>
              <a:t>INTERPRETACIÓN CORRECTORA</a:t>
            </a:r>
          </a:p>
          <a:p>
            <a:endParaRPr lang="es-ES" sz="2400" b="1" u="sng" dirty="0"/>
          </a:p>
          <a:p>
            <a:pPr>
              <a:buFont typeface="Arial" pitchFamily="34" charset="0"/>
              <a:buChar char="•"/>
            </a:pPr>
            <a:r>
              <a:rPr lang="es-ES" sz="2400" b="1" dirty="0"/>
              <a:t>Se opone al significado único de las palabras y si lo hubiere lo adapta.</a:t>
            </a:r>
          </a:p>
          <a:p>
            <a:endParaRPr lang="es-ES" sz="2400" b="1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b="1" dirty="0"/>
              <a:t>El significado literal es tan solo un punto de partida</a:t>
            </a:r>
          </a:p>
          <a:p>
            <a:pPr>
              <a:lnSpc>
                <a:spcPct val="150000"/>
              </a:lnSpc>
            </a:pPr>
            <a:endParaRPr lang="es-ES" sz="2400" b="1" dirty="0"/>
          </a:p>
          <a:p>
            <a:pPr>
              <a:buFont typeface="Arial" pitchFamily="34" charset="0"/>
              <a:buChar char="•"/>
            </a:pPr>
            <a:r>
              <a:rPr lang="es-ES" sz="2400" b="1" dirty="0"/>
              <a:t>Desplaza la </a:t>
            </a:r>
            <a:r>
              <a:rPr lang="es-ES" sz="2400" b="1" i="1" dirty="0"/>
              <a:t>voluntad del legislador</a:t>
            </a:r>
            <a:r>
              <a:rPr lang="es-ES" sz="2400" b="1" dirty="0"/>
              <a:t> por la </a:t>
            </a:r>
            <a:r>
              <a:rPr lang="es-ES" sz="2400" b="1" i="1" dirty="0"/>
              <a:t>voluntad de la ley</a:t>
            </a:r>
          </a:p>
          <a:p>
            <a:pPr algn="r"/>
            <a:r>
              <a:rPr lang="es-ES" sz="1800" b="1" dirty="0" err="1"/>
              <a:t>Guastini</a:t>
            </a:r>
            <a:r>
              <a:rPr lang="es-ES" sz="1800" b="1" dirty="0"/>
              <a:t>, Pág. 33-34</a:t>
            </a:r>
          </a:p>
          <a:p>
            <a:pPr algn="r">
              <a:buFont typeface="Arial" pitchFamily="34" charset="0"/>
              <a:buChar char="•"/>
            </a:pPr>
            <a:endParaRPr lang="es-ES" sz="2400" b="1" dirty="0"/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s-ES" sz="2400" b="1" dirty="0"/>
              <a:t>Corrige la voluntad del legislador</a:t>
            </a:r>
          </a:p>
          <a:p>
            <a:pPr>
              <a:lnSpc>
                <a:spcPct val="160000"/>
              </a:lnSpc>
            </a:pPr>
            <a:endParaRPr lang="es-ES" sz="2400" b="1" dirty="0"/>
          </a:p>
          <a:p>
            <a:pPr>
              <a:lnSpc>
                <a:spcPct val="160000"/>
              </a:lnSpc>
              <a:buFont typeface="Arial" pitchFamily="34" charset="0"/>
              <a:buChar char="•"/>
            </a:pPr>
            <a:r>
              <a:rPr lang="es-ES" sz="2400" b="1" dirty="0"/>
              <a:t>Busca el mejor “</a:t>
            </a:r>
            <a:r>
              <a:rPr lang="es-ES" sz="2400" b="1" i="1" dirty="0"/>
              <a:t>sentido de la justicia”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88640"/>
            <a:ext cx="7287344" cy="637256"/>
          </a:xfrm>
        </p:spPr>
        <p:txBody>
          <a:bodyPr>
            <a:normAutofit fontScale="90000"/>
          </a:bodyPr>
          <a:lstStyle/>
          <a:p>
            <a:pPr algn="r"/>
            <a:r>
              <a:rPr lang="es-ES" dirty="0"/>
              <a:t>TÉCNICAS DE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15516" y="1281648"/>
            <a:ext cx="8712968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300" b="1" u="sng" dirty="0"/>
              <a:t>INTERPRETACIÓN CORRECTORA</a:t>
            </a:r>
          </a:p>
          <a:p>
            <a:endParaRPr lang="es-ES" b="1" u="sng" dirty="0"/>
          </a:p>
          <a:p>
            <a:pPr>
              <a:buFont typeface="Arial" pitchFamily="34" charset="0"/>
              <a:buChar char="•"/>
            </a:pPr>
            <a:r>
              <a:rPr lang="es-ES" sz="2200" b="1" i="1" dirty="0"/>
              <a:t> EXTENSIVA</a:t>
            </a:r>
          </a:p>
          <a:p>
            <a:endParaRPr lang="es-ES" dirty="0"/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b="1" dirty="0"/>
              <a:t>Argumentos </a:t>
            </a:r>
            <a:r>
              <a:rPr lang="es-ES" b="1" i="1" dirty="0"/>
              <a:t>a simili o analógicos : </a:t>
            </a:r>
            <a:r>
              <a:rPr lang="es-ES" b="1" dirty="0"/>
              <a:t>conecta consecuencias jurídicas de supuestos de hecho semejantes a través del mismo bien jurídico tutelado </a:t>
            </a:r>
            <a:r>
              <a:rPr lang="es-ES" b="1" i="1" dirty="0"/>
              <a:t>(ratio </a:t>
            </a:r>
            <a:r>
              <a:rPr lang="es-ES" b="1" i="1" dirty="0" err="1"/>
              <a:t>legis</a:t>
            </a:r>
            <a:r>
              <a:rPr lang="es-ES" b="1" i="1" dirty="0"/>
              <a:t>). </a:t>
            </a:r>
            <a:r>
              <a:rPr lang="es-ES" sz="2400" b="1" u="sng" dirty="0"/>
              <a:t>Produce derecho</a:t>
            </a:r>
            <a:endParaRPr lang="es-ES" sz="2400" b="1" i="1" u="sng" dirty="0"/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b="1" dirty="0"/>
              <a:t>Argumentos </a:t>
            </a:r>
            <a:r>
              <a:rPr lang="es-ES" b="1" i="1" dirty="0"/>
              <a:t>a fortiori: </a:t>
            </a:r>
            <a:r>
              <a:rPr lang="es-ES" b="1" dirty="0"/>
              <a:t>Agrupa principios que subyacen pero sin presuponer la semejanza </a:t>
            </a:r>
            <a:r>
              <a:rPr lang="es-ES" b="1" i="1" dirty="0"/>
              <a:t>(</a:t>
            </a:r>
            <a:r>
              <a:rPr lang="es-ES" b="1" i="1" dirty="0" err="1"/>
              <a:t>majori</a:t>
            </a:r>
            <a:r>
              <a:rPr lang="es-ES" b="1" i="1" dirty="0"/>
              <a:t> ad </a:t>
            </a:r>
            <a:r>
              <a:rPr lang="es-ES" b="1" i="1" dirty="0" err="1"/>
              <a:t>minus</a:t>
            </a:r>
            <a:r>
              <a:rPr lang="es-ES" b="1" i="1" dirty="0"/>
              <a:t> y </a:t>
            </a:r>
            <a:r>
              <a:rPr lang="es-ES" b="1" i="1" dirty="0" err="1"/>
              <a:t>minori</a:t>
            </a:r>
            <a:r>
              <a:rPr lang="es-ES" b="1" i="1" dirty="0"/>
              <a:t> ad </a:t>
            </a:r>
            <a:r>
              <a:rPr lang="es-ES" b="1" i="1" dirty="0" err="1"/>
              <a:t>majus</a:t>
            </a:r>
            <a:r>
              <a:rPr lang="es-ES" b="1" i="1" dirty="0"/>
              <a:t>). 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endParaRPr lang="es-ES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60648"/>
            <a:ext cx="7800528" cy="720080"/>
          </a:xfrm>
        </p:spPr>
        <p:txBody>
          <a:bodyPr>
            <a:normAutofit/>
          </a:bodyPr>
          <a:lstStyle/>
          <a:p>
            <a:pPr algn="r"/>
            <a:r>
              <a:rPr lang="es-ES" dirty="0"/>
              <a:t>TÉCNICAS DE INTERPRETACIÓN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33772" y="1707824"/>
            <a:ext cx="8676456" cy="488952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ES" sz="2400" dirty="0"/>
              <a:t> </a:t>
            </a:r>
            <a:r>
              <a:rPr lang="es-ES" sz="2400" b="1" u="sng" dirty="0"/>
              <a:t>INTERPRETACIÓN CORRECTORA</a:t>
            </a:r>
          </a:p>
          <a:p>
            <a:endParaRPr lang="es-ES" b="1" u="sng" dirty="0"/>
          </a:p>
          <a:p>
            <a:pPr>
              <a:buFont typeface="Arial" pitchFamily="34" charset="0"/>
              <a:buChar char="•"/>
            </a:pPr>
            <a:r>
              <a:rPr lang="es-ES" b="1" i="1" dirty="0"/>
              <a:t> RESTRICTIVA </a:t>
            </a:r>
          </a:p>
          <a:p>
            <a:endParaRPr lang="es-ES" b="1" i="1" dirty="0"/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b="1" dirty="0"/>
              <a:t>Excluye fenómenos, sujetos y supuestos facticos que según el sentido literal quedarían comprendidos en su campo de aplicación natural.</a:t>
            </a:r>
          </a:p>
          <a:p>
            <a:pPr marL="512064" indent="-457200" algn="just">
              <a:lnSpc>
                <a:spcPct val="200000"/>
              </a:lnSpc>
              <a:buFont typeface="+mj-lt"/>
              <a:buAutoNum type="arabicPeriod"/>
            </a:pPr>
            <a:r>
              <a:rPr lang="es-ES" b="1" dirty="0"/>
              <a:t>Argumento de</a:t>
            </a:r>
            <a:r>
              <a:rPr lang="es-ES" b="1" i="1" dirty="0"/>
              <a:t> la disociación: </a:t>
            </a:r>
            <a:r>
              <a:rPr lang="es-ES" b="1" dirty="0"/>
              <a:t>Establecer distinciones donde no las hay.</a:t>
            </a:r>
          </a:p>
          <a:p>
            <a:pPr marL="512064" indent="-457200" algn="just">
              <a:lnSpc>
                <a:spcPct val="150000"/>
              </a:lnSpc>
            </a:pPr>
            <a:r>
              <a:rPr lang="es-ES" b="1" dirty="0"/>
              <a:t> </a:t>
            </a:r>
          </a:p>
          <a:p>
            <a:pPr marL="512064" indent="-457200" algn="just">
              <a:lnSpc>
                <a:spcPct val="150000"/>
              </a:lnSpc>
              <a:buFont typeface="+mj-lt"/>
              <a:buAutoNum type="arabicPeriod"/>
            </a:pPr>
            <a:endParaRPr lang="es-ES" b="1" i="1" dirty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477</Words>
  <Application>Microsoft Office PowerPoint</Application>
  <PresentationFormat>Presentación en pantalla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Verdana</vt:lpstr>
      <vt:lpstr>Wingdings</vt:lpstr>
      <vt:lpstr>Wingdings 2</vt:lpstr>
      <vt:lpstr>Brío</vt:lpstr>
      <vt:lpstr> INTERPRETACIÓN JURÍDICA</vt:lpstr>
      <vt:lpstr>TEORÍAS DE LA INTERPRETACIÓN</vt:lpstr>
      <vt:lpstr>TEORÍAS DE LA INTERPRETACIÓN</vt:lpstr>
      <vt:lpstr>TEORÍAS DE LA INTERPRETACIÓN</vt:lpstr>
      <vt:lpstr>TÉCNICAS INTERPRETATIVAS</vt:lpstr>
      <vt:lpstr>TÉCNICAS INTERPRETATIVAS</vt:lpstr>
      <vt:lpstr>TÉCNICAS INTERPRETATIVAS</vt:lpstr>
      <vt:lpstr>TÉCNICAS DE INTERPRETACIÓN</vt:lpstr>
      <vt:lpstr>TÉCNICAS DE INTERPRETACIÓN</vt:lpstr>
      <vt:lpstr>TÉCNICAS DE INTERPRETACIÓN</vt:lpstr>
      <vt:lpstr>TÉCNICAS DE INTERPRETACIÓN</vt:lpstr>
      <vt:lpstr>TÉCNICAS DE INTERPRETACIÓN</vt:lpstr>
    </vt:vector>
  </TitlesOfParts>
  <Company>Usuario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DE LA INTERPRETACIÓN</dc:title>
  <dc:creator>TuSoft.org</dc:creator>
  <cp:lastModifiedBy>Sabrina</cp:lastModifiedBy>
  <cp:revision>63</cp:revision>
  <dcterms:created xsi:type="dcterms:W3CDTF">2019-08-17T22:57:38Z</dcterms:created>
  <dcterms:modified xsi:type="dcterms:W3CDTF">2022-06-14T22:29:06Z</dcterms:modified>
</cp:coreProperties>
</file>