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59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19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2DBA-5E81-D641-9F75-E90267444093}" type="datetimeFigureOut">
              <a:rPr lang="es-ES" smtClean="0"/>
              <a:t>24/5/22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DD45-F466-F14E-A10A-406008AEDFF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2058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2DBA-5E81-D641-9F75-E90267444093}" type="datetimeFigureOut">
              <a:rPr lang="es-ES" smtClean="0"/>
              <a:t>24/5/22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DD45-F466-F14E-A10A-406008AEDFF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3915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2DBA-5E81-D641-9F75-E90267444093}" type="datetimeFigureOut">
              <a:rPr lang="es-ES" smtClean="0"/>
              <a:t>24/5/22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DD45-F466-F14E-A10A-406008AEDFF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7362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2DBA-5E81-D641-9F75-E90267444093}" type="datetimeFigureOut">
              <a:rPr lang="es-ES" smtClean="0"/>
              <a:t>24/5/22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DD45-F466-F14E-A10A-406008AEDFF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9082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2DBA-5E81-D641-9F75-E90267444093}" type="datetimeFigureOut">
              <a:rPr lang="es-ES" smtClean="0"/>
              <a:t>24/5/22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DD45-F466-F14E-A10A-406008AEDFF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6848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2DBA-5E81-D641-9F75-E90267444093}" type="datetimeFigureOut">
              <a:rPr lang="es-ES" smtClean="0"/>
              <a:t>24/5/22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DD45-F466-F14E-A10A-406008AEDFF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5622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2DBA-5E81-D641-9F75-E90267444093}" type="datetimeFigureOut">
              <a:rPr lang="es-ES" smtClean="0"/>
              <a:t>24/5/22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DD45-F466-F14E-A10A-406008AEDFF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8993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2DBA-5E81-D641-9F75-E90267444093}" type="datetimeFigureOut">
              <a:rPr lang="es-ES" smtClean="0"/>
              <a:t>24/5/22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DD45-F466-F14E-A10A-406008AEDFF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062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2DBA-5E81-D641-9F75-E90267444093}" type="datetimeFigureOut">
              <a:rPr lang="es-ES" smtClean="0"/>
              <a:t>24/5/22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DD45-F466-F14E-A10A-406008AEDFF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0432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2DBA-5E81-D641-9F75-E90267444093}" type="datetimeFigureOut">
              <a:rPr lang="es-ES" smtClean="0"/>
              <a:t>24/5/22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DD45-F466-F14E-A10A-406008AEDFF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6448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2DBA-5E81-D641-9F75-E90267444093}" type="datetimeFigureOut">
              <a:rPr lang="es-ES" smtClean="0"/>
              <a:t>24/5/22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DD45-F466-F14E-A10A-406008AEDFF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7085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F2DBA-5E81-D641-9F75-E90267444093}" type="datetimeFigureOut">
              <a:rPr lang="es-ES" smtClean="0"/>
              <a:t>24/5/22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DDD45-F466-F14E-A10A-406008AEDFF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4163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FUENTES DEL DERECHO</a:t>
            </a:r>
            <a:br>
              <a:rPr lang="es-ES" dirty="0" smtClean="0"/>
            </a:br>
            <a:r>
              <a:rPr lang="es-ES" dirty="0" smtClean="0"/>
              <a:t>Presentaci</a:t>
            </a:r>
            <a:r>
              <a:rPr lang="es-ES" dirty="0" smtClean="0"/>
              <a:t>ón de clase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Teor</a:t>
            </a:r>
            <a:r>
              <a:rPr lang="es-ES" dirty="0" smtClean="0"/>
              <a:t>ía General del Derecho. Ottonelli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23641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Distinciones necesarias a la met</a:t>
            </a:r>
            <a:r>
              <a:rPr lang="es-ES" dirty="0" smtClean="0"/>
              <a:t>áfora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/>
              <a:t>El Derecho es no es un fenómeno</a:t>
            </a:r>
            <a:r>
              <a:rPr lang="es-ES" dirty="0" smtClean="0"/>
              <a:t> natural, sino un producto social cuya fuente radica en la práctica de quienes integran la sociedad (R.R </a:t>
            </a:r>
            <a:r>
              <a:rPr lang="es-ES" dirty="0" err="1" smtClean="0"/>
              <a:t>Hart</a:t>
            </a:r>
            <a:r>
              <a:rPr lang="es-ES" dirty="0" smtClean="0"/>
              <a:t>)</a:t>
            </a:r>
          </a:p>
          <a:p>
            <a:pPr algn="just"/>
            <a:r>
              <a:rPr lang="es-ES" dirty="0" smtClean="0"/>
              <a:t>Las fuentes no se sitúan fuera del Derecho. Lo normal es que el Derecho regule su propia creación (R.C. </a:t>
            </a:r>
            <a:r>
              <a:rPr lang="es-ES" dirty="0" err="1" smtClean="0"/>
              <a:t>Hart</a:t>
            </a:r>
            <a:r>
              <a:rPr lang="es-ES" dirty="0" smtClean="0"/>
              <a:t>)</a:t>
            </a:r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71003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Posibles significados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8943" y="16002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s-ES" sz="3600" dirty="0" smtClean="0"/>
              <a:t>Fuente como origen o causa </a:t>
            </a:r>
            <a:r>
              <a:rPr lang="es-ES" sz="3600" dirty="0" smtClean="0"/>
              <a:t>última del Derecho (iusnaturalismo teológico, racionalista, historicista, </a:t>
            </a:r>
            <a:r>
              <a:rPr lang="es-ES" sz="3600" dirty="0" err="1" smtClean="0"/>
              <a:t>etc</a:t>
            </a:r>
            <a:r>
              <a:rPr lang="es-ES" sz="3600" dirty="0" smtClean="0"/>
              <a:t>)</a:t>
            </a:r>
          </a:p>
          <a:p>
            <a:pPr algn="just"/>
            <a:r>
              <a:rPr lang="es-ES" sz="3600" dirty="0" smtClean="0"/>
              <a:t>Fuente para referirse al grupo social que produce el Derecho (comunidad internacional-derecho internacional  público, trabajadores y empresarios-derecho laboral, etc.)</a:t>
            </a:r>
          </a:p>
          <a:p>
            <a:pPr algn="just"/>
            <a:r>
              <a:rPr lang="es-ES" sz="3600" dirty="0" smtClean="0"/>
              <a:t>Fuente como fuente de conocimiento (documentos oficiales que nos permiten conocer el Derecho o fuentes de inspiración o motivación de las normas)</a:t>
            </a:r>
          </a:p>
          <a:p>
            <a:pPr algn="just"/>
            <a:r>
              <a:rPr lang="es-ES" sz="3600" dirty="0" smtClean="0"/>
              <a:t>Fuente como conjunto de hechos y actos establecidos para la creación de normas jurídicas; y como producto de esos actos (normas) y como normas sobre la producción jurídica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62701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Concepciones de Fuentes del Derecho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NOCI</a:t>
            </a:r>
            <a:r>
              <a:rPr lang="es-ES" dirty="0" smtClean="0"/>
              <a:t>ÓN MATERIAL </a:t>
            </a:r>
          </a:p>
          <a:p>
            <a:pPr marL="0" indent="0">
              <a:buNone/>
            </a:pPr>
            <a:r>
              <a:rPr lang="es-ES" dirty="0" smtClean="0"/>
              <a:t>Concepto teórico general que depende de concebir al Derecho como sistema de normas, y la Norma como prescripción general y abstracta</a:t>
            </a:r>
          </a:p>
          <a:p>
            <a:r>
              <a:rPr lang="es-ES" dirty="0" smtClean="0"/>
              <a:t>NOCIÓN FORMAL</a:t>
            </a:r>
          </a:p>
          <a:p>
            <a:pPr marL="0" indent="0">
              <a:buNone/>
            </a:pPr>
            <a:r>
              <a:rPr lang="es-ES" dirty="0" smtClean="0"/>
              <a:t>Concepto dogmático que depende del “catálogo” de fuentes reconocidas como tales por el ordenamiento jurídico positivo independientemente de las cualidades de las normas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17296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Concepci</a:t>
            </a:r>
            <a:r>
              <a:rPr lang="es-ES" dirty="0" smtClean="0"/>
              <a:t>ón material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dirty="0" smtClean="0"/>
              <a:t>Fuente es todo acto o hecho que produzca derecho, es decir, normas generales y abstractas (introduciendo nuevas, derogando o sustituyendo existentes)</a:t>
            </a:r>
          </a:p>
          <a:p>
            <a:pPr marL="0" indent="0">
              <a:buNone/>
            </a:pPr>
            <a:r>
              <a:rPr lang="es-ES" dirty="0" smtClean="0"/>
              <a:t>No es producción del Derecho la formulación de enunciados normativos que sean consecuencias lógicas de normas preexistentes (aplicación), ni actos de cumplimiento o ejecución</a:t>
            </a:r>
            <a:endParaRPr lang="es-ES" dirty="0"/>
          </a:p>
          <a:p>
            <a:pPr marL="0" indent="0">
              <a:buNone/>
            </a:pPr>
            <a:r>
              <a:rPr lang="es-ES" dirty="0" smtClean="0"/>
              <a:t>Disociación entre forma y contenido o resultados</a:t>
            </a:r>
          </a:p>
        </p:txBody>
      </p:sp>
    </p:spTree>
    <p:extLst>
      <p:ext uri="{BB962C8B-B14F-4D97-AF65-F5344CB8AC3E}">
        <p14:creationId xmlns:p14="http://schemas.microsoft.com/office/powerpoint/2010/main" val="1939666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Concepci</a:t>
            </a:r>
            <a:r>
              <a:rPr lang="es-ES" dirty="0" smtClean="0"/>
              <a:t>ón formal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Todo acto o hecho autorizado a producir normas independientemente de su contenido o resultado </a:t>
            </a:r>
          </a:p>
          <a:p>
            <a:r>
              <a:rPr lang="es-ES" dirty="0" smtClean="0"/>
              <a:t>Las fuentes se identifican por su nombre jur</a:t>
            </a:r>
            <a:r>
              <a:rPr lang="es-ES" dirty="0" smtClean="0"/>
              <a:t>ídico, por su procedimiento de creación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53644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442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Noción general de Fuentes del Derecho (mixta): 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Modos de producción normativa, aún cuando tales modos no contengan generales y abstractas, sino decisiones singulares o incluso proclamaciones o exhortaciones,</a:t>
            </a:r>
            <a:r>
              <a:rPr lang="es-ES" dirty="0"/>
              <a:t> </a:t>
            </a:r>
            <a:r>
              <a:rPr lang="es-ES" dirty="0" smtClean="0"/>
              <a:t>etc.</a:t>
            </a:r>
          </a:p>
          <a:p>
            <a:pPr marL="0" indent="0">
              <a:buNone/>
            </a:pPr>
            <a:r>
              <a:rPr lang="es-ES" dirty="0" smtClean="0"/>
              <a:t>Todo acto productor de disposiciones susceptibles de contener normas jurídicas y todo hecho que sin producir disposiciones igual genera normas jurídicas (costumbre, principios) </a:t>
            </a:r>
          </a:p>
          <a:p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974035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Clasificaciones y dimensiones las Fuentes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Clasificaciones </a:t>
            </a:r>
          </a:p>
          <a:p>
            <a:r>
              <a:rPr lang="es-ES" dirty="0" smtClean="0"/>
              <a:t>Fuentes acto </a:t>
            </a:r>
            <a:r>
              <a:rPr lang="mr-IN" dirty="0" smtClean="0"/>
              <a:t>–</a:t>
            </a:r>
            <a:r>
              <a:rPr lang="es-ES" dirty="0" smtClean="0"/>
              <a:t> Fuentes hecho</a:t>
            </a:r>
          </a:p>
          <a:p>
            <a:r>
              <a:rPr lang="es-ES" dirty="0" smtClean="0"/>
              <a:t>Fuentes escritas </a:t>
            </a:r>
            <a:r>
              <a:rPr lang="mr-IN" dirty="0" smtClean="0"/>
              <a:t>–</a:t>
            </a:r>
            <a:r>
              <a:rPr lang="es-ES" dirty="0" smtClean="0"/>
              <a:t> Fuentes no escritas</a:t>
            </a:r>
          </a:p>
          <a:p>
            <a:r>
              <a:rPr lang="es-ES" dirty="0" smtClean="0"/>
              <a:t>Fuentes legales </a:t>
            </a:r>
            <a:r>
              <a:rPr lang="mr-IN" dirty="0" smtClean="0"/>
              <a:t>–</a:t>
            </a:r>
            <a:r>
              <a:rPr lang="es-ES" dirty="0" smtClean="0"/>
              <a:t> Fuentes extra </a:t>
            </a:r>
            <a:r>
              <a:rPr lang="es-ES" dirty="0" err="1" smtClean="0"/>
              <a:t>ordinem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Jerarqu</a:t>
            </a:r>
            <a:r>
              <a:rPr lang="es-ES" dirty="0" smtClean="0"/>
              <a:t>ía de la Fuentes </a:t>
            </a:r>
          </a:p>
          <a:p>
            <a:pPr marL="0" indent="0">
              <a:buNone/>
            </a:pPr>
            <a:r>
              <a:rPr lang="es-ES" dirty="0" smtClean="0"/>
              <a:t>Dimensi</a:t>
            </a:r>
            <a:r>
              <a:rPr lang="es-ES" dirty="0" smtClean="0"/>
              <a:t>ón política de la Fuentes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050974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403</Words>
  <Application>Microsoft Macintosh PowerPoint</Application>
  <PresentationFormat>Presentación en pantalla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FUENTES DEL DERECHO Presentación de clase</vt:lpstr>
      <vt:lpstr>Distinciones necesarias a la metáfora</vt:lpstr>
      <vt:lpstr>Posibles significados</vt:lpstr>
      <vt:lpstr>Concepciones de Fuentes del Derecho</vt:lpstr>
      <vt:lpstr>Concepción material</vt:lpstr>
      <vt:lpstr>Concepción formal</vt:lpstr>
      <vt:lpstr> Noción general de Fuentes del Derecho (mixta):  </vt:lpstr>
      <vt:lpstr>Clasificaciones y dimensiones las Fuentes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Nelson Ottonelli  Gastán</dc:creator>
  <cp:lastModifiedBy>Nelson Ottonelli  Gastán</cp:lastModifiedBy>
  <cp:revision>6</cp:revision>
  <dcterms:created xsi:type="dcterms:W3CDTF">2022-05-24T14:48:31Z</dcterms:created>
  <dcterms:modified xsi:type="dcterms:W3CDTF">2022-05-24T15:43:00Z</dcterms:modified>
</cp:coreProperties>
</file>