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2" r:id="rId5"/>
    <p:sldId id="263" r:id="rId6"/>
    <p:sldId id="264" r:id="rId7"/>
    <p:sldId id="259" r:id="rId8"/>
    <p:sldId id="266" r:id="rId9"/>
    <p:sldId id="260" r:id="rId10"/>
    <p:sldId id="261" r:id="rId11"/>
    <p:sldId id="265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9456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51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4217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883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448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189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7883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85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1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759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482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D1089-C148-4BA1-A1FA-FC788C33040B}" type="datetimeFigureOut">
              <a:rPr lang="es-ES" smtClean="0"/>
              <a:t>18/05/2021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6EEB9-B2F7-4D77-82AD-958B7FD953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01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NORMAS (o REGLAS) y PRINCIPIOS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>
                <a:solidFill>
                  <a:srgbClr val="00B0F0"/>
                </a:solidFill>
              </a:rPr>
              <a:t>TEORÍA DEL DERECHO</a:t>
            </a:r>
          </a:p>
          <a:p>
            <a:r>
              <a:rPr lang="es-ES" dirty="0">
                <a:solidFill>
                  <a:srgbClr val="00B0F0"/>
                </a:solidFill>
              </a:rPr>
              <a:t>1er semestre 2021</a:t>
            </a:r>
          </a:p>
          <a:p>
            <a:r>
              <a:rPr lang="es-ES" dirty="0">
                <a:solidFill>
                  <a:srgbClr val="00B0F0"/>
                </a:solidFill>
              </a:rPr>
              <a:t>RRII  y RRLL</a:t>
            </a:r>
          </a:p>
        </p:txBody>
      </p:sp>
    </p:spTree>
    <p:extLst>
      <p:ext uri="{BB962C8B-B14F-4D97-AF65-F5344CB8AC3E}">
        <p14:creationId xmlns:p14="http://schemas.microsoft.com/office/powerpoint/2010/main" val="20379225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542563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Continuación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26942"/>
            <a:ext cx="10515601" cy="515002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Los principios aportan RAZONES PARA DECIDIR.</a:t>
            </a:r>
          </a:p>
          <a:p>
            <a:pPr algn="just"/>
            <a:r>
              <a:rPr lang="es-ES" dirty="0"/>
              <a:t>Además, los principios informan y sustentan las normas jurídicas, de modo tal que la literalidad de la norma puede ser desatendida o inaplicada por el Juez cuando viola un principio que en ese caso específico se considera importante.</a:t>
            </a:r>
          </a:p>
          <a:p>
            <a:pPr algn="just"/>
            <a:r>
              <a:rPr lang="es-ES" dirty="0"/>
              <a:t>Ejemplo: caso </a:t>
            </a:r>
            <a:r>
              <a:rPr lang="es-ES" b="1" dirty="0"/>
              <a:t>Riggs vs. Palmer </a:t>
            </a:r>
            <a:r>
              <a:rPr lang="es-ES" dirty="0"/>
              <a:t>(1899). El fundamento de esta decisión no es una regla jurídica positiva, sino un principio moral que dice: </a:t>
            </a:r>
            <a:r>
              <a:rPr lang="es-ES" i="1" dirty="0"/>
              <a:t>“a nadie se le permitirá aprovecharse de su propio fraude o sacar partido de su propia injusticia o fundar demanda alguna sobre su propia iniquidad o adquirir propiedad de su propio crimen.”</a:t>
            </a:r>
          </a:p>
          <a:p>
            <a:pPr algn="just"/>
            <a:r>
              <a:rPr lang="es-ES" dirty="0"/>
              <a:t>Otro ejemplo: caso </a:t>
            </a:r>
            <a:r>
              <a:rPr lang="es-ES" b="1" dirty="0"/>
              <a:t>Henningsen v. Bloomfield Motors Inc</a:t>
            </a:r>
            <a:r>
              <a:rPr lang="es-ES" dirty="0"/>
              <a:t>. (1960). El tribunal falló a favor de Henningsen y apeló a diversos principios: a. la libertad de contratación admite excepciones, b. los tribunales jamás serán instrumentos de desigualdad e injusticia, c)  los tribunales no acogerán la imposición de un pacto de </a:t>
            </a:r>
            <a:r>
              <a:rPr lang="es-ES"/>
              <a:t>parTes</a:t>
            </a:r>
            <a:r>
              <a:rPr lang="es-ES" dirty="0"/>
              <a:t> dónde una de ellas se ha aprovechado de la otra.</a:t>
            </a:r>
          </a:p>
          <a:p>
            <a:pPr algn="just"/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939390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B81BC4-A2F8-4A59-8BC6-0EE0E7B3F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Y" dirty="0">
                <a:solidFill>
                  <a:srgbClr val="0070C0"/>
                </a:solidFill>
              </a:rPr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67382F-C6CE-476E-88D5-6E1D764A2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= H. L. A. HART. "</a:t>
            </a:r>
            <a:r>
              <a:rPr lang="es-ES" i="1" dirty="0"/>
              <a:t>EL CONCEPTO DE DERECHO</a:t>
            </a:r>
            <a:r>
              <a:rPr lang="es-ES" dirty="0"/>
              <a:t>." Editorial Abeledo-Perrot, BS. AS. 1998. Traducción de Genaro Carrió.  Capítulo V. </a:t>
            </a:r>
          </a:p>
          <a:p>
            <a:pPr marL="0" indent="0" algn="just">
              <a:buNone/>
            </a:pPr>
            <a:r>
              <a:rPr lang="es-ES" dirty="0"/>
              <a:t>= BONORINO, Pablo Raúl y PEÑA, Jairo – “FILOSOFÍA DEL DERECHO”. Escuela Judicial “Rodrigo Lara Bonilla”, Universidad Nacional de Colombia. PDF en EVA (págs. 63 a 83).</a:t>
            </a:r>
          </a:p>
          <a:p>
            <a:pPr marL="0" indent="0">
              <a:buNone/>
            </a:pPr>
            <a:r>
              <a:rPr lang="es-ES" dirty="0"/>
              <a:t>= Dworkin, Ronald. “</a:t>
            </a:r>
            <a:r>
              <a:rPr lang="es-ES" i="1" dirty="0"/>
              <a:t>LOS DERECHOS EN SERIO</a:t>
            </a:r>
            <a:r>
              <a:rPr lang="es-ES" dirty="0"/>
              <a:t>”, Capítulo 2 “EL MODELO DE LAS NORMAS”. </a:t>
            </a:r>
            <a:r>
              <a:rPr lang="es-ES" dirty="0">
                <a:solidFill>
                  <a:srgbClr val="0070C0"/>
                </a:solidFill>
              </a:rPr>
              <a:t>PDF EN EVA.</a:t>
            </a:r>
          </a:p>
        </p:txBody>
      </p:sp>
    </p:spTree>
    <p:extLst>
      <p:ext uri="{BB962C8B-B14F-4D97-AF65-F5344CB8AC3E}">
        <p14:creationId xmlns:p14="http://schemas.microsoft.com/office/powerpoint/2010/main" val="1268247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 </a:t>
            </a:r>
            <a:r>
              <a:rPr lang="es-ES" dirty="0">
                <a:solidFill>
                  <a:srgbClr val="0070C0"/>
                </a:solidFill>
              </a:rPr>
              <a:t>Norma  o Regla jurídica. (I)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dirty="0"/>
              <a:t>El concepto de NORMA o REGLA abarca un conjunto de mandatos entre los que podemos citar, como ejemplo, aquellos que los padres dan a sus hijos, los que emite un ladrón al asaltar un banco, los dictados por la autoridad estatal para regir las conductas de los ciudadanos, etc. </a:t>
            </a:r>
          </a:p>
          <a:p>
            <a:pPr algn="just"/>
            <a:r>
              <a:rPr lang="es-ES" dirty="0"/>
              <a:t>Una definición de norma de uso común es que es sinónimo de </a:t>
            </a:r>
            <a:r>
              <a:rPr lang="es-ES" b="1" dirty="0"/>
              <a:t>regla de conducta y por tanto son prescripciones generales y abstractas, susceptibles de ser observadas y violadas, que regulan no hechos concretos sino una clase de supuestos de hechos (futuros).</a:t>
            </a:r>
          </a:p>
        </p:txBody>
      </p:sp>
    </p:spTree>
    <p:extLst>
      <p:ext uri="{BB962C8B-B14F-4D97-AF65-F5344CB8AC3E}">
        <p14:creationId xmlns:p14="http://schemas.microsoft.com/office/powerpoint/2010/main" val="3026123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 </a:t>
            </a:r>
            <a:r>
              <a:rPr lang="es-ES" dirty="0">
                <a:solidFill>
                  <a:srgbClr val="0070C0"/>
                </a:solidFill>
              </a:rPr>
              <a:t>Norma  o Regla jurídica. (II)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= Habitualmente, en la literatura teórica se llama normas también a las prescripciones singulares y concretas, como las sentencias, los actos administrativos o los contratos.</a:t>
            </a:r>
          </a:p>
          <a:p>
            <a:pPr marL="0" indent="0" algn="just">
              <a:buNone/>
            </a:pPr>
            <a:r>
              <a:rPr lang="es-ES" dirty="0"/>
              <a:t>= Esta idea está vinculada a la tesis según la cual el Derecho no sólo está constituido por normas generales y abstractas, sino también por prescripciones individuales y concretas y que sostiene que no puede trazarse una distinción nítida entre producción y aplicación del derecho, porque todo acto jurídico es al mismo tiempo, tanto de creación de normas generales o individuales como de aplicación de normas, lo que comprende tanto la legislación como la jurisdicción.</a:t>
            </a:r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4523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rgbClr val="0070C0"/>
                </a:solidFill>
              </a:rPr>
              <a:t>Las normas (reglas) jurídicas </a:t>
            </a:r>
            <a:br>
              <a:rPr lang="es-ES" dirty="0">
                <a:solidFill>
                  <a:srgbClr val="0070C0"/>
                </a:solidFill>
              </a:rPr>
            </a:br>
            <a:r>
              <a:rPr lang="es-ES" dirty="0">
                <a:solidFill>
                  <a:srgbClr val="0070C0"/>
                </a:solidFill>
              </a:rPr>
              <a:t>como reglas sociales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dirty="0"/>
              <a:t>= Seguiremos a Hart, quien sostiene, en </a:t>
            </a:r>
            <a:r>
              <a:rPr lang="es-ES" b="1" dirty="0"/>
              <a:t>“</a:t>
            </a:r>
            <a:r>
              <a:rPr lang="es-ES" b="1" i="1" dirty="0"/>
              <a:t>El concepto de derecho</a:t>
            </a:r>
            <a:r>
              <a:rPr lang="es-ES" b="1" dirty="0"/>
              <a:t>” (1961</a:t>
            </a:r>
            <a:r>
              <a:rPr lang="es-ES" dirty="0"/>
              <a:t>), que la característica general más destacada del derecho es que su existencia implica que ciertas conductas humanas dejan de ser optativas para ser obligatorias.</a:t>
            </a:r>
          </a:p>
          <a:p>
            <a:pPr marL="0" indent="0" algn="just">
              <a:buNone/>
            </a:pPr>
            <a:r>
              <a:rPr lang="es-ES" dirty="0"/>
              <a:t>= Para el autor las reglas que integran los sistemas jurídicos son “reglas sociales”. </a:t>
            </a:r>
          </a:p>
          <a:p>
            <a:pPr marL="0" indent="0" algn="just">
              <a:buNone/>
            </a:pPr>
            <a:r>
              <a:rPr lang="es-ES" dirty="0"/>
              <a:t>= Las reglas sociales son similares a los hábitos, pues en ambos casos la conducta (reglada o habitual) tiene que ser general, lo que significa que la mayor parte del grupo debe repetirla cuando surge la ocasión. </a:t>
            </a:r>
          </a:p>
          <a:p>
            <a:pPr marL="0" indent="0" algn="just">
              <a:buNone/>
            </a:pPr>
            <a:r>
              <a:rPr lang="es-ES" dirty="0"/>
              <a:t>= Las reglas se diferencian de los hábitos por tres características:</a:t>
            </a:r>
          </a:p>
          <a:p>
            <a:pPr marL="0" indent="0" algn="just">
              <a:buNone/>
            </a:pPr>
            <a:r>
              <a:rPr lang="es-ES" dirty="0"/>
              <a:t>                               a) crítica y presión social, </a:t>
            </a:r>
          </a:p>
          <a:p>
            <a:pPr marL="0" indent="0" algn="just">
              <a:buNone/>
            </a:pPr>
            <a:r>
              <a:rPr lang="es-ES" dirty="0"/>
              <a:t>                         b) desviación y legitimidad de la crítica y </a:t>
            </a:r>
          </a:p>
          <a:p>
            <a:pPr marL="0" indent="0" algn="just">
              <a:buNone/>
            </a:pPr>
            <a:r>
              <a:rPr lang="es-ES" dirty="0"/>
              <a:t>                       c) el aspecto interno de las reglas jurídicas.</a:t>
            </a:r>
          </a:p>
        </p:txBody>
      </p:sp>
    </p:spTree>
    <p:extLst>
      <p:ext uri="{BB962C8B-B14F-4D97-AF65-F5344CB8AC3E}">
        <p14:creationId xmlns:p14="http://schemas.microsoft.com/office/powerpoint/2010/main" val="3857944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B41164-18BB-447B-B4FA-5409D6A6E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486292" cy="760290"/>
          </a:xfrm>
        </p:spPr>
        <p:txBody>
          <a:bodyPr/>
          <a:lstStyle/>
          <a:p>
            <a:pPr algn="ctr"/>
            <a:r>
              <a:rPr lang="es-UY" dirty="0">
                <a:solidFill>
                  <a:srgbClr val="0070C0"/>
                </a:solidFill>
              </a:rPr>
              <a:t>Reglas primarias y secundarias.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4DA22E-14EB-4A76-9BF0-426601A89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39" y="1253331"/>
            <a:ext cx="10977489" cy="547102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" dirty="0"/>
              <a:t>= Para poder dar cuenta de la complejidad de los sistemas jurídicos, resulta necesario distinguir dos tipos de reglas: </a:t>
            </a:r>
            <a:r>
              <a:rPr lang="es-ES" b="1" dirty="0"/>
              <a:t>reglas primarias y reglas secundarias. </a:t>
            </a:r>
          </a:p>
          <a:p>
            <a:pPr marL="0" indent="0" algn="just">
              <a:buNone/>
            </a:pPr>
            <a:r>
              <a:rPr lang="es-ES" dirty="0"/>
              <a:t>= Las reglas PRIMARIAS prescriben que los seres humanos hagan u omitan ciertas acciones, lo quieran o no. </a:t>
            </a:r>
          </a:p>
          <a:p>
            <a:pPr marL="0" indent="0" algn="just">
              <a:buNone/>
            </a:pPr>
            <a:r>
              <a:rPr lang="es-ES" dirty="0"/>
              <a:t>= Las reglas SECUNDARIAS dependen, en cierto sentido, de las del primero, o son secundarias en relación con ellas y establecen que los seres humanos pueden, haciendo o diciendo ciertas cosas, introducir nuevas reglas del tipo primario, extinguir o modificar reglas anteriores, o determinar de diversas maneras el efecto de ellas, o controlar su actuación. </a:t>
            </a:r>
          </a:p>
          <a:p>
            <a:pPr marL="0" indent="0" algn="just">
              <a:buNone/>
            </a:pPr>
            <a:r>
              <a:rPr lang="es-ES" dirty="0"/>
              <a:t>= Las reglas primarias imponen deberes y se refieren a acciones que implican movimientos o cambios físicos; las reglas secundarias confieren potestades, públicas o privadas y prevén actos que conducen a la creación o modificación de deberes u obligaciones.</a:t>
            </a:r>
          </a:p>
          <a:p>
            <a:pPr marL="0" indent="0" algn="just">
              <a:buNone/>
            </a:pP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20993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E7DBAD-D3B2-4A4F-B52A-4ABB4853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UY" dirty="0">
                <a:solidFill>
                  <a:srgbClr val="0070C0"/>
                </a:solidFill>
              </a:rPr>
              <a:t>Sistema jurídico y concepto de derecho </a:t>
            </a:r>
            <a:br>
              <a:rPr lang="es-UY" dirty="0">
                <a:solidFill>
                  <a:srgbClr val="0070C0"/>
                </a:solidFill>
              </a:rPr>
            </a:br>
            <a:r>
              <a:rPr lang="es-UY" dirty="0">
                <a:solidFill>
                  <a:srgbClr val="0070C0"/>
                </a:solidFill>
              </a:rPr>
              <a:t>según Hart.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DB6D01-9DE1-4B60-8D65-9B6630C20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ES" dirty="0"/>
              <a:t>El concepto de derecho sólo puede ser explicado correctamente si se tiene presente la existencia de estos tipos de reglas en los sistemas jurídicos complejos: </a:t>
            </a:r>
          </a:p>
          <a:p>
            <a:pPr marL="514350" indent="-514350" algn="just">
              <a:buAutoNum type="alphaLcParenBoth"/>
            </a:pPr>
            <a:r>
              <a:rPr lang="es-ES" b="1" dirty="0"/>
              <a:t>reglas de obligación</a:t>
            </a:r>
            <a:r>
              <a:rPr lang="es-ES" dirty="0"/>
              <a:t>, aquellas que establecen obligaciones a los súbditos; </a:t>
            </a:r>
          </a:p>
          <a:p>
            <a:pPr marL="514350" indent="-514350" algn="just">
              <a:buAutoNum type="alphaLcParenBoth"/>
            </a:pPr>
            <a:r>
              <a:rPr lang="es-ES" b="1" dirty="0"/>
              <a:t>reglas de cambio</a:t>
            </a:r>
            <a:r>
              <a:rPr lang="es-ES" dirty="0"/>
              <a:t>, las que determinan la forma de ingresar, modificar o eliminar reglas del sistema; </a:t>
            </a:r>
          </a:p>
          <a:p>
            <a:pPr marL="514350" indent="-514350" algn="just">
              <a:buAutoNum type="alphaLcParenBoth"/>
            </a:pPr>
            <a:r>
              <a:rPr lang="es-ES" b="1" dirty="0"/>
              <a:t>reglas de adjudicación</a:t>
            </a:r>
            <a:r>
              <a:rPr lang="es-ES" dirty="0"/>
              <a:t>, aquellas que establecen órganos para dirimir los conflictos que puedan surgir en relación con la aplicación de las reglas primarias o con su transgresión, y </a:t>
            </a:r>
          </a:p>
          <a:p>
            <a:pPr marL="514350" indent="-514350" algn="just">
              <a:buAutoNum type="alphaLcParenBoth"/>
            </a:pPr>
            <a:r>
              <a:rPr lang="es-ES" b="1" dirty="0"/>
              <a:t>regla de reconocimiento</a:t>
            </a:r>
            <a:r>
              <a:rPr lang="es-ES" dirty="0"/>
              <a:t>, aquella que provee los criterios para la identificación del contenido del sistema jurídico en cuestión.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00201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Ronald </a:t>
            </a:r>
            <a:r>
              <a:rPr lang="es-ES" dirty="0" err="1">
                <a:solidFill>
                  <a:schemeClr val="accent5">
                    <a:lumMod val="75000"/>
                  </a:schemeClr>
                </a:solidFill>
              </a:rPr>
              <a:t>Dworkin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 y los principios jurídicos.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34905"/>
            <a:ext cx="10515600" cy="4742058"/>
          </a:xfrm>
        </p:spPr>
        <p:txBody>
          <a:bodyPr>
            <a:normAutofit/>
          </a:bodyPr>
          <a:lstStyle/>
          <a:p>
            <a:r>
              <a:rPr lang="es-ES" dirty="0" err="1"/>
              <a:t>Dorwin</a:t>
            </a:r>
            <a:r>
              <a:rPr lang="es-ES" dirty="0"/>
              <a:t> critica la teoría positivista de H. L. A. </a:t>
            </a:r>
            <a:r>
              <a:rPr lang="es-ES" dirty="0" err="1"/>
              <a:t>Hart</a:t>
            </a:r>
            <a:r>
              <a:rPr lang="es-ES" dirty="0"/>
              <a:t>, a la que considera la versión más depurada del positivismo,</a:t>
            </a:r>
          </a:p>
          <a:p>
            <a:r>
              <a:rPr lang="es-ES" dirty="0"/>
              <a:t>Y esa crítica se basa en la distinción que realiza </a:t>
            </a:r>
            <a:r>
              <a:rPr lang="es-ES" dirty="0" err="1"/>
              <a:t>Dworkin</a:t>
            </a:r>
            <a:r>
              <a:rPr lang="es-ES" dirty="0"/>
              <a:t> entre Normas o reglas, directrices y principios.</a:t>
            </a:r>
          </a:p>
          <a:p>
            <a:pPr algn="just"/>
            <a:r>
              <a:rPr lang="es-ES" dirty="0" err="1"/>
              <a:t>Dworkin</a:t>
            </a:r>
            <a:r>
              <a:rPr lang="es-ES" dirty="0"/>
              <a:t> expresa que el positivismo se caracteriza por analizar sólo las normas o reglas, porque considera que el derecho está formado sólo por normas y deja fuera de su análisis las directrices y los principios.</a:t>
            </a:r>
          </a:p>
          <a:p>
            <a:pPr algn="just"/>
            <a:r>
              <a:rPr lang="es-ES" b="1" dirty="0"/>
              <a:t>Los principios son pautas o guías que han de ser observados, no porque favorezcan  o aseguren una situación económica, política o social que se considera deseable, sino porque es una exigencia de la justicias, la equidad o alguna otra dimensión de la moralidad.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9067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dirty="0">
                <a:solidFill>
                  <a:srgbClr val="0070C0"/>
                </a:solidFill>
              </a:rPr>
              <a:t>Elementos del Derecho según Ronald Dworkin.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UY" dirty="0"/>
              <a:t>El derecho está compuesto por normas, directrices y principios, los que a su vez constituyen los materiales que los juristas deben utilizar para resolver los conflictos jurídicos.</a:t>
            </a:r>
            <a:endParaRPr lang="es-ES" dirty="0"/>
          </a:p>
          <a:p>
            <a:pPr marL="0" indent="0">
              <a:buNone/>
            </a:pPr>
            <a:r>
              <a:rPr lang="es-UY" dirty="0"/>
              <a:t>Las</a:t>
            </a:r>
            <a:r>
              <a:rPr lang="es-UY" b="1" dirty="0"/>
              <a:t> Normas o reglas </a:t>
            </a:r>
            <a:r>
              <a:rPr lang="es-UY" dirty="0"/>
              <a:t>son pautas de conducta relativamente específicas y que forman parte del derecho positivo de cada sistema jurídico.</a:t>
            </a:r>
          </a:p>
          <a:p>
            <a:pPr marL="0" indent="0" algn="just">
              <a:buNone/>
            </a:pPr>
            <a:r>
              <a:rPr lang="es-UY" dirty="0"/>
              <a:t>Los</a:t>
            </a:r>
            <a:r>
              <a:rPr lang="es-UY" b="1" dirty="0"/>
              <a:t> principios </a:t>
            </a:r>
            <a:r>
              <a:rPr lang="es-UY" dirty="0"/>
              <a:t>son razones para decidir en un sentido determinado, de carácter muy general y un mismo principio puede dar origen a desacuerdos entre los juristas a la hora de interpretarlo. Y afirma </a:t>
            </a:r>
            <a:r>
              <a:rPr lang="es-UY" dirty="0" err="1"/>
              <a:t>Dworkin</a:t>
            </a:r>
            <a:r>
              <a:rPr lang="es-UY" dirty="0"/>
              <a:t> que los principios constituyen los materiales que permiten al Juez buscar las respuestas correctas en los casos difíciles.</a:t>
            </a:r>
          </a:p>
          <a:p>
            <a:pPr marL="0" indent="0" algn="just">
              <a:buNone/>
            </a:pPr>
            <a:r>
              <a:rPr lang="es-UY" dirty="0"/>
              <a:t>Las </a:t>
            </a:r>
            <a:r>
              <a:rPr lang="es-UY" b="1" dirty="0"/>
              <a:t>directrices</a:t>
            </a:r>
            <a:r>
              <a:rPr lang="es-UY" dirty="0"/>
              <a:t> tienen como objetivo perseguir un bien colectivo. Ej. educación,  economía, niñez, seguridad, etc.</a:t>
            </a:r>
            <a:endParaRPr lang="es-ES" dirty="0"/>
          </a:p>
          <a:p>
            <a:pPr marL="0" indent="0" algn="just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34058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528495" cy="858764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Diferencias entre normas y principios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1547446"/>
            <a:ext cx="10837985" cy="4945429"/>
          </a:xfrm>
        </p:spPr>
        <p:txBody>
          <a:bodyPr>
            <a:normAutofit lnSpcReduction="10000"/>
          </a:bodyPr>
          <a:lstStyle/>
          <a:p>
            <a:r>
              <a:rPr lang="es-ES" dirty="0"/>
              <a:t>Las normas son aplicables en términos de todo o nada: se aplican o no se aplican. Son válidas o inválidas.</a:t>
            </a:r>
          </a:p>
          <a:p>
            <a:r>
              <a:rPr lang="es-ES" dirty="0"/>
              <a:t>Los principios dan razones para decidir en un sentido determinado.</a:t>
            </a:r>
          </a:p>
          <a:p>
            <a:pPr algn="just"/>
            <a:r>
              <a:rPr lang="es-ES" dirty="0"/>
              <a:t>A diferencia de las normas, el enunciado de un principio no determina las condiciones de su aplicación.</a:t>
            </a:r>
          </a:p>
          <a:p>
            <a:pPr algn="just"/>
            <a:r>
              <a:rPr lang="es-ES" dirty="0"/>
              <a:t>Es el contenido material de los principios, o sea su peso específico, el que determina cuándo se deben aplicar en una situación determinada.  Se apoyan en consideraciones de equidad, moralidad y justicia y presentan razones y argumentos en favor de una solución. </a:t>
            </a:r>
          </a:p>
          <a:p>
            <a:pPr algn="just"/>
            <a:r>
              <a:rPr lang="es-ES" dirty="0"/>
              <a:t>Otra diferencia fundamental es el tipo de sanción específica: no existen policías ni cárceles morales mientras que en las sanciones jurídicas la coacción está organizada e institucionalizada.</a:t>
            </a:r>
          </a:p>
          <a:p>
            <a:pPr marL="0" indent="0" algn="just">
              <a:buNone/>
            </a:pPr>
            <a:endParaRPr lang="es-ES" dirty="0"/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48374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1356</Words>
  <Application>Microsoft Office PowerPoint</Application>
  <PresentationFormat>Panorámica</PresentationFormat>
  <Paragraphs>55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NORMAS (o REGLAS) y PRINCIPIOS</vt:lpstr>
      <vt:lpstr> Norma  o Regla jurídica. (I)</vt:lpstr>
      <vt:lpstr> Norma  o Regla jurídica. (II)</vt:lpstr>
      <vt:lpstr>Las normas (reglas) jurídicas  como reglas sociales</vt:lpstr>
      <vt:lpstr>Reglas primarias y secundarias.</vt:lpstr>
      <vt:lpstr>Sistema jurídico y concepto de derecho  según Hart.</vt:lpstr>
      <vt:lpstr>Ronald Dworkin y los principios jurídicos.</vt:lpstr>
      <vt:lpstr>Elementos del Derecho según Ronald Dworkin. </vt:lpstr>
      <vt:lpstr>Diferencias entre normas y principios</vt:lpstr>
      <vt:lpstr>Continuación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NORMAS y PRINCIPIOS</dc:title>
  <dc:creator>Juan Correa</dc:creator>
  <cp:lastModifiedBy>Catherine López</cp:lastModifiedBy>
  <cp:revision>20</cp:revision>
  <dcterms:created xsi:type="dcterms:W3CDTF">2020-06-07T22:57:09Z</dcterms:created>
  <dcterms:modified xsi:type="dcterms:W3CDTF">2021-05-18T18:52:54Z</dcterms:modified>
</cp:coreProperties>
</file>