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Lst>
  <p:handoutMasterIdLst>
    <p:handoutMasterId r:id="rId12"/>
  </p:handoutMasterIdLst>
  <p:sldIdLst>
    <p:sldId id="256" r:id="rId2"/>
    <p:sldId id="257" r:id="rId3"/>
    <p:sldId id="259" r:id="rId4"/>
    <p:sldId id="258"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81" d="100"/>
          <a:sy n="81" d="100"/>
        </p:scale>
        <p:origin x="-288"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UY"/>
          </a:p>
        </p:txBody>
      </p:sp>
      <p:sp>
        <p:nvSpPr>
          <p:cNvPr id="3" name="2 Marcador de fecha"/>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9F1EE00-E007-4A95-BDC3-51C47D6D59F8}" type="datetimeFigureOut">
              <a:rPr lang="es-UY" smtClean="0"/>
              <a:t>13/04/2021</a:t>
            </a:fld>
            <a:endParaRPr lang="es-UY"/>
          </a:p>
        </p:txBody>
      </p:sp>
      <p:sp>
        <p:nvSpPr>
          <p:cNvPr id="4" name="3 Marcador de pie de página"/>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UY"/>
          </a:p>
        </p:txBody>
      </p:sp>
      <p:sp>
        <p:nvSpPr>
          <p:cNvPr id="5" name="4 Marcador de número de diapositiva"/>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E14C57F-CE71-494E-B4F5-0D5653852A88}" type="slidenum">
              <a:rPr lang="es-UY" smtClean="0"/>
              <a:t>‹Nº›</a:t>
            </a:fld>
            <a:endParaRPr lang="es-UY"/>
          </a:p>
        </p:txBody>
      </p:sp>
    </p:spTree>
    <p:extLst>
      <p:ext uri="{BB962C8B-B14F-4D97-AF65-F5344CB8AC3E}">
        <p14:creationId xmlns:p14="http://schemas.microsoft.com/office/powerpoint/2010/main" val="79787284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392E6AD1-4527-4049-A6DF-50C3A79736D9}" type="datetimeFigureOut">
              <a:rPr lang="es-UY" smtClean="0"/>
              <a:t>13/04/2021</a:t>
            </a:fld>
            <a:endParaRPr lang="es-UY" dirty="0"/>
          </a:p>
        </p:txBody>
      </p:sp>
      <p:sp>
        <p:nvSpPr>
          <p:cNvPr id="5" name="Footer Placeholder 4"/>
          <p:cNvSpPr>
            <a:spLocks noGrp="1"/>
          </p:cNvSpPr>
          <p:nvPr>
            <p:ph type="ftr" sz="quarter" idx="11"/>
          </p:nvPr>
        </p:nvSpPr>
        <p:spPr>
          <a:xfrm>
            <a:off x="5332412" y="5883275"/>
            <a:ext cx="4324044" cy="365125"/>
          </a:xfrm>
        </p:spPr>
        <p:txBody>
          <a:bodyPr/>
          <a:lstStyle/>
          <a:p>
            <a:endParaRPr lang="es-UY" dirty="0"/>
          </a:p>
        </p:txBody>
      </p:sp>
      <p:sp>
        <p:nvSpPr>
          <p:cNvPr id="6" name="Slide Number Placeholder 5"/>
          <p:cNvSpPr>
            <a:spLocks noGrp="1"/>
          </p:cNvSpPr>
          <p:nvPr>
            <p:ph type="sldNum" sz="quarter" idx="12"/>
          </p:nvPr>
        </p:nvSpPr>
        <p:spPr/>
        <p:txBody>
          <a:bodyPr/>
          <a:lstStyle/>
          <a:p>
            <a:fld id="{DC53EE75-A4AE-408F-AB4D-9118E54B3F7D}" type="slidenum">
              <a:rPr lang="es-UY" smtClean="0"/>
              <a:t>‹Nº›</a:t>
            </a:fld>
            <a:endParaRPr lang="es-UY" dirty="0"/>
          </a:p>
        </p:txBody>
      </p:sp>
    </p:spTree>
    <p:extLst>
      <p:ext uri="{BB962C8B-B14F-4D97-AF65-F5344CB8AC3E}">
        <p14:creationId xmlns:p14="http://schemas.microsoft.com/office/powerpoint/2010/main" val="21975204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dirty="0"/>
              <a:t>Haga clic en el icono para agregar una imagen</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392E6AD1-4527-4049-A6DF-50C3A79736D9}" type="datetimeFigureOut">
              <a:rPr lang="es-UY" smtClean="0"/>
              <a:t>13/04/2021</a:t>
            </a:fld>
            <a:endParaRPr lang="es-UY" dirty="0"/>
          </a:p>
        </p:txBody>
      </p:sp>
      <p:sp>
        <p:nvSpPr>
          <p:cNvPr id="6" name="Footer Placeholder 5"/>
          <p:cNvSpPr>
            <a:spLocks noGrp="1"/>
          </p:cNvSpPr>
          <p:nvPr>
            <p:ph type="ftr" sz="quarter" idx="11"/>
          </p:nvPr>
        </p:nvSpPr>
        <p:spPr/>
        <p:txBody>
          <a:bodyPr/>
          <a:lstStyle/>
          <a:p>
            <a:endParaRPr lang="es-UY" dirty="0"/>
          </a:p>
        </p:txBody>
      </p:sp>
      <p:sp>
        <p:nvSpPr>
          <p:cNvPr id="7" name="Slide Number Placeholder 6"/>
          <p:cNvSpPr>
            <a:spLocks noGrp="1"/>
          </p:cNvSpPr>
          <p:nvPr>
            <p:ph type="sldNum" sz="quarter" idx="12"/>
          </p:nvPr>
        </p:nvSpPr>
        <p:spPr/>
        <p:txBody>
          <a:bodyPr/>
          <a:lstStyle/>
          <a:p>
            <a:fld id="{DC53EE75-A4AE-408F-AB4D-9118E54B3F7D}" type="slidenum">
              <a:rPr lang="es-UY" smtClean="0"/>
              <a:t>‹Nº›</a:t>
            </a:fld>
            <a:endParaRPr lang="es-UY" dirty="0"/>
          </a:p>
        </p:txBody>
      </p:sp>
    </p:spTree>
    <p:extLst>
      <p:ext uri="{BB962C8B-B14F-4D97-AF65-F5344CB8AC3E}">
        <p14:creationId xmlns:p14="http://schemas.microsoft.com/office/powerpoint/2010/main" val="26069568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392E6AD1-4527-4049-A6DF-50C3A79736D9}" type="datetimeFigureOut">
              <a:rPr lang="es-UY" smtClean="0"/>
              <a:t>13/04/2021</a:t>
            </a:fld>
            <a:endParaRPr lang="es-UY" dirty="0"/>
          </a:p>
        </p:txBody>
      </p:sp>
      <p:sp>
        <p:nvSpPr>
          <p:cNvPr id="5" name="Footer Placeholder 4"/>
          <p:cNvSpPr>
            <a:spLocks noGrp="1"/>
          </p:cNvSpPr>
          <p:nvPr>
            <p:ph type="ftr" sz="quarter" idx="11"/>
          </p:nvPr>
        </p:nvSpPr>
        <p:spPr/>
        <p:txBody>
          <a:bodyPr/>
          <a:lstStyle/>
          <a:p>
            <a:endParaRPr lang="es-UY" dirty="0"/>
          </a:p>
        </p:txBody>
      </p:sp>
      <p:sp>
        <p:nvSpPr>
          <p:cNvPr id="6" name="Slide Number Placeholder 5"/>
          <p:cNvSpPr>
            <a:spLocks noGrp="1"/>
          </p:cNvSpPr>
          <p:nvPr>
            <p:ph type="sldNum" sz="quarter" idx="12"/>
          </p:nvPr>
        </p:nvSpPr>
        <p:spPr/>
        <p:txBody>
          <a:bodyPr/>
          <a:lstStyle/>
          <a:p>
            <a:fld id="{DC53EE75-A4AE-408F-AB4D-9118E54B3F7D}" type="slidenum">
              <a:rPr lang="es-UY" smtClean="0"/>
              <a:t>‹Nº›</a:t>
            </a:fld>
            <a:endParaRPr lang="es-UY" dirty="0"/>
          </a:p>
        </p:txBody>
      </p:sp>
    </p:spTree>
    <p:extLst>
      <p:ext uri="{BB962C8B-B14F-4D97-AF65-F5344CB8AC3E}">
        <p14:creationId xmlns:p14="http://schemas.microsoft.com/office/powerpoint/2010/main" val="30167788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s-ES"/>
              <a:t>Haga clic para modificar el estilo de título del patrón</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392E6AD1-4527-4049-A6DF-50C3A79736D9}" type="datetimeFigureOut">
              <a:rPr lang="es-UY" smtClean="0"/>
              <a:t>13/04/2021</a:t>
            </a:fld>
            <a:endParaRPr lang="es-UY" dirty="0"/>
          </a:p>
        </p:txBody>
      </p:sp>
      <p:sp>
        <p:nvSpPr>
          <p:cNvPr id="5" name="Footer Placeholder 4"/>
          <p:cNvSpPr>
            <a:spLocks noGrp="1"/>
          </p:cNvSpPr>
          <p:nvPr>
            <p:ph type="ftr" sz="quarter" idx="11"/>
          </p:nvPr>
        </p:nvSpPr>
        <p:spPr/>
        <p:txBody>
          <a:bodyPr/>
          <a:lstStyle/>
          <a:p>
            <a:endParaRPr lang="es-UY" dirty="0"/>
          </a:p>
        </p:txBody>
      </p:sp>
      <p:sp>
        <p:nvSpPr>
          <p:cNvPr id="6" name="Slide Number Placeholder 5"/>
          <p:cNvSpPr>
            <a:spLocks noGrp="1"/>
          </p:cNvSpPr>
          <p:nvPr>
            <p:ph type="sldNum" sz="quarter" idx="12"/>
          </p:nvPr>
        </p:nvSpPr>
        <p:spPr/>
        <p:txBody>
          <a:bodyPr/>
          <a:lstStyle/>
          <a:p>
            <a:fld id="{DC53EE75-A4AE-408F-AB4D-9118E54B3F7D}" type="slidenum">
              <a:rPr lang="es-UY" smtClean="0"/>
              <a:t>‹Nº›</a:t>
            </a:fld>
            <a:endParaRPr lang="es-UY" dirty="0"/>
          </a:p>
        </p:txBody>
      </p:sp>
    </p:spTree>
    <p:extLst>
      <p:ext uri="{BB962C8B-B14F-4D97-AF65-F5344CB8AC3E}">
        <p14:creationId xmlns:p14="http://schemas.microsoft.com/office/powerpoint/2010/main" val="7039128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392E6AD1-4527-4049-A6DF-50C3A79736D9}" type="datetimeFigureOut">
              <a:rPr lang="es-UY" smtClean="0"/>
              <a:t>13/04/2021</a:t>
            </a:fld>
            <a:endParaRPr lang="es-UY" dirty="0"/>
          </a:p>
        </p:txBody>
      </p:sp>
      <p:sp>
        <p:nvSpPr>
          <p:cNvPr id="5" name="Footer Placeholder 4"/>
          <p:cNvSpPr>
            <a:spLocks noGrp="1"/>
          </p:cNvSpPr>
          <p:nvPr>
            <p:ph type="ftr" sz="quarter" idx="11"/>
          </p:nvPr>
        </p:nvSpPr>
        <p:spPr/>
        <p:txBody>
          <a:bodyPr/>
          <a:lstStyle/>
          <a:p>
            <a:endParaRPr lang="es-UY" dirty="0"/>
          </a:p>
        </p:txBody>
      </p:sp>
      <p:sp>
        <p:nvSpPr>
          <p:cNvPr id="6" name="Slide Number Placeholder 5"/>
          <p:cNvSpPr>
            <a:spLocks noGrp="1"/>
          </p:cNvSpPr>
          <p:nvPr>
            <p:ph type="sldNum" sz="quarter" idx="12"/>
          </p:nvPr>
        </p:nvSpPr>
        <p:spPr/>
        <p:txBody>
          <a:bodyPr/>
          <a:lstStyle/>
          <a:p>
            <a:fld id="{DC53EE75-A4AE-408F-AB4D-9118E54B3F7D}" type="slidenum">
              <a:rPr lang="es-UY" smtClean="0"/>
              <a:t>‹Nº›</a:t>
            </a:fld>
            <a:endParaRPr lang="es-UY" dirty="0"/>
          </a:p>
        </p:txBody>
      </p:sp>
    </p:spTree>
    <p:extLst>
      <p:ext uri="{BB962C8B-B14F-4D97-AF65-F5344CB8AC3E}">
        <p14:creationId xmlns:p14="http://schemas.microsoft.com/office/powerpoint/2010/main" val="11577247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s-ES"/>
              <a:t>Haga clic para modificar el estilo de título del patrón</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s-ES"/>
              <a:t>Haga clic para modificar los estilos de texto del patrón</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392E6AD1-4527-4049-A6DF-50C3A79736D9}" type="datetimeFigureOut">
              <a:rPr lang="es-UY" smtClean="0"/>
              <a:t>13/04/2021</a:t>
            </a:fld>
            <a:endParaRPr lang="es-UY" dirty="0"/>
          </a:p>
        </p:txBody>
      </p:sp>
      <p:sp>
        <p:nvSpPr>
          <p:cNvPr id="5" name="Footer Placeholder 4"/>
          <p:cNvSpPr>
            <a:spLocks noGrp="1"/>
          </p:cNvSpPr>
          <p:nvPr>
            <p:ph type="ftr" sz="quarter" idx="11"/>
          </p:nvPr>
        </p:nvSpPr>
        <p:spPr/>
        <p:txBody>
          <a:bodyPr/>
          <a:lstStyle/>
          <a:p>
            <a:endParaRPr lang="es-UY" dirty="0"/>
          </a:p>
        </p:txBody>
      </p:sp>
      <p:sp>
        <p:nvSpPr>
          <p:cNvPr id="6" name="Slide Number Placeholder 5"/>
          <p:cNvSpPr>
            <a:spLocks noGrp="1"/>
          </p:cNvSpPr>
          <p:nvPr>
            <p:ph type="sldNum" sz="quarter" idx="12"/>
          </p:nvPr>
        </p:nvSpPr>
        <p:spPr/>
        <p:txBody>
          <a:bodyPr/>
          <a:lstStyle/>
          <a:p>
            <a:fld id="{DC53EE75-A4AE-408F-AB4D-9118E54B3F7D}" type="slidenum">
              <a:rPr lang="es-UY" smtClean="0"/>
              <a:t>‹Nº›</a:t>
            </a:fld>
            <a:endParaRPr lang="es-UY" dirty="0"/>
          </a:p>
        </p:txBody>
      </p:sp>
    </p:spTree>
    <p:extLst>
      <p:ext uri="{BB962C8B-B14F-4D97-AF65-F5344CB8AC3E}">
        <p14:creationId xmlns:p14="http://schemas.microsoft.com/office/powerpoint/2010/main" val="28378362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s-ES"/>
              <a:t>Haga clic para modificar el estilo de título del patrón</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s-ES"/>
              <a:t>Haga clic para modificar los estilos de texto del patrón</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392E6AD1-4527-4049-A6DF-50C3A79736D9}" type="datetimeFigureOut">
              <a:rPr lang="es-UY" smtClean="0"/>
              <a:t>13/04/2021</a:t>
            </a:fld>
            <a:endParaRPr lang="es-UY" dirty="0"/>
          </a:p>
        </p:txBody>
      </p:sp>
      <p:sp>
        <p:nvSpPr>
          <p:cNvPr id="5" name="Footer Placeholder 4"/>
          <p:cNvSpPr>
            <a:spLocks noGrp="1"/>
          </p:cNvSpPr>
          <p:nvPr>
            <p:ph type="ftr" sz="quarter" idx="11"/>
          </p:nvPr>
        </p:nvSpPr>
        <p:spPr/>
        <p:txBody>
          <a:bodyPr/>
          <a:lstStyle/>
          <a:p>
            <a:endParaRPr lang="es-UY" dirty="0"/>
          </a:p>
        </p:txBody>
      </p:sp>
      <p:sp>
        <p:nvSpPr>
          <p:cNvPr id="6" name="Slide Number Placeholder 5"/>
          <p:cNvSpPr>
            <a:spLocks noGrp="1"/>
          </p:cNvSpPr>
          <p:nvPr>
            <p:ph type="sldNum" sz="quarter" idx="12"/>
          </p:nvPr>
        </p:nvSpPr>
        <p:spPr/>
        <p:txBody>
          <a:bodyPr/>
          <a:lstStyle/>
          <a:p>
            <a:fld id="{DC53EE75-A4AE-408F-AB4D-9118E54B3F7D}" type="slidenum">
              <a:rPr lang="es-UY" smtClean="0"/>
              <a:t>‹Nº›</a:t>
            </a:fld>
            <a:endParaRPr lang="es-UY" dirty="0"/>
          </a:p>
        </p:txBody>
      </p:sp>
    </p:spTree>
    <p:extLst>
      <p:ext uri="{BB962C8B-B14F-4D97-AF65-F5344CB8AC3E}">
        <p14:creationId xmlns:p14="http://schemas.microsoft.com/office/powerpoint/2010/main" val="13840582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392E6AD1-4527-4049-A6DF-50C3A79736D9}" type="datetimeFigureOut">
              <a:rPr lang="es-UY" smtClean="0"/>
              <a:t>13/04/2021</a:t>
            </a:fld>
            <a:endParaRPr lang="es-UY" dirty="0"/>
          </a:p>
        </p:txBody>
      </p:sp>
      <p:sp>
        <p:nvSpPr>
          <p:cNvPr id="5" name="Footer Placeholder 4"/>
          <p:cNvSpPr>
            <a:spLocks noGrp="1"/>
          </p:cNvSpPr>
          <p:nvPr>
            <p:ph type="ftr" sz="quarter" idx="11"/>
          </p:nvPr>
        </p:nvSpPr>
        <p:spPr/>
        <p:txBody>
          <a:bodyPr/>
          <a:lstStyle/>
          <a:p>
            <a:endParaRPr lang="es-UY" dirty="0"/>
          </a:p>
        </p:txBody>
      </p:sp>
      <p:sp>
        <p:nvSpPr>
          <p:cNvPr id="6" name="Slide Number Placeholder 5"/>
          <p:cNvSpPr>
            <a:spLocks noGrp="1"/>
          </p:cNvSpPr>
          <p:nvPr>
            <p:ph type="sldNum" sz="quarter" idx="12"/>
          </p:nvPr>
        </p:nvSpPr>
        <p:spPr/>
        <p:txBody>
          <a:bodyPr/>
          <a:lstStyle/>
          <a:p>
            <a:fld id="{DC53EE75-A4AE-408F-AB4D-9118E54B3F7D}" type="slidenum">
              <a:rPr lang="es-UY" smtClean="0"/>
              <a:t>‹Nº›</a:t>
            </a:fld>
            <a:endParaRPr lang="es-UY" dirty="0"/>
          </a:p>
        </p:txBody>
      </p:sp>
    </p:spTree>
    <p:extLst>
      <p:ext uri="{BB962C8B-B14F-4D97-AF65-F5344CB8AC3E}">
        <p14:creationId xmlns:p14="http://schemas.microsoft.com/office/powerpoint/2010/main" val="8442714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392E6AD1-4527-4049-A6DF-50C3A79736D9}" type="datetimeFigureOut">
              <a:rPr lang="es-UY" smtClean="0"/>
              <a:t>13/04/2021</a:t>
            </a:fld>
            <a:endParaRPr lang="es-UY" dirty="0"/>
          </a:p>
        </p:txBody>
      </p:sp>
      <p:sp>
        <p:nvSpPr>
          <p:cNvPr id="5" name="Footer Placeholder 4"/>
          <p:cNvSpPr>
            <a:spLocks noGrp="1"/>
          </p:cNvSpPr>
          <p:nvPr>
            <p:ph type="ftr" sz="quarter" idx="11"/>
          </p:nvPr>
        </p:nvSpPr>
        <p:spPr/>
        <p:txBody>
          <a:bodyPr/>
          <a:lstStyle/>
          <a:p>
            <a:endParaRPr lang="es-UY" dirty="0"/>
          </a:p>
        </p:txBody>
      </p:sp>
      <p:sp>
        <p:nvSpPr>
          <p:cNvPr id="6" name="Slide Number Placeholder 5"/>
          <p:cNvSpPr>
            <a:spLocks noGrp="1"/>
          </p:cNvSpPr>
          <p:nvPr>
            <p:ph type="sldNum" sz="quarter" idx="12"/>
          </p:nvPr>
        </p:nvSpPr>
        <p:spPr/>
        <p:txBody>
          <a:bodyPr/>
          <a:lstStyle/>
          <a:p>
            <a:fld id="{DC53EE75-A4AE-408F-AB4D-9118E54B3F7D}" type="slidenum">
              <a:rPr lang="es-UY" smtClean="0"/>
              <a:t>‹Nº›</a:t>
            </a:fld>
            <a:endParaRPr lang="es-UY" dirty="0"/>
          </a:p>
        </p:txBody>
      </p:sp>
    </p:spTree>
    <p:extLst>
      <p:ext uri="{BB962C8B-B14F-4D97-AF65-F5344CB8AC3E}">
        <p14:creationId xmlns:p14="http://schemas.microsoft.com/office/powerpoint/2010/main" val="1269368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392E6AD1-4527-4049-A6DF-50C3A79736D9}" type="datetimeFigureOut">
              <a:rPr lang="es-UY" smtClean="0"/>
              <a:t>13/04/2021</a:t>
            </a:fld>
            <a:endParaRPr lang="es-UY" dirty="0"/>
          </a:p>
        </p:txBody>
      </p:sp>
      <p:sp>
        <p:nvSpPr>
          <p:cNvPr id="5" name="Footer Placeholder 4"/>
          <p:cNvSpPr>
            <a:spLocks noGrp="1"/>
          </p:cNvSpPr>
          <p:nvPr>
            <p:ph type="ftr" sz="quarter" idx="11"/>
          </p:nvPr>
        </p:nvSpPr>
        <p:spPr/>
        <p:txBody>
          <a:bodyPr/>
          <a:lstStyle/>
          <a:p>
            <a:endParaRPr lang="es-UY" dirty="0"/>
          </a:p>
        </p:txBody>
      </p:sp>
      <p:sp>
        <p:nvSpPr>
          <p:cNvPr id="6" name="Slide Number Placeholder 5"/>
          <p:cNvSpPr>
            <a:spLocks noGrp="1"/>
          </p:cNvSpPr>
          <p:nvPr>
            <p:ph type="sldNum" sz="quarter" idx="12"/>
          </p:nvPr>
        </p:nvSpPr>
        <p:spPr>
          <a:xfrm>
            <a:off x="10951856" y="5867131"/>
            <a:ext cx="551167" cy="365125"/>
          </a:xfrm>
        </p:spPr>
        <p:txBody>
          <a:bodyPr/>
          <a:lstStyle/>
          <a:p>
            <a:fld id="{DC53EE75-A4AE-408F-AB4D-9118E54B3F7D}" type="slidenum">
              <a:rPr lang="es-UY" smtClean="0"/>
              <a:t>‹Nº›</a:t>
            </a:fld>
            <a:endParaRPr lang="es-UY" dirty="0"/>
          </a:p>
        </p:txBody>
      </p:sp>
    </p:spTree>
    <p:extLst>
      <p:ext uri="{BB962C8B-B14F-4D97-AF65-F5344CB8AC3E}">
        <p14:creationId xmlns:p14="http://schemas.microsoft.com/office/powerpoint/2010/main" val="409922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392E6AD1-4527-4049-A6DF-50C3A79736D9}" type="datetimeFigureOut">
              <a:rPr lang="es-UY" smtClean="0"/>
              <a:t>13/04/2021</a:t>
            </a:fld>
            <a:endParaRPr lang="es-UY" dirty="0"/>
          </a:p>
        </p:txBody>
      </p:sp>
      <p:sp>
        <p:nvSpPr>
          <p:cNvPr id="5" name="Footer Placeholder 4"/>
          <p:cNvSpPr>
            <a:spLocks noGrp="1"/>
          </p:cNvSpPr>
          <p:nvPr>
            <p:ph type="ftr" sz="quarter" idx="11"/>
          </p:nvPr>
        </p:nvSpPr>
        <p:spPr/>
        <p:txBody>
          <a:bodyPr/>
          <a:lstStyle/>
          <a:p>
            <a:endParaRPr lang="es-UY" dirty="0"/>
          </a:p>
        </p:txBody>
      </p:sp>
      <p:sp>
        <p:nvSpPr>
          <p:cNvPr id="6" name="Slide Number Placeholder 5"/>
          <p:cNvSpPr>
            <a:spLocks noGrp="1"/>
          </p:cNvSpPr>
          <p:nvPr>
            <p:ph type="sldNum" sz="quarter" idx="12"/>
          </p:nvPr>
        </p:nvSpPr>
        <p:spPr/>
        <p:txBody>
          <a:bodyPr/>
          <a:lstStyle/>
          <a:p>
            <a:fld id="{DC53EE75-A4AE-408F-AB4D-9118E54B3F7D}" type="slidenum">
              <a:rPr lang="es-UY" smtClean="0"/>
              <a:t>‹Nº›</a:t>
            </a:fld>
            <a:endParaRPr lang="es-UY" dirty="0"/>
          </a:p>
        </p:txBody>
      </p:sp>
    </p:spTree>
    <p:extLst>
      <p:ext uri="{BB962C8B-B14F-4D97-AF65-F5344CB8AC3E}">
        <p14:creationId xmlns:p14="http://schemas.microsoft.com/office/powerpoint/2010/main" val="3525013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392E6AD1-4527-4049-A6DF-50C3A79736D9}" type="datetimeFigureOut">
              <a:rPr lang="es-UY" smtClean="0"/>
              <a:t>13/04/2021</a:t>
            </a:fld>
            <a:endParaRPr lang="es-UY" dirty="0"/>
          </a:p>
        </p:txBody>
      </p:sp>
      <p:sp>
        <p:nvSpPr>
          <p:cNvPr id="6" name="Footer Placeholder 5"/>
          <p:cNvSpPr>
            <a:spLocks noGrp="1"/>
          </p:cNvSpPr>
          <p:nvPr>
            <p:ph type="ftr" sz="quarter" idx="11"/>
          </p:nvPr>
        </p:nvSpPr>
        <p:spPr/>
        <p:txBody>
          <a:bodyPr/>
          <a:lstStyle/>
          <a:p>
            <a:endParaRPr lang="es-UY" dirty="0"/>
          </a:p>
        </p:txBody>
      </p:sp>
      <p:sp>
        <p:nvSpPr>
          <p:cNvPr id="7" name="Slide Number Placeholder 6"/>
          <p:cNvSpPr>
            <a:spLocks noGrp="1"/>
          </p:cNvSpPr>
          <p:nvPr>
            <p:ph type="sldNum" sz="quarter" idx="12"/>
          </p:nvPr>
        </p:nvSpPr>
        <p:spPr/>
        <p:txBody>
          <a:bodyPr/>
          <a:lstStyle/>
          <a:p>
            <a:fld id="{DC53EE75-A4AE-408F-AB4D-9118E54B3F7D}" type="slidenum">
              <a:rPr lang="es-UY" smtClean="0"/>
              <a:t>‹Nº›</a:t>
            </a:fld>
            <a:endParaRPr lang="es-UY" dirty="0"/>
          </a:p>
        </p:txBody>
      </p:sp>
    </p:spTree>
    <p:extLst>
      <p:ext uri="{BB962C8B-B14F-4D97-AF65-F5344CB8AC3E}">
        <p14:creationId xmlns:p14="http://schemas.microsoft.com/office/powerpoint/2010/main" val="38219646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392E6AD1-4527-4049-A6DF-50C3A79736D9}" type="datetimeFigureOut">
              <a:rPr lang="es-UY" smtClean="0"/>
              <a:t>13/04/2021</a:t>
            </a:fld>
            <a:endParaRPr lang="es-UY" dirty="0"/>
          </a:p>
        </p:txBody>
      </p:sp>
      <p:sp>
        <p:nvSpPr>
          <p:cNvPr id="8" name="Footer Placeholder 7"/>
          <p:cNvSpPr>
            <a:spLocks noGrp="1"/>
          </p:cNvSpPr>
          <p:nvPr>
            <p:ph type="ftr" sz="quarter" idx="11"/>
          </p:nvPr>
        </p:nvSpPr>
        <p:spPr/>
        <p:txBody>
          <a:bodyPr/>
          <a:lstStyle/>
          <a:p>
            <a:endParaRPr lang="es-UY" dirty="0"/>
          </a:p>
        </p:txBody>
      </p:sp>
      <p:sp>
        <p:nvSpPr>
          <p:cNvPr id="9" name="Slide Number Placeholder 8"/>
          <p:cNvSpPr>
            <a:spLocks noGrp="1"/>
          </p:cNvSpPr>
          <p:nvPr>
            <p:ph type="sldNum" sz="quarter" idx="12"/>
          </p:nvPr>
        </p:nvSpPr>
        <p:spPr/>
        <p:txBody>
          <a:bodyPr/>
          <a:lstStyle/>
          <a:p>
            <a:fld id="{DC53EE75-A4AE-408F-AB4D-9118E54B3F7D}" type="slidenum">
              <a:rPr lang="es-UY" smtClean="0"/>
              <a:t>‹Nº›</a:t>
            </a:fld>
            <a:endParaRPr lang="es-UY" dirty="0"/>
          </a:p>
        </p:txBody>
      </p:sp>
    </p:spTree>
    <p:extLst>
      <p:ext uri="{BB962C8B-B14F-4D97-AF65-F5344CB8AC3E}">
        <p14:creationId xmlns:p14="http://schemas.microsoft.com/office/powerpoint/2010/main" val="23311946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392E6AD1-4527-4049-A6DF-50C3A79736D9}" type="datetimeFigureOut">
              <a:rPr lang="es-UY" smtClean="0"/>
              <a:t>13/04/2021</a:t>
            </a:fld>
            <a:endParaRPr lang="es-UY" dirty="0"/>
          </a:p>
        </p:txBody>
      </p:sp>
      <p:sp>
        <p:nvSpPr>
          <p:cNvPr id="4" name="Footer Placeholder 3"/>
          <p:cNvSpPr>
            <a:spLocks noGrp="1"/>
          </p:cNvSpPr>
          <p:nvPr>
            <p:ph type="ftr" sz="quarter" idx="11"/>
          </p:nvPr>
        </p:nvSpPr>
        <p:spPr/>
        <p:txBody>
          <a:bodyPr/>
          <a:lstStyle/>
          <a:p>
            <a:endParaRPr lang="es-UY" dirty="0"/>
          </a:p>
        </p:txBody>
      </p:sp>
      <p:sp>
        <p:nvSpPr>
          <p:cNvPr id="5" name="Slide Number Placeholder 4"/>
          <p:cNvSpPr>
            <a:spLocks noGrp="1"/>
          </p:cNvSpPr>
          <p:nvPr>
            <p:ph type="sldNum" sz="quarter" idx="12"/>
          </p:nvPr>
        </p:nvSpPr>
        <p:spPr/>
        <p:txBody>
          <a:bodyPr/>
          <a:lstStyle/>
          <a:p>
            <a:fld id="{DC53EE75-A4AE-408F-AB4D-9118E54B3F7D}" type="slidenum">
              <a:rPr lang="es-UY" smtClean="0"/>
              <a:t>‹Nº›</a:t>
            </a:fld>
            <a:endParaRPr lang="es-UY" dirty="0"/>
          </a:p>
        </p:txBody>
      </p:sp>
    </p:spTree>
    <p:extLst>
      <p:ext uri="{BB962C8B-B14F-4D97-AF65-F5344CB8AC3E}">
        <p14:creationId xmlns:p14="http://schemas.microsoft.com/office/powerpoint/2010/main" val="929707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2E6AD1-4527-4049-A6DF-50C3A79736D9}" type="datetimeFigureOut">
              <a:rPr lang="es-UY" smtClean="0"/>
              <a:t>13/04/2021</a:t>
            </a:fld>
            <a:endParaRPr lang="es-UY" dirty="0"/>
          </a:p>
        </p:txBody>
      </p:sp>
      <p:sp>
        <p:nvSpPr>
          <p:cNvPr id="3" name="Footer Placeholder 2"/>
          <p:cNvSpPr>
            <a:spLocks noGrp="1"/>
          </p:cNvSpPr>
          <p:nvPr>
            <p:ph type="ftr" sz="quarter" idx="11"/>
          </p:nvPr>
        </p:nvSpPr>
        <p:spPr/>
        <p:txBody>
          <a:bodyPr/>
          <a:lstStyle/>
          <a:p>
            <a:endParaRPr lang="es-UY" dirty="0"/>
          </a:p>
        </p:txBody>
      </p:sp>
      <p:sp>
        <p:nvSpPr>
          <p:cNvPr id="4" name="Slide Number Placeholder 3"/>
          <p:cNvSpPr>
            <a:spLocks noGrp="1"/>
          </p:cNvSpPr>
          <p:nvPr>
            <p:ph type="sldNum" sz="quarter" idx="12"/>
          </p:nvPr>
        </p:nvSpPr>
        <p:spPr/>
        <p:txBody>
          <a:bodyPr/>
          <a:lstStyle/>
          <a:p>
            <a:fld id="{DC53EE75-A4AE-408F-AB4D-9118E54B3F7D}" type="slidenum">
              <a:rPr lang="es-UY" smtClean="0"/>
              <a:t>‹Nº›</a:t>
            </a:fld>
            <a:endParaRPr lang="es-UY" dirty="0"/>
          </a:p>
        </p:txBody>
      </p:sp>
    </p:spTree>
    <p:extLst>
      <p:ext uri="{BB962C8B-B14F-4D97-AF65-F5344CB8AC3E}">
        <p14:creationId xmlns:p14="http://schemas.microsoft.com/office/powerpoint/2010/main" val="28055145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392E6AD1-4527-4049-A6DF-50C3A79736D9}" type="datetimeFigureOut">
              <a:rPr lang="es-UY" smtClean="0"/>
              <a:t>13/04/2021</a:t>
            </a:fld>
            <a:endParaRPr lang="es-UY" dirty="0"/>
          </a:p>
        </p:txBody>
      </p:sp>
      <p:sp>
        <p:nvSpPr>
          <p:cNvPr id="6" name="Footer Placeholder 5"/>
          <p:cNvSpPr>
            <a:spLocks noGrp="1"/>
          </p:cNvSpPr>
          <p:nvPr>
            <p:ph type="ftr" sz="quarter" idx="11"/>
          </p:nvPr>
        </p:nvSpPr>
        <p:spPr/>
        <p:txBody>
          <a:bodyPr/>
          <a:lstStyle/>
          <a:p>
            <a:endParaRPr lang="es-UY" dirty="0"/>
          </a:p>
        </p:txBody>
      </p:sp>
      <p:sp>
        <p:nvSpPr>
          <p:cNvPr id="7" name="Slide Number Placeholder 6"/>
          <p:cNvSpPr>
            <a:spLocks noGrp="1"/>
          </p:cNvSpPr>
          <p:nvPr>
            <p:ph type="sldNum" sz="quarter" idx="12"/>
          </p:nvPr>
        </p:nvSpPr>
        <p:spPr/>
        <p:txBody>
          <a:bodyPr/>
          <a:lstStyle/>
          <a:p>
            <a:fld id="{DC53EE75-A4AE-408F-AB4D-9118E54B3F7D}" type="slidenum">
              <a:rPr lang="es-UY" smtClean="0"/>
              <a:t>‹Nº›</a:t>
            </a:fld>
            <a:endParaRPr lang="es-UY" dirty="0"/>
          </a:p>
        </p:txBody>
      </p:sp>
    </p:spTree>
    <p:extLst>
      <p:ext uri="{BB962C8B-B14F-4D97-AF65-F5344CB8AC3E}">
        <p14:creationId xmlns:p14="http://schemas.microsoft.com/office/powerpoint/2010/main" val="2738232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s-ES"/>
              <a:t>Haga clic para modificar el estilo de título del patrón</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dirty="0"/>
              <a:t>Haga clic en el icono para agregar una imagen</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392E6AD1-4527-4049-A6DF-50C3A79736D9}" type="datetimeFigureOut">
              <a:rPr lang="es-UY" smtClean="0"/>
              <a:t>13/04/2021</a:t>
            </a:fld>
            <a:endParaRPr lang="es-UY" dirty="0"/>
          </a:p>
        </p:txBody>
      </p:sp>
      <p:sp>
        <p:nvSpPr>
          <p:cNvPr id="6" name="Footer Placeholder 5"/>
          <p:cNvSpPr>
            <a:spLocks noGrp="1"/>
          </p:cNvSpPr>
          <p:nvPr>
            <p:ph type="ftr" sz="quarter" idx="11"/>
          </p:nvPr>
        </p:nvSpPr>
        <p:spPr/>
        <p:txBody>
          <a:bodyPr/>
          <a:lstStyle/>
          <a:p>
            <a:endParaRPr lang="es-UY" dirty="0"/>
          </a:p>
        </p:txBody>
      </p:sp>
      <p:sp>
        <p:nvSpPr>
          <p:cNvPr id="7" name="Slide Number Placeholder 6"/>
          <p:cNvSpPr>
            <a:spLocks noGrp="1"/>
          </p:cNvSpPr>
          <p:nvPr>
            <p:ph type="sldNum" sz="quarter" idx="12"/>
          </p:nvPr>
        </p:nvSpPr>
        <p:spPr/>
        <p:txBody>
          <a:bodyPr/>
          <a:lstStyle/>
          <a:p>
            <a:fld id="{DC53EE75-A4AE-408F-AB4D-9118E54B3F7D}" type="slidenum">
              <a:rPr lang="es-UY" smtClean="0"/>
              <a:t>‹Nº›</a:t>
            </a:fld>
            <a:endParaRPr lang="es-UY" dirty="0"/>
          </a:p>
        </p:txBody>
      </p:sp>
    </p:spTree>
    <p:extLst>
      <p:ext uri="{BB962C8B-B14F-4D97-AF65-F5344CB8AC3E}">
        <p14:creationId xmlns:p14="http://schemas.microsoft.com/office/powerpoint/2010/main" val="3133652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392E6AD1-4527-4049-A6DF-50C3A79736D9}" type="datetimeFigureOut">
              <a:rPr lang="es-UY" smtClean="0"/>
              <a:t>13/04/2021</a:t>
            </a:fld>
            <a:endParaRPr lang="es-UY"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s-UY"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C53EE75-A4AE-408F-AB4D-9118E54B3F7D}" type="slidenum">
              <a:rPr lang="es-UY" smtClean="0"/>
              <a:t>‹Nº›</a:t>
            </a:fld>
            <a:endParaRPr lang="es-UY" dirty="0"/>
          </a:p>
        </p:txBody>
      </p:sp>
    </p:spTree>
    <p:extLst>
      <p:ext uri="{BB962C8B-B14F-4D97-AF65-F5344CB8AC3E}">
        <p14:creationId xmlns:p14="http://schemas.microsoft.com/office/powerpoint/2010/main" val="3168183874"/>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 id="2147483774" r:id="rId12"/>
    <p:sldLayoutId id="2147483775" r:id="rId13"/>
    <p:sldLayoutId id="2147483776" r:id="rId14"/>
    <p:sldLayoutId id="2147483777" r:id="rId15"/>
    <p:sldLayoutId id="2147483778" r:id="rId16"/>
    <p:sldLayoutId id="2147483779"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D05CA528-9D0E-4BD8-8874-6E780CED93F4}"/>
              </a:ext>
            </a:extLst>
          </p:cNvPr>
          <p:cNvSpPr>
            <a:spLocks noGrp="1"/>
          </p:cNvSpPr>
          <p:nvPr>
            <p:ph type="ctrTitle"/>
          </p:nvPr>
        </p:nvSpPr>
        <p:spPr/>
        <p:txBody>
          <a:bodyPr/>
          <a:lstStyle/>
          <a:p>
            <a:r>
              <a:rPr lang="es-UY" dirty="0" smtClean="0"/>
              <a:t>EXPROPIACIÓN.</a:t>
            </a:r>
            <a:endParaRPr lang="es-UY" dirty="0"/>
          </a:p>
        </p:txBody>
      </p:sp>
      <p:sp>
        <p:nvSpPr>
          <p:cNvPr id="3" name="Subtítulo 2">
            <a:extLst>
              <a:ext uri="{FF2B5EF4-FFF2-40B4-BE49-F238E27FC236}">
                <a16:creationId xmlns:a16="http://schemas.microsoft.com/office/drawing/2014/main" xmlns="" id="{FE0C3A91-ACFF-4033-83CE-BEE1C85E5D2C}"/>
              </a:ext>
            </a:extLst>
          </p:cNvPr>
          <p:cNvSpPr>
            <a:spLocks noGrp="1"/>
          </p:cNvSpPr>
          <p:nvPr>
            <p:ph type="subTitle" idx="1"/>
          </p:nvPr>
        </p:nvSpPr>
        <p:spPr>
          <a:xfrm>
            <a:off x="4515377" y="4074645"/>
            <a:ext cx="6987645" cy="1388534"/>
          </a:xfrm>
        </p:spPr>
        <p:txBody>
          <a:bodyPr>
            <a:normAutofit fontScale="85000" lnSpcReduction="20000"/>
          </a:bodyPr>
          <a:lstStyle/>
          <a:p>
            <a:r>
              <a:rPr lang="es-UY" dirty="0"/>
              <a:t>Asignatura: Técnica Notarial III.</a:t>
            </a:r>
          </a:p>
          <a:p>
            <a:r>
              <a:rPr lang="es-UY" dirty="0"/>
              <a:t>Docente </a:t>
            </a:r>
            <a:r>
              <a:rPr lang="es-UY" dirty="0" smtClean="0"/>
              <a:t>encargado </a:t>
            </a:r>
            <a:r>
              <a:rPr lang="es-UY" dirty="0"/>
              <a:t>del curso: </a:t>
            </a:r>
            <a:r>
              <a:rPr lang="es-UY" dirty="0" err="1" smtClean="0"/>
              <a:t>Dra.Esc</a:t>
            </a:r>
            <a:r>
              <a:rPr lang="es-UY" dirty="0"/>
              <a:t>. </a:t>
            </a:r>
            <a:r>
              <a:rPr lang="es-UY" dirty="0" smtClean="0"/>
              <a:t>Rossina Merello</a:t>
            </a:r>
            <a:r>
              <a:rPr lang="es-UY" dirty="0" smtClean="0"/>
              <a:t>.</a:t>
            </a:r>
            <a:endParaRPr lang="es-UY" dirty="0"/>
          </a:p>
          <a:p>
            <a:r>
              <a:rPr lang="es-UY" dirty="0"/>
              <a:t>Material elaborado por: Esc. Claudio Giménez.</a:t>
            </a:r>
          </a:p>
          <a:p>
            <a:r>
              <a:rPr lang="es-UY" dirty="0" smtClean="0"/>
              <a:t>Abril</a:t>
            </a:r>
            <a:r>
              <a:rPr lang="es-UY" dirty="0" smtClean="0"/>
              <a:t> </a:t>
            </a:r>
            <a:r>
              <a:rPr lang="es-UY" dirty="0" smtClean="0"/>
              <a:t>2021.</a:t>
            </a:r>
            <a:endParaRPr lang="es-UY" dirty="0"/>
          </a:p>
        </p:txBody>
      </p:sp>
    </p:spTree>
    <p:extLst>
      <p:ext uri="{BB962C8B-B14F-4D97-AF65-F5344CB8AC3E}">
        <p14:creationId xmlns:p14="http://schemas.microsoft.com/office/powerpoint/2010/main" val="40562320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14DC04DE-E5B1-4BB8-9C58-8E5BAB1522DF}"/>
              </a:ext>
            </a:extLst>
          </p:cNvPr>
          <p:cNvSpPr>
            <a:spLocks noGrp="1"/>
          </p:cNvSpPr>
          <p:nvPr>
            <p:ph type="title"/>
          </p:nvPr>
        </p:nvSpPr>
        <p:spPr>
          <a:xfrm>
            <a:off x="1484310" y="190501"/>
            <a:ext cx="9980859" cy="747345"/>
          </a:xfrm>
        </p:spPr>
        <p:txBody>
          <a:bodyPr>
            <a:noAutofit/>
          </a:bodyPr>
          <a:lstStyle/>
          <a:p>
            <a:pPr algn="l"/>
            <a:r>
              <a:rPr lang="es-UY" sz="3200" b="1" dirty="0" smtClean="0"/>
              <a:t>OCUPACIÓN URGENTE DEL BIEN</a:t>
            </a:r>
            <a:endParaRPr lang="es-UY" sz="3200" b="1" dirty="0"/>
          </a:p>
        </p:txBody>
      </p:sp>
      <p:sp>
        <p:nvSpPr>
          <p:cNvPr id="3" name="Marcador de contenido 2">
            <a:extLst>
              <a:ext uri="{FF2B5EF4-FFF2-40B4-BE49-F238E27FC236}">
                <a16:creationId xmlns:a16="http://schemas.microsoft.com/office/drawing/2014/main" xmlns="" id="{4B5D6488-D77E-4A48-947C-3C0D307E1AC2}"/>
              </a:ext>
            </a:extLst>
          </p:cNvPr>
          <p:cNvSpPr>
            <a:spLocks noGrp="1"/>
          </p:cNvSpPr>
          <p:nvPr>
            <p:ph idx="1"/>
          </p:nvPr>
        </p:nvSpPr>
        <p:spPr>
          <a:xfrm>
            <a:off x="1484311" y="1137138"/>
            <a:ext cx="10027752" cy="5216770"/>
          </a:xfrm>
        </p:spPr>
        <p:txBody>
          <a:bodyPr>
            <a:normAutofit lnSpcReduction="10000"/>
          </a:bodyPr>
          <a:lstStyle/>
          <a:p>
            <a:r>
              <a:rPr lang="es-UY" b="1" dirty="0"/>
              <a:t>Decreto del Poder Ejecutivo que la </a:t>
            </a:r>
            <a:r>
              <a:rPr lang="es-UY" b="1" dirty="0" smtClean="0"/>
              <a:t>declare; </a:t>
            </a:r>
            <a:r>
              <a:rPr lang="es-UY" b="1" dirty="0"/>
              <a:t>y se solicita ante el Juzgado que entiende en el asunto</a:t>
            </a:r>
            <a:r>
              <a:rPr lang="es-UY" b="1" dirty="0" smtClean="0"/>
              <a:t>.</a:t>
            </a:r>
          </a:p>
          <a:p>
            <a:pPr marL="0" indent="0">
              <a:buNone/>
            </a:pPr>
            <a:endParaRPr lang="es-UY" b="1" u="sng" dirty="0" smtClean="0"/>
          </a:p>
          <a:p>
            <a:pPr marL="0" indent="0">
              <a:buNone/>
            </a:pPr>
            <a:r>
              <a:rPr lang="es-UY" b="1" u="sng" dirty="0" smtClean="0"/>
              <a:t>Importante</a:t>
            </a:r>
            <a:r>
              <a:rPr lang="es-UY" b="1" u="sng" dirty="0"/>
              <a:t>:</a:t>
            </a:r>
            <a:endParaRPr lang="en-US" b="1" u="sng" dirty="0"/>
          </a:p>
          <a:p>
            <a:pPr lvl="0"/>
            <a:r>
              <a:rPr lang="es-UY" dirty="0"/>
              <a:t>Aquí también se da lo del Acta Notarial para la </a:t>
            </a:r>
            <a:r>
              <a:rPr lang="es-UY" b="1" dirty="0"/>
              <a:t>toma de posesión del bien </a:t>
            </a:r>
            <a:r>
              <a:rPr lang="es-UY" dirty="0"/>
              <a:t>(para constatar el estado del bien al momento preciso del acto jurídico).</a:t>
            </a:r>
            <a:endParaRPr lang="en-US" dirty="0"/>
          </a:p>
          <a:p>
            <a:pPr marL="0" indent="0">
              <a:buNone/>
            </a:pPr>
            <a:r>
              <a:rPr lang="es-UY" b="1" dirty="0"/>
              <a:t> </a:t>
            </a:r>
            <a:endParaRPr lang="en-US" dirty="0"/>
          </a:p>
          <a:p>
            <a:pPr lvl="0"/>
            <a:r>
              <a:rPr lang="es-UY" b="1" dirty="0"/>
              <a:t>Art. 232 </a:t>
            </a:r>
            <a:r>
              <a:rPr lang="es-UY" b="1" dirty="0" smtClean="0"/>
              <a:t>Constitución. Indemnización </a:t>
            </a:r>
            <a:r>
              <a:rPr lang="es-UY" b="1" dirty="0"/>
              <a:t>provisoria</a:t>
            </a:r>
            <a:r>
              <a:rPr lang="es-UY" b="1" dirty="0" smtClean="0"/>
              <a:t>.</a:t>
            </a:r>
            <a:r>
              <a:rPr lang="es-UY" dirty="0" smtClean="0"/>
              <a:t>(ya que el objeto del juicio expropiatorio es el monto de la indemnización).</a:t>
            </a:r>
            <a:endParaRPr lang="en-US" dirty="0"/>
          </a:p>
          <a:p>
            <a:pPr marL="0" indent="0">
              <a:buNone/>
            </a:pPr>
            <a:r>
              <a:rPr lang="es-UY" b="1" dirty="0"/>
              <a:t> </a:t>
            </a:r>
            <a:endParaRPr lang="en-US" dirty="0"/>
          </a:p>
          <a:p>
            <a:r>
              <a:rPr lang="es-UY" b="1" dirty="0" smtClean="0"/>
              <a:t>Con </a:t>
            </a:r>
            <a:r>
              <a:rPr lang="es-UY" b="1" dirty="0"/>
              <a:t>la aplicación de este Instituto lo que se toma es la posesión del bien, </a:t>
            </a:r>
            <a:r>
              <a:rPr lang="es-UY" b="1" u="sng" dirty="0"/>
              <a:t>no se adquiere la </a:t>
            </a:r>
            <a:r>
              <a:rPr lang="es-UY" b="1" u="sng" dirty="0" smtClean="0"/>
              <a:t>propiedad</a:t>
            </a:r>
            <a:r>
              <a:rPr lang="es-UY" b="1" dirty="0"/>
              <a:t>.</a:t>
            </a:r>
            <a:endParaRPr lang="en-US" dirty="0"/>
          </a:p>
          <a:p>
            <a:endParaRPr lang="es-UY" dirty="0"/>
          </a:p>
        </p:txBody>
      </p:sp>
    </p:spTree>
    <p:extLst>
      <p:ext uri="{BB962C8B-B14F-4D97-AF65-F5344CB8AC3E}">
        <p14:creationId xmlns:p14="http://schemas.microsoft.com/office/powerpoint/2010/main" val="1462061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14DC04DE-E5B1-4BB8-9C58-8E5BAB1522DF}"/>
              </a:ext>
            </a:extLst>
          </p:cNvPr>
          <p:cNvSpPr>
            <a:spLocks noGrp="1"/>
          </p:cNvSpPr>
          <p:nvPr>
            <p:ph type="title"/>
          </p:nvPr>
        </p:nvSpPr>
        <p:spPr>
          <a:xfrm>
            <a:off x="1484310" y="190501"/>
            <a:ext cx="10018713" cy="876299"/>
          </a:xfrm>
        </p:spPr>
        <p:txBody>
          <a:bodyPr/>
          <a:lstStyle/>
          <a:p>
            <a:pPr algn="l"/>
            <a:r>
              <a:rPr lang="es-UY" b="1" dirty="0"/>
              <a:t>	</a:t>
            </a:r>
            <a:r>
              <a:rPr lang="es-UY" b="1" dirty="0" smtClean="0"/>
              <a:t>PROCESO EXPROPIATORIO.</a:t>
            </a:r>
            <a:endParaRPr lang="es-UY" b="1" dirty="0"/>
          </a:p>
        </p:txBody>
      </p:sp>
      <p:sp>
        <p:nvSpPr>
          <p:cNvPr id="3" name="Marcador de contenido 2">
            <a:extLst>
              <a:ext uri="{FF2B5EF4-FFF2-40B4-BE49-F238E27FC236}">
                <a16:creationId xmlns:a16="http://schemas.microsoft.com/office/drawing/2014/main" xmlns="" id="{4B5D6488-D77E-4A48-947C-3C0D307E1AC2}"/>
              </a:ext>
            </a:extLst>
          </p:cNvPr>
          <p:cNvSpPr>
            <a:spLocks noGrp="1"/>
          </p:cNvSpPr>
          <p:nvPr>
            <p:ph idx="1"/>
          </p:nvPr>
        </p:nvSpPr>
        <p:spPr>
          <a:xfrm>
            <a:off x="1484310" y="1394791"/>
            <a:ext cx="10018713" cy="5085522"/>
          </a:xfrm>
        </p:spPr>
        <p:txBody>
          <a:bodyPr>
            <a:normAutofit/>
          </a:bodyPr>
          <a:lstStyle/>
          <a:p>
            <a:r>
              <a:rPr lang="es-UY" dirty="0" smtClean="0"/>
              <a:t>Marco Legal:</a:t>
            </a:r>
          </a:p>
          <a:p>
            <a:pPr lvl="1"/>
            <a:r>
              <a:rPr lang="es-UY" dirty="0" smtClean="0"/>
              <a:t>Ley </a:t>
            </a:r>
            <a:r>
              <a:rPr lang="es-UY" dirty="0"/>
              <a:t>3.958 (año 1912), modificativas y concordantes; </a:t>
            </a:r>
            <a:endParaRPr lang="es-UY" dirty="0" smtClean="0"/>
          </a:p>
          <a:p>
            <a:pPr lvl="1"/>
            <a:r>
              <a:rPr lang="es-UY" dirty="0" smtClean="0"/>
              <a:t>Art</a:t>
            </a:r>
            <a:r>
              <a:rPr lang="es-UY" dirty="0"/>
              <a:t>. 32 de la Constitución.</a:t>
            </a:r>
            <a:endParaRPr lang="en-US" dirty="0"/>
          </a:p>
          <a:p>
            <a:r>
              <a:rPr lang="es-UY" dirty="0" smtClean="0"/>
              <a:t>Se </a:t>
            </a:r>
            <a:r>
              <a:rPr lang="es-UY" dirty="0"/>
              <a:t>enmarca dentro del </a:t>
            </a:r>
            <a:r>
              <a:rPr lang="es-UY" b="1" dirty="0"/>
              <a:t>Derecho </a:t>
            </a:r>
            <a:r>
              <a:rPr lang="es-UY" b="1" dirty="0" smtClean="0"/>
              <a:t>Público</a:t>
            </a:r>
            <a:r>
              <a:rPr lang="es-UY" dirty="0" smtClean="0"/>
              <a:t>.</a:t>
            </a:r>
          </a:p>
          <a:p>
            <a:r>
              <a:rPr lang="es-UY" dirty="0" smtClean="0"/>
              <a:t>El </a:t>
            </a:r>
            <a:r>
              <a:rPr lang="es-UY" dirty="0"/>
              <a:t>Estado, arguyendo la </a:t>
            </a:r>
            <a:r>
              <a:rPr lang="es-UY" b="1" dirty="0"/>
              <a:t>necesidad o utilidad pública </a:t>
            </a:r>
            <a:r>
              <a:rPr lang="es-UY" b="1" u="sng" dirty="0"/>
              <a:t>a través de una Ley</a:t>
            </a:r>
            <a:r>
              <a:rPr lang="es-UY" b="1" dirty="0"/>
              <a:t>, le quita el derecho de propiedad a un particular</a:t>
            </a:r>
            <a:r>
              <a:rPr lang="es-UY" dirty="0"/>
              <a:t>, siendo éste resarcido con una </a:t>
            </a:r>
            <a:r>
              <a:rPr lang="es-UY" b="1" dirty="0"/>
              <a:t>justa y previa compensación</a:t>
            </a:r>
            <a:r>
              <a:rPr lang="es-UY" dirty="0"/>
              <a:t>, con el objetivo de cumplir con los fines públicos. </a:t>
            </a:r>
            <a:endParaRPr lang="es-UY" dirty="0" smtClean="0"/>
          </a:p>
          <a:p>
            <a:r>
              <a:rPr lang="es-UY" dirty="0" smtClean="0"/>
              <a:t>Se </a:t>
            </a:r>
            <a:r>
              <a:rPr lang="es-UY" dirty="0"/>
              <a:t>aplica a los bienes de naturaleza </a:t>
            </a:r>
            <a:r>
              <a:rPr lang="es-UY" dirty="0" smtClean="0"/>
              <a:t>inmueble y mueble (corporales e incorporales).</a:t>
            </a:r>
            <a:endParaRPr lang="en-US" dirty="0"/>
          </a:p>
          <a:p>
            <a:pPr marL="0" indent="0">
              <a:buNone/>
            </a:pPr>
            <a:endParaRPr lang="es-UY" dirty="0"/>
          </a:p>
        </p:txBody>
      </p:sp>
    </p:spTree>
    <p:extLst>
      <p:ext uri="{BB962C8B-B14F-4D97-AF65-F5344CB8AC3E}">
        <p14:creationId xmlns:p14="http://schemas.microsoft.com/office/powerpoint/2010/main" val="37980838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14DC04DE-E5B1-4BB8-9C58-8E5BAB1522DF}"/>
              </a:ext>
            </a:extLst>
          </p:cNvPr>
          <p:cNvSpPr>
            <a:spLocks noGrp="1"/>
          </p:cNvSpPr>
          <p:nvPr>
            <p:ph type="title"/>
          </p:nvPr>
        </p:nvSpPr>
        <p:spPr>
          <a:xfrm>
            <a:off x="1484310" y="190501"/>
            <a:ext cx="10018713" cy="876299"/>
          </a:xfrm>
        </p:spPr>
        <p:txBody>
          <a:bodyPr/>
          <a:lstStyle/>
          <a:p>
            <a:pPr algn="l"/>
            <a:r>
              <a:rPr lang="es-UY" b="1" dirty="0"/>
              <a:t>	</a:t>
            </a:r>
            <a:r>
              <a:rPr lang="es-UY" b="1" dirty="0" smtClean="0"/>
              <a:t>PROCEDIMIENTO.</a:t>
            </a:r>
            <a:endParaRPr lang="es-UY" b="1" dirty="0"/>
          </a:p>
        </p:txBody>
      </p:sp>
      <p:sp>
        <p:nvSpPr>
          <p:cNvPr id="3" name="Marcador de contenido 2">
            <a:extLst>
              <a:ext uri="{FF2B5EF4-FFF2-40B4-BE49-F238E27FC236}">
                <a16:creationId xmlns:a16="http://schemas.microsoft.com/office/drawing/2014/main" xmlns="" id="{4B5D6488-D77E-4A48-947C-3C0D307E1AC2}"/>
              </a:ext>
            </a:extLst>
          </p:cNvPr>
          <p:cNvSpPr>
            <a:spLocks noGrp="1"/>
          </p:cNvSpPr>
          <p:nvPr>
            <p:ph idx="1"/>
          </p:nvPr>
        </p:nvSpPr>
        <p:spPr>
          <a:xfrm>
            <a:off x="1484310" y="1394791"/>
            <a:ext cx="10018713" cy="5085522"/>
          </a:xfrm>
        </p:spPr>
        <p:txBody>
          <a:bodyPr>
            <a:normAutofit/>
          </a:bodyPr>
          <a:lstStyle/>
          <a:p>
            <a:r>
              <a:rPr lang="es-UY" u="sng" dirty="0"/>
              <a:t>Sujeto activo (expropiante):</a:t>
            </a:r>
            <a:r>
              <a:rPr lang="es-UY" dirty="0"/>
              <a:t> El Estado, a través de la Administración Central, EA, SD, GD</a:t>
            </a:r>
            <a:endParaRPr lang="en-US" dirty="0"/>
          </a:p>
          <a:p>
            <a:r>
              <a:rPr lang="es-UY" u="sng" dirty="0"/>
              <a:t>Sujeto pasivo (expropiado):</a:t>
            </a:r>
            <a:r>
              <a:rPr lang="es-UY" dirty="0"/>
              <a:t> Particulares (personas físicas o jurídicas; también pueden ser PPNE). Propietarios, usufructuarios, poseedores, ocupantes; todos aquellos que en alguna forma y a diferente título tengan que ver con el </a:t>
            </a:r>
            <a:r>
              <a:rPr lang="es-UY" dirty="0" smtClean="0"/>
              <a:t>bien a expropiar. </a:t>
            </a:r>
            <a:endParaRPr lang="en-US" dirty="0"/>
          </a:p>
          <a:p>
            <a:r>
              <a:rPr lang="es-UY" b="1" dirty="0"/>
              <a:t>Se prescinde de la voluntad del sujeto pasivo, el que sólo podrá exigir una justa y previa compensación.</a:t>
            </a:r>
            <a:endParaRPr lang="en-US" dirty="0"/>
          </a:p>
          <a:p>
            <a:pPr algn="just">
              <a:buFont typeface="Wingdings" panose="05000000000000000000" pitchFamily="2" charset="2"/>
              <a:buChar char="ü"/>
            </a:pPr>
            <a:endParaRPr lang="es-UY" dirty="0"/>
          </a:p>
        </p:txBody>
      </p:sp>
    </p:spTree>
    <p:extLst>
      <p:ext uri="{BB962C8B-B14F-4D97-AF65-F5344CB8AC3E}">
        <p14:creationId xmlns:p14="http://schemas.microsoft.com/office/powerpoint/2010/main" val="31056603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14DC04DE-E5B1-4BB8-9C58-8E5BAB1522DF}"/>
              </a:ext>
            </a:extLst>
          </p:cNvPr>
          <p:cNvSpPr>
            <a:spLocks noGrp="1"/>
          </p:cNvSpPr>
          <p:nvPr>
            <p:ph type="title"/>
          </p:nvPr>
        </p:nvSpPr>
        <p:spPr>
          <a:xfrm>
            <a:off x="1484310" y="190501"/>
            <a:ext cx="10018713" cy="876299"/>
          </a:xfrm>
        </p:spPr>
        <p:txBody>
          <a:bodyPr/>
          <a:lstStyle/>
          <a:p>
            <a:pPr algn="l"/>
            <a:r>
              <a:rPr lang="es-UY" b="1" dirty="0" smtClean="0"/>
              <a:t>JUSTA COMPENSACIÓN.</a:t>
            </a:r>
            <a:endParaRPr lang="es-UY" b="1" dirty="0"/>
          </a:p>
        </p:txBody>
      </p:sp>
      <p:sp>
        <p:nvSpPr>
          <p:cNvPr id="3" name="Marcador de contenido 2">
            <a:extLst>
              <a:ext uri="{FF2B5EF4-FFF2-40B4-BE49-F238E27FC236}">
                <a16:creationId xmlns:a16="http://schemas.microsoft.com/office/drawing/2014/main" xmlns="" id="{4B5D6488-D77E-4A48-947C-3C0D307E1AC2}"/>
              </a:ext>
            </a:extLst>
          </p:cNvPr>
          <p:cNvSpPr>
            <a:spLocks noGrp="1"/>
          </p:cNvSpPr>
          <p:nvPr>
            <p:ph idx="1"/>
          </p:nvPr>
        </p:nvSpPr>
        <p:spPr>
          <a:xfrm>
            <a:off x="1484310" y="1394791"/>
            <a:ext cx="10018713" cy="5085522"/>
          </a:xfrm>
        </p:spPr>
        <p:txBody>
          <a:bodyPr>
            <a:normAutofit/>
          </a:bodyPr>
          <a:lstStyle/>
          <a:p>
            <a:r>
              <a:rPr lang="es-UY" dirty="0" smtClean="0"/>
              <a:t>Tener en cuenta: no </a:t>
            </a:r>
            <a:r>
              <a:rPr lang="es-UY" dirty="0"/>
              <a:t>sólo </a:t>
            </a:r>
            <a:r>
              <a:rPr lang="es-UY" dirty="0" smtClean="0"/>
              <a:t>el </a:t>
            </a:r>
            <a:r>
              <a:rPr lang="es-UY" dirty="0"/>
              <a:t>valor venal del bien a expropiar, sino que pueden </a:t>
            </a:r>
            <a:r>
              <a:rPr lang="es-UY" dirty="0" smtClean="0"/>
              <a:t>incluirse otros rubros (daños </a:t>
            </a:r>
            <a:r>
              <a:rPr lang="es-UY" dirty="0"/>
              <a:t>y perjuicios, </a:t>
            </a:r>
            <a:r>
              <a:rPr lang="es-UY" dirty="0" smtClean="0"/>
              <a:t>intereses, </a:t>
            </a:r>
            <a:r>
              <a:rPr lang="es-UY" dirty="0"/>
              <a:t>y todo </a:t>
            </a:r>
            <a:r>
              <a:rPr lang="es-UY" dirty="0" smtClean="0"/>
              <a:t>aquel que </a:t>
            </a:r>
            <a:r>
              <a:rPr lang="es-UY" dirty="0"/>
              <a:t>el expropiado entienda pertinente, en torno a la </a:t>
            </a:r>
            <a:r>
              <a:rPr lang="es-UY" dirty="0" smtClean="0"/>
              <a:t>expropiación).</a:t>
            </a:r>
            <a:endParaRPr lang="en-US" dirty="0"/>
          </a:p>
          <a:p>
            <a:pPr marL="0" indent="0">
              <a:buNone/>
            </a:pPr>
            <a:endParaRPr lang="es-UY" dirty="0" smtClean="0"/>
          </a:p>
          <a:p>
            <a:pPr marL="0" indent="0">
              <a:buNone/>
            </a:pPr>
            <a:r>
              <a:rPr lang="es-UY" dirty="0" smtClean="0"/>
              <a:t>¿</a:t>
            </a:r>
            <a:r>
              <a:rPr lang="es-UY" dirty="0"/>
              <a:t>Qué tan previa debe ser esta justa compensación?</a:t>
            </a:r>
            <a:endParaRPr lang="en-US" dirty="0"/>
          </a:p>
          <a:p>
            <a:pPr marL="0" indent="0">
              <a:buNone/>
            </a:pPr>
            <a:r>
              <a:rPr lang="es-UY" dirty="0" smtClean="0"/>
              <a:t>	- Art</a:t>
            </a:r>
            <a:r>
              <a:rPr lang="es-UY" dirty="0"/>
              <a:t>. </a:t>
            </a:r>
            <a:r>
              <a:rPr lang="es-UY" dirty="0" smtClean="0"/>
              <a:t>232 Constitución</a:t>
            </a:r>
            <a:endParaRPr lang="en-US" dirty="0"/>
          </a:p>
          <a:p>
            <a:pPr marL="0" indent="0" algn="just">
              <a:buNone/>
            </a:pPr>
            <a:endParaRPr lang="es-UY" dirty="0"/>
          </a:p>
        </p:txBody>
      </p:sp>
    </p:spTree>
    <p:extLst>
      <p:ext uri="{BB962C8B-B14F-4D97-AF65-F5344CB8AC3E}">
        <p14:creationId xmlns:p14="http://schemas.microsoft.com/office/powerpoint/2010/main" val="13488378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14DC04DE-E5B1-4BB8-9C58-8E5BAB1522DF}"/>
              </a:ext>
            </a:extLst>
          </p:cNvPr>
          <p:cNvSpPr>
            <a:spLocks noGrp="1"/>
          </p:cNvSpPr>
          <p:nvPr>
            <p:ph type="title"/>
          </p:nvPr>
        </p:nvSpPr>
        <p:spPr>
          <a:xfrm>
            <a:off x="1484310" y="190501"/>
            <a:ext cx="10018713" cy="876299"/>
          </a:xfrm>
        </p:spPr>
        <p:txBody>
          <a:bodyPr/>
          <a:lstStyle/>
          <a:p>
            <a:pPr algn="l"/>
            <a:r>
              <a:rPr lang="es-UY" b="1" dirty="0" smtClean="0"/>
              <a:t>TIPOS DE EXPROPIACIÓN.</a:t>
            </a:r>
            <a:endParaRPr lang="es-UY" b="1" dirty="0"/>
          </a:p>
        </p:txBody>
      </p:sp>
      <p:sp>
        <p:nvSpPr>
          <p:cNvPr id="3" name="Marcador de contenido 2">
            <a:extLst>
              <a:ext uri="{FF2B5EF4-FFF2-40B4-BE49-F238E27FC236}">
                <a16:creationId xmlns:a16="http://schemas.microsoft.com/office/drawing/2014/main" xmlns="" id="{4B5D6488-D77E-4A48-947C-3C0D307E1AC2}"/>
              </a:ext>
            </a:extLst>
          </p:cNvPr>
          <p:cNvSpPr>
            <a:spLocks noGrp="1"/>
          </p:cNvSpPr>
          <p:nvPr>
            <p:ph idx="1"/>
          </p:nvPr>
        </p:nvSpPr>
        <p:spPr>
          <a:xfrm>
            <a:off x="1484310" y="1394791"/>
            <a:ext cx="10018713" cy="5085522"/>
          </a:xfrm>
        </p:spPr>
        <p:txBody>
          <a:bodyPr/>
          <a:lstStyle/>
          <a:p>
            <a:pPr marL="457200" indent="-457200" algn="just">
              <a:buFont typeface="+mj-lt"/>
              <a:buAutoNum type="arabicPeriod"/>
            </a:pPr>
            <a:r>
              <a:rPr lang="es-ES" dirty="0"/>
              <a:t> La expropiación puede ser </a:t>
            </a:r>
            <a:r>
              <a:rPr lang="es-ES" dirty="0" smtClean="0"/>
              <a:t>total.</a:t>
            </a:r>
          </a:p>
          <a:p>
            <a:pPr marL="457200" indent="-457200" algn="just">
              <a:buFont typeface="+mj-lt"/>
              <a:buAutoNum type="arabicPeriod"/>
            </a:pPr>
            <a:endParaRPr lang="es-ES" dirty="0" smtClean="0"/>
          </a:p>
          <a:p>
            <a:pPr marL="457200" indent="-457200" algn="just">
              <a:buFont typeface="+mj-lt"/>
              <a:buAutoNum type="arabicPeriod"/>
            </a:pPr>
            <a:r>
              <a:rPr lang="es-ES" dirty="0" smtClean="0"/>
              <a:t>La expropiación puede ser parcial</a:t>
            </a:r>
            <a:r>
              <a:rPr lang="es-ES" dirty="0"/>
              <a:t>;</a:t>
            </a:r>
            <a:r>
              <a:rPr lang="es-ES" dirty="0" smtClean="0"/>
              <a:t> y en este caso, </a:t>
            </a:r>
            <a:r>
              <a:rPr lang="es-ES" dirty="0"/>
              <a:t>el expropiado tendrá derecho a solicitar </a:t>
            </a:r>
            <a:r>
              <a:rPr lang="es-ES" dirty="0" smtClean="0"/>
              <a:t>(no quiere decir que así sea efectivamente) que </a:t>
            </a:r>
            <a:r>
              <a:rPr lang="es-ES" dirty="0"/>
              <a:t>la misma sea total, por entender que el bien sufrirá una grave depreciación o devendrá en inservible</a:t>
            </a:r>
            <a:r>
              <a:rPr lang="es-ES" dirty="0" smtClean="0"/>
              <a:t>.</a:t>
            </a:r>
            <a:endParaRPr lang="es-UY" dirty="0"/>
          </a:p>
        </p:txBody>
      </p:sp>
    </p:spTree>
    <p:extLst>
      <p:ext uri="{BB962C8B-B14F-4D97-AF65-F5344CB8AC3E}">
        <p14:creationId xmlns:p14="http://schemas.microsoft.com/office/powerpoint/2010/main" val="8799834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14DC04DE-E5B1-4BB8-9C58-8E5BAB1522DF}"/>
              </a:ext>
            </a:extLst>
          </p:cNvPr>
          <p:cNvSpPr>
            <a:spLocks noGrp="1"/>
          </p:cNvSpPr>
          <p:nvPr>
            <p:ph type="title"/>
          </p:nvPr>
        </p:nvSpPr>
        <p:spPr>
          <a:xfrm>
            <a:off x="1484310" y="190501"/>
            <a:ext cx="10018713" cy="876299"/>
          </a:xfrm>
        </p:spPr>
        <p:txBody>
          <a:bodyPr/>
          <a:lstStyle/>
          <a:p>
            <a:pPr algn="l"/>
            <a:r>
              <a:rPr lang="es-UY" b="1" dirty="0" smtClean="0"/>
              <a:t>PROCEDIMIENTO ADMINISTRATIVO.</a:t>
            </a:r>
            <a:endParaRPr lang="es-UY" b="1" dirty="0"/>
          </a:p>
        </p:txBody>
      </p:sp>
      <p:sp>
        <p:nvSpPr>
          <p:cNvPr id="3" name="Marcador de contenido 2">
            <a:extLst>
              <a:ext uri="{FF2B5EF4-FFF2-40B4-BE49-F238E27FC236}">
                <a16:creationId xmlns:a16="http://schemas.microsoft.com/office/drawing/2014/main" xmlns="" id="{4B5D6488-D77E-4A48-947C-3C0D307E1AC2}"/>
              </a:ext>
            </a:extLst>
          </p:cNvPr>
          <p:cNvSpPr>
            <a:spLocks noGrp="1"/>
          </p:cNvSpPr>
          <p:nvPr>
            <p:ph idx="1"/>
          </p:nvPr>
        </p:nvSpPr>
        <p:spPr>
          <a:xfrm>
            <a:off x="1484310" y="1394791"/>
            <a:ext cx="10018713" cy="5085522"/>
          </a:xfrm>
        </p:spPr>
        <p:txBody>
          <a:bodyPr>
            <a:normAutofit/>
          </a:bodyPr>
          <a:lstStyle/>
          <a:p>
            <a:r>
              <a:rPr lang="es-UY" dirty="0" smtClean="0"/>
              <a:t>OBJETO: transferir </a:t>
            </a:r>
            <a:r>
              <a:rPr lang="es-UY" dirty="0"/>
              <a:t>la propiedad del expropiado (particular) al expropiante (Estado</a:t>
            </a:r>
            <a:r>
              <a:rPr lang="es-UY" dirty="0" smtClean="0"/>
              <a:t>). </a:t>
            </a:r>
            <a:endParaRPr lang="en-US" dirty="0"/>
          </a:p>
          <a:p>
            <a:r>
              <a:rPr lang="es-UY" dirty="0" smtClean="0"/>
              <a:t>El </a:t>
            </a:r>
            <a:r>
              <a:rPr lang="es-UY" dirty="0"/>
              <a:t>bien a expropiar debe encontrarse dentro del </a:t>
            </a:r>
            <a:r>
              <a:rPr lang="es-UY" b="1" dirty="0"/>
              <a:t>dominio privado</a:t>
            </a:r>
            <a:r>
              <a:rPr lang="es-UY" dirty="0"/>
              <a:t>, por ejemplo, en el caso de inmuebles, necesariamente los padrones deben haber tenido oportunamente salida Municipal o Fiscal, según corresponda; ya que de lo contrario es improcedente la aplicación de este Instituto.</a:t>
            </a:r>
            <a:endParaRPr lang="en-US" dirty="0"/>
          </a:p>
          <a:p>
            <a:r>
              <a:rPr lang="es-UY" dirty="0"/>
              <a:t>En caso de que el bien esté dentro del </a:t>
            </a:r>
            <a:r>
              <a:rPr lang="es-UY" b="1" dirty="0"/>
              <a:t>dominio público</a:t>
            </a:r>
            <a:r>
              <a:rPr lang="es-UY" dirty="0"/>
              <a:t>, el Instituto a aplicar es el de la </a:t>
            </a:r>
            <a:r>
              <a:rPr lang="es-UY" b="1" dirty="0"/>
              <a:t>transferencia</a:t>
            </a:r>
            <a:r>
              <a:rPr lang="es-UY" dirty="0"/>
              <a:t>, que se da entre las diferentes reparticiones de la </a:t>
            </a:r>
            <a:r>
              <a:rPr lang="es-UY" dirty="0" smtClean="0"/>
              <a:t>Administración. </a:t>
            </a:r>
          </a:p>
          <a:p>
            <a:r>
              <a:rPr lang="es-UY" dirty="0" smtClean="0"/>
              <a:t>Tasación/es: para determinar el valor del bien.</a:t>
            </a:r>
            <a:endParaRPr lang="en-US" dirty="0"/>
          </a:p>
          <a:p>
            <a:pPr marL="0" indent="0" algn="just">
              <a:buNone/>
            </a:pPr>
            <a:endParaRPr lang="es-UY" dirty="0"/>
          </a:p>
        </p:txBody>
      </p:sp>
    </p:spTree>
    <p:extLst>
      <p:ext uri="{BB962C8B-B14F-4D97-AF65-F5344CB8AC3E}">
        <p14:creationId xmlns:p14="http://schemas.microsoft.com/office/powerpoint/2010/main" val="400673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14DC04DE-E5B1-4BB8-9C58-8E5BAB1522DF}"/>
              </a:ext>
            </a:extLst>
          </p:cNvPr>
          <p:cNvSpPr>
            <a:spLocks noGrp="1"/>
          </p:cNvSpPr>
          <p:nvPr>
            <p:ph type="title"/>
          </p:nvPr>
        </p:nvSpPr>
        <p:spPr>
          <a:xfrm>
            <a:off x="1484311" y="190502"/>
            <a:ext cx="9816735" cy="501160"/>
          </a:xfrm>
        </p:spPr>
        <p:txBody>
          <a:bodyPr>
            <a:noAutofit/>
          </a:bodyPr>
          <a:lstStyle/>
          <a:p>
            <a:pPr algn="l"/>
            <a:r>
              <a:rPr lang="es-UY" sz="3200" b="1" dirty="0" smtClean="0"/>
              <a:t>ACTO DE DESIGNACIÓN.</a:t>
            </a:r>
            <a:endParaRPr lang="es-UY" sz="3200" b="1" dirty="0"/>
          </a:p>
        </p:txBody>
      </p:sp>
      <p:sp>
        <p:nvSpPr>
          <p:cNvPr id="3" name="Marcador de contenido 2">
            <a:extLst>
              <a:ext uri="{FF2B5EF4-FFF2-40B4-BE49-F238E27FC236}">
                <a16:creationId xmlns:a16="http://schemas.microsoft.com/office/drawing/2014/main" xmlns="" id="{4B5D6488-D77E-4A48-947C-3C0D307E1AC2}"/>
              </a:ext>
            </a:extLst>
          </p:cNvPr>
          <p:cNvSpPr>
            <a:spLocks noGrp="1"/>
          </p:cNvSpPr>
          <p:nvPr>
            <p:ph idx="1"/>
          </p:nvPr>
        </p:nvSpPr>
        <p:spPr>
          <a:xfrm>
            <a:off x="1418494" y="1008185"/>
            <a:ext cx="10363199" cy="5568460"/>
          </a:xfrm>
        </p:spPr>
        <p:txBody>
          <a:bodyPr>
            <a:normAutofit/>
          </a:bodyPr>
          <a:lstStyle/>
          <a:p>
            <a:r>
              <a:rPr lang="es-UY" sz="1800" dirty="0" smtClean="0"/>
              <a:t>Aprobado por el Poder Ejecutivo.</a:t>
            </a:r>
          </a:p>
          <a:p>
            <a:r>
              <a:rPr lang="es-UY" sz="1800" dirty="0" smtClean="0"/>
              <a:t>Se </a:t>
            </a:r>
            <a:r>
              <a:rPr lang="es-UY" sz="1800" dirty="0"/>
              <a:t>individualiza </a:t>
            </a:r>
            <a:r>
              <a:rPr lang="es-UY" sz="1800" dirty="0" smtClean="0"/>
              <a:t>el, </a:t>
            </a:r>
            <a:r>
              <a:rPr lang="es-UY" sz="1800" dirty="0"/>
              <a:t>o los </a:t>
            </a:r>
            <a:r>
              <a:rPr lang="es-UY" sz="1800" dirty="0" smtClean="0"/>
              <a:t>bienes, </a:t>
            </a:r>
            <a:r>
              <a:rPr lang="es-UY" sz="1800" dirty="0"/>
              <a:t>a </a:t>
            </a:r>
            <a:r>
              <a:rPr lang="es-UY" sz="1800" dirty="0" smtClean="0"/>
              <a:t>expropiar.</a:t>
            </a:r>
            <a:endParaRPr lang="en-US" sz="1800" dirty="0"/>
          </a:p>
          <a:p>
            <a:r>
              <a:rPr lang="es-UY" sz="1800" dirty="0"/>
              <a:t>Debe inscribirse en el Registro de la Propiedad Inmobiliaria correspondiente </a:t>
            </a:r>
            <a:r>
              <a:rPr lang="es-UY" sz="1800" u="sng" dirty="0"/>
              <a:t>(Escribano de la Administración)</a:t>
            </a:r>
            <a:r>
              <a:rPr lang="es-UY" sz="1800" dirty="0"/>
              <a:t>, a los efectos de darle publicidad a la situación de dicho/s padrón/es.</a:t>
            </a:r>
            <a:endParaRPr lang="en-US" sz="1800" dirty="0"/>
          </a:p>
          <a:p>
            <a:r>
              <a:rPr lang="es-UY" sz="1800" dirty="0"/>
              <a:t>Dicha inscripción NO afecta la propiedad</a:t>
            </a:r>
            <a:endParaRPr lang="en-US" sz="1800" dirty="0"/>
          </a:p>
          <a:p>
            <a:r>
              <a:rPr lang="es-UY" sz="1800" dirty="0"/>
              <a:t>Seguidamente la Administración forma un </a:t>
            </a:r>
            <a:r>
              <a:rPr lang="es-UY" sz="1800" dirty="0" smtClean="0"/>
              <a:t>expediente (uno por cada padrón), pasándose </a:t>
            </a:r>
            <a:r>
              <a:rPr lang="es-UY" sz="1800" dirty="0"/>
              <a:t>luego a la etapa de notificación al expropiado</a:t>
            </a:r>
            <a:r>
              <a:rPr lang="es-UY" sz="1800" b="1" dirty="0"/>
              <a:t>.</a:t>
            </a:r>
            <a:r>
              <a:rPr lang="es-UY" sz="1800" dirty="0"/>
              <a:t> </a:t>
            </a:r>
            <a:endParaRPr lang="es-UY" sz="1800" dirty="0" smtClean="0"/>
          </a:p>
          <a:p>
            <a:pPr lvl="1"/>
            <a:r>
              <a:rPr lang="es-UY" sz="1800" dirty="0" smtClean="0"/>
              <a:t>(</a:t>
            </a:r>
            <a:r>
              <a:rPr lang="es-UY" sz="1800" dirty="0"/>
              <a:t>Estudio por parte del escribano de la Administración de Información Registral a tales efectos) y además Publicaciones en el Diario Oficial y otro (Procedimiento Art. 15 y 16 de la </a:t>
            </a:r>
            <a:r>
              <a:rPr lang="es-UY" sz="1800" dirty="0" smtClean="0"/>
              <a:t>Ley). </a:t>
            </a:r>
          </a:p>
          <a:p>
            <a:pPr lvl="1"/>
            <a:r>
              <a:rPr lang="es-UY" sz="1800" dirty="0" smtClean="0"/>
              <a:t>Hay </a:t>
            </a:r>
            <a:r>
              <a:rPr lang="es-UY" sz="1800" dirty="0"/>
              <a:t>que tener en cuenta que es un </a:t>
            </a:r>
            <a:r>
              <a:rPr lang="es-UY" sz="1800" b="1" dirty="0" smtClean="0"/>
              <a:t>Acto Administrativo</a:t>
            </a:r>
            <a:r>
              <a:rPr lang="es-UY" sz="1800" dirty="0" smtClean="0"/>
              <a:t>, </a:t>
            </a:r>
            <a:r>
              <a:rPr lang="es-UY" sz="1800" dirty="0"/>
              <a:t>por lo tanto es susceptible de los recursos administrativos con los plazos legales específicos. (Salvo, refutar la necesidad o utilidad pública conferida por la Ley, que no es pasible de recurso</a:t>
            </a:r>
            <a:r>
              <a:rPr lang="es-UY" dirty="0"/>
              <a:t>).</a:t>
            </a:r>
            <a:endParaRPr lang="en-US" dirty="0"/>
          </a:p>
          <a:p>
            <a:endParaRPr lang="en-US" dirty="0"/>
          </a:p>
          <a:p>
            <a:pPr marL="0" indent="0" algn="just">
              <a:buNone/>
            </a:pPr>
            <a:endParaRPr lang="es-UY" dirty="0"/>
          </a:p>
        </p:txBody>
      </p:sp>
    </p:spTree>
    <p:extLst>
      <p:ext uri="{BB962C8B-B14F-4D97-AF65-F5344CB8AC3E}">
        <p14:creationId xmlns:p14="http://schemas.microsoft.com/office/powerpoint/2010/main" val="10355636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14DC04DE-E5B1-4BB8-9C58-8E5BAB1522DF}"/>
              </a:ext>
            </a:extLst>
          </p:cNvPr>
          <p:cNvSpPr>
            <a:spLocks noGrp="1"/>
          </p:cNvSpPr>
          <p:nvPr>
            <p:ph type="title"/>
          </p:nvPr>
        </p:nvSpPr>
        <p:spPr>
          <a:xfrm>
            <a:off x="1484310" y="190501"/>
            <a:ext cx="10018713" cy="876299"/>
          </a:xfrm>
        </p:spPr>
        <p:txBody>
          <a:bodyPr>
            <a:noAutofit/>
          </a:bodyPr>
          <a:lstStyle/>
          <a:p>
            <a:pPr algn="l"/>
            <a:r>
              <a:rPr lang="es-UY" sz="3200" b="1" dirty="0" smtClean="0"/>
              <a:t>MONTO DE INDEMNIZACIÓN.</a:t>
            </a:r>
            <a:endParaRPr lang="es-UY" sz="3200" b="1" dirty="0"/>
          </a:p>
        </p:txBody>
      </p:sp>
      <p:sp>
        <p:nvSpPr>
          <p:cNvPr id="3" name="Marcador de contenido 2">
            <a:extLst>
              <a:ext uri="{FF2B5EF4-FFF2-40B4-BE49-F238E27FC236}">
                <a16:creationId xmlns:a16="http://schemas.microsoft.com/office/drawing/2014/main" xmlns="" id="{4B5D6488-D77E-4A48-947C-3C0D307E1AC2}"/>
              </a:ext>
            </a:extLst>
          </p:cNvPr>
          <p:cNvSpPr>
            <a:spLocks noGrp="1"/>
          </p:cNvSpPr>
          <p:nvPr>
            <p:ph idx="1"/>
          </p:nvPr>
        </p:nvSpPr>
        <p:spPr>
          <a:xfrm>
            <a:off x="1484310" y="1394791"/>
            <a:ext cx="10018713" cy="5085522"/>
          </a:xfrm>
        </p:spPr>
        <p:txBody>
          <a:bodyPr>
            <a:normAutofit fontScale="85000" lnSpcReduction="20000"/>
          </a:bodyPr>
          <a:lstStyle/>
          <a:p>
            <a:pPr marL="0" indent="0" algn="just">
              <a:buNone/>
            </a:pPr>
            <a:r>
              <a:rPr lang="es-UY" dirty="0" smtClean="0"/>
              <a:t>	Debemos </a:t>
            </a:r>
            <a:r>
              <a:rPr lang="es-UY" dirty="0"/>
              <a:t>distinguir el </a:t>
            </a:r>
            <a:r>
              <a:rPr lang="es-UY" b="1" dirty="0"/>
              <a:t>monto de la indemnización, de precio</a:t>
            </a:r>
            <a:r>
              <a:rPr lang="es-UY" dirty="0"/>
              <a:t>; ya que éste último está relacionado cuando hay un acuerdo de voluntades (cosa por precio</a:t>
            </a:r>
            <a:r>
              <a:rPr lang="es-UY" dirty="0" smtClean="0"/>
              <a:t>), es decir, por ejemplo, </a:t>
            </a:r>
            <a:r>
              <a:rPr lang="es-UY" dirty="0"/>
              <a:t>cuando existe una compraventa.</a:t>
            </a:r>
            <a:endParaRPr lang="en-US" dirty="0"/>
          </a:p>
          <a:p>
            <a:pPr marL="0" indent="0" algn="just">
              <a:buNone/>
            </a:pPr>
            <a:r>
              <a:rPr lang="es-UY" b="1" u="sng" dirty="0" smtClean="0"/>
              <a:t>Diferentes </a:t>
            </a:r>
            <a:r>
              <a:rPr lang="es-UY" b="1" u="sng" dirty="0"/>
              <a:t>posturas:</a:t>
            </a:r>
            <a:endParaRPr lang="en-US" b="1" u="sng" dirty="0"/>
          </a:p>
          <a:p>
            <a:pPr lvl="0" algn="just"/>
            <a:r>
              <a:rPr lang="es-UY" b="1" dirty="0" smtClean="0"/>
              <a:t>Aceptar</a:t>
            </a:r>
            <a:r>
              <a:rPr lang="es-UY" dirty="0" smtClean="0"/>
              <a:t>: pasándose </a:t>
            </a:r>
            <a:r>
              <a:rPr lang="es-UY" dirty="0"/>
              <a:t>directamente a la etapa de escrituración del bien. Aquí habrá una participación activa del Escribano de la Administración, quién se encargará de autorizar esa compraventa, habiendo realizado previamente el estudio de títulos correspondiente, así como de la información Registral (ya lo hizo para notificar</a:t>
            </a:r>
            <a:r>
              <a:rPr lang="es-UY" dirty="0" smtClean="0"/>
              <a:t>); </a:t>
            </a:r>
            <a:r>
              <a:rPr lang="es-UY" dirty="0"/>
              <a:t>realizándose simultáneamente el pago del monto respectivo.</a:t>
            </a:r>
            <a:endParaRPr lang="en-US" dirty="0"/>
          </a:p>
          <a:p>
            <a:pPr marL="0" indent="0" algn="just">
              <a:buNone/>
            </a:pPr>
            <a:r>
              <a:rPr lang="es-UY" dirty="0"/>
              <a:t> </a:t>
            </a:r>
            <a:endParaRPr lang="en-US" dirty="0"/>
          </a:p>
          <a:p>
            <a:pPr lvl="0" algn="just"/>
            <a:r>
              <a:rPr lang="es-UY" b="1" dirty="0"/>
              <a:t>No </a:t>
            </a:r>
            <a:r>
              <a:rPr lang="es-UY" b="1" dirty="0" smtClean="0"/>
              <a:t>aceptar:</a:t>
            </a:r>
            <a:r>
              <a:rPr lang="es-UY" dirty="0" smtClean="0"/>
              <a:t> dando </a:t>
            </a:r>
            <a:r>
              <a:rPr lang="es-UY" dirty="0"/>
              <a:t>lugar al inicio de un </a:t>
            </a:r>
            <a:r>
              <a:rPr lang="es-UY" b="1" dirty="0"/>
              <a:t>Juicio Expropiatorio</a:t>
            </a:r>
            <a:r>
              <a:rPr lang="es-UY" dirty="0"/>
              <a:t>.</a:t>
            </a:r>
            <a:endParaRPr lang="en-US" dirty="0"/>
          </a:p>
          <a:p>
            <a:pPr marL="0" indent="0" algn="just">
              <a:buNone/>
            </a:pPr>
            <a:r>
              <a:rPr lang="en-US" dirty="0"/>
              <a:t>	</a:t>
            </a:r>
            <a:r>
              <a:rPr lang="es-UY" dirty="0" smtClean="0"/>
              <a:t>Si </a:t>
            </a:r>
            <a:r>
              <a:rPr lang="es-UY" dirty="0"/>
              <a:t>no es aceptado el monto de la indemnización, se pasa a esta </a:t>
            </a:r>
            <a:r>
              <a:rPr lang="es-UY" b="1" dirty="0"/>
              <a:t>etapa jurisdiccional</a:t>
            </a:r>
            <a:r>
              <a:rPr lang="es-UY" dirty="0"/>
              <a:t> </a:t>
            </a:r>
            <a:r>
              <a:rPr lang="es-UY" b="1" dirty="0"/>
              <a:t>contenciosa</a:t>
            </a:r>
            <a:r>
              <a:rPr lang="es-UY" dirty="0"/>
              <a:t>, </a:t>
            </a:r>
            <a:r>
              <a:rPr lang="es-UY" b="1" dirty="0"/>
              <a:t>la que va a entender sólo sobre el monto de la indemnización (no sobre la expropiación)</a:t>
            </a:r>
            <a:r>
              <a:rPr lang="es-UY" dirty="0"/>
              <a:t>; siendo </a:t>
            </a:r>
            <a:r>
              <a:rPr lang="es-UY" dirty="0" smtClean="0"/>
              <a:t>competentes </a:t>
            </a:r>
            <a:r>
              <a:rPr lang="es-UY" dirty="0"/>
              <a:t>a tales efectos los Juzgados Letrados de Primera Instancia en lo Contencioso Administrativo en Montevideo; y los Juzgados Letrados de Primera Instancia del Interior con competencia en lo Contencioso Administrativo.</a:t>
            </a:r>
            <a:endParaRPr lang="en-US" dirty="0"/>
          </a:p>
          <a:p>
            <a:pPr lvl="0"/>
            <a:endParaRPr lang="es-UY" dirty="0"/>
          </a:p>
        </p:txBody>
      </p:sp>
    </p:spTree>
    <p:extLst>
      <p:ext uri="{BB962C8B-B14F-4D97-AF65-F5344CB8AC3E}">
        <p14:creationId xmlns:p14="http://schemas.microsoft.com/office/powerpoint/2010/main" val="1500374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14DC04DE-E5B1-4BB8-9C58-8E5BAB1522DF}"/>
              </a:ext>
            </a:extLst>
          </p:cNvPr>
          <p:cNvSpPr>
            <a:spLocks noGrp="1"/>
          </p:cNvSpPr>
          <p:nvPr>
            <p:ph type="title"/>
          </p:nvPr>
        </p:nvSpPr>
        <p:spPr>
          <a:xfrm>
            <a:off x="1484310" y="151312"/>
            <a:ext cx="10018713" cy="876299"/>
          </a:xfrm>
        </p:spPr>
        <p:txBody>
          <a:bodyPr>
            <a:noAutofit/>
          </a:bodyPr>
          <a:lstStyle/>
          <a:p>
            <a:pPr algn="l"/>
            <a:r>
              <a:rPr lang="es-UY" sz="3200" b="1" dirty="0" smtClean="0"/>
              <a:t>PROCESO JUDICIAL DE EXPROPIACIÓN.</a:t>
            </a:r>
            <a:endParaRPr lang="es-UY" sz="3200" b="1" dirty="0"/>
          </a:p>
        </p:txBody>
      </p:sp>
      <p:sp>
        <p:nvSpPr>
          <p:cNvPr id="3" name="Marcador de contenido 2">
            <a:extLst>
              <a:ext uri="{FF2B5EF4-FFF2-40B4-BE49-F238E27FC236}">
                <a16:creationId xmlns:a16="http://schemas.microsoft.com/office/drawing/2014/main" xmlns="" id="{4B5D6488-D77E-4A48-947C-3C0D307E1AC2}"/>
              </a:ext>
            </a:extLst>
          </p:cNvPr>
          <p:cNvSpPr>
            <a:spLocks noGrp="1"/>
          </p:cNvSpPr>
          <p:nvPr>
            <p:ph idx="1"/>
          </p:nvPr>
        </p:nvSpPr>
        <p:spPr>
          <a:xfrm>
            <a:off x="1484310" y="1394791"/>
            <a:ext cx="10018713" cy="5085522"/>
          </a:xfrm>
        </p:spPr>
        <p:txBody>
          <a:bodyPr>
            <a:normAutofit fontScale="85000" lnSpcReduction="10000"/>
          </a:bodyPr>
          <a:lstStyle/>
          <a:p>
            <a:r>
              <a:rPr lang="es-UY" dirty="0" smtClean="0"/>
              <a:t>Procede cuando no hay acuerdo en el monto de indemnización.</a:t>
            </a:r>
          </a:p>
          <a:p>
            <a:r>
              <a:rPr lang="es-UY" dirty="0" smtClean="0"/>
              <a:t>También puede surgir cuando </a:t>
            </a:r>
            <a:r>
              <a:rPr lang="es-UY" dirty="0"/>
              <a:t>no se puede notificar al propietario o su representante, ya sea por ausencia u otra causa (Art. 18 L 3.958 en la redacción dada por el Art. 355 de la Ley 19.355</a:t>
            </a:r>
            <a:r>
              <a:rPr lang="es-UY" dirty="0" smtClean="0"/>
              <a:t>)</a:t>
            </a:r>
          </a:p>
          <a:p>
            <a:pPr marL="0" indent="0">
              <a:buNone/>
            </a:pPr>
            <a:r>
              <a:rPr lang="es-UY" u="sng" dirty="0" smtClean="0"/>
              <a:t>CARACTERÍSTICAS PARTICULARES.</a:t>
            </a:r>
            <a:endParaRPr lang="en-US" u="sng" dirty="0"/>
          </a:p>
          <a:p>
            <a:r>
              <a:rPr lang="es-UY" dirty="0" smtClean="0"/>
              <a:t>Cuando </a:t>
            </a:r>
            <a:r>
              <a:rPr lang="es-UY" dirty="0"/>
              <a:t>el bien a expropiar tiene construcciones o </a:t>
            </a:r>
            <a:r>
              <a:rPr lang="es-UY" dirty="0" smtClean="0"/>
              <a:t>industria, el Actuario, por mandato del juez, labrará </a:t>
            </a:r>
            <a:r>
              <a:rPr lang="es-UY" dirty="0"/>
              <a:t>un acta de </a:t>
            </a:r>
            <a:r>
              <a:rPr lang="es-UY" dirty="0" smtClean="0"/>
              <a:t>constatación de las mismas </a:t>
            </a:r>
            <a:r>
              <a:rPr lang="es-UY" dirty="0"/>
              <a:t>(Escribano en función actuarial).</a:t>
            </a:r>
            <a:endParaRPr lang="en-US" dirty="0"/>
          </a:p>
          <a:p>
            <a:r>
              <a:rPr lang="es-UY" dirty="0"/>
              <a:t>Luego de las diferentes instancias procesales del juicio de referencia, el Juez determinará la justa compensación, teniendo que pasarse luego a la etapa de Escrituración del bien.</a:t>
            </a:r>
            <a:endParaRPr lang="en-US" dirty="0"/>
          </a:p>
          <a:p>
            <a:r>
              <a:rPr lang="es-UY" dirty="0"/>
              <a:t>En caso de que el expropiado se niegue a otorgar y suscribir dicha escrituración, la misma se realizará de Oficio, por parte del Magistrado, quien representará al expropiado, otorgando, suscribiendo y realizando la tradición respectiva (como en la </a:t>
            </a:r>
            <a:r>
              <a:rPr lang="es-UY" dirty="0" smtClean="0"/>
              <a:t>compraventa judicial).</a:t>
            </a:r>
            <a:endParaRPr lang="en-US" dirty="0"/>
          </a:p>
          <a:p>
            <a:r>
              <a:rPr lang="es-UY" dirty="0" smtClean="0"/>
              <a:t>Art</a:t>
            </a:r>
            <a:r>
              <a:rPr lang="es-UY" dirty="0"/>
              <a:t>. 364 </a:t>
            </a:r>
            <a:r>
              <a:rPr lang="es-UY" dirty="0" smtClean="0"/>
              <a:t>Ley 19.355: habilita </a:t>
            </a:r>
            <a:r>
              <a:rPr lang="es-UY" dirty="0"/>
              <a:t>a realizarse la enajenación a través de un </a:t>
            </a:r>
            <a:r>
              <a:rPr lang="es-UY" b="1" dirty="0"/>
              <a:t>acta administrativa</a:t>
            </a:r>
            <a:r>
              <a:rPr lang="es-UY" dirty="0"/>
              <a:t>, cuando quien interviene en esa expropiación es el MTOP</a:t>
            </a:r>
            <a:r>
              <a:rPr lang="es-UY" dirty="0" smtClean="0"/>
              <a:t>.</a:t>
            </a:r>
            <a:endParaRPr lang="en-US" dirty="0"/>
          </a:p>
          <a:p>
            <a:endParaRPr lang="es-UY" dirty="0"/>
          </a:p>
          <a:p>
            <a:pPr lvl="0"/>
            <a:endParaRPr lang="es-UY" dirty="0"/>
          </a:p>
        </p:txBody>
      </p:sp>
    </p:spTree>
    <p:extLst>
      <p:ext uri="{BB962C8B-B14F-4D97-AF65-F5344CB8AC3E}">
        <p14:creationId xmlns:p14="http://schemas.microsoft.com/office/powerpoint/2010/main" val="6432834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Azul">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Parallax">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xmlns="" name="Parallax" id="{3388167B-A2EB-4685-9635-1831D9AEF8C4}" vid="{93B4CCAC-FD5A-4D59-B1AC-EAF45910B5A9}"/>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TM03457496[[fn=Parallax]]</Template>
  <TotalTime>238</TotalTime>
  <Words>785</Words>
  <Application>Microsoft Office PowerPoint</Application>
  <PresentationFormat>Personalizado</PresentationFormat>
  <Paragraphs>62</Paragraphs>
  <Slides>10</Slides>
  <Notes>0</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Parallax</vt:lpstr>
      <vt:lpstr>EXPROPIACIÓN.</vt:lpstr>
      <vt:lpstr> PROCESO EXPROPIATORIO.</vt:lpstr>
      <vt:lpstr> PROCEDIMIENTO.</vt:lpstr>
      <vt:lpstr>JUSTA COMPENSACIÓN.</vt:lpstr>
      <vt:lpstr>TIPOS DE EXPROPIACIÓN.</vt:lpstr>
      <vt:lpstr>PROCEDIMIENTO ADMINISTRATIVO.</vt:lpstr>
      <vt:lpstr>ACTO DE DESIGNACIÓN.</vt:lpstr>
      <vt:lpstr>MONTO DE INDEMNIZACIÓN.</vt:lpstr>
      <vt:lpstr>PROCESO JUDICIAL DE EXPROPIACIÓN.</vt:lpstr>
      <vt:lpstr>OCUPACIÓN URGENTE DEL BIEN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VENIAS</dc:title>
  <dc:creator>Guillermo Méndez.</dc:creator>
  <cp:lastModifiedBy>Esc. Gimenez</cp:lastModifiedBy>
  <cp:revision>36</cp:revision>
  <cp:lastPrinted>2020-05-31T18:23:53Z</cp:lastPrinted>
  <dcterms:created xsi:type="dcterms:W3CDTF">2020-05-12T01:49:43Z</dcterms:created>
  <dcterms:modified xsi:type="dcterms:W3CDTF">2021-04-14T00:37:17Z</dcterms:modified>
</cp:coreProperties>
</file>