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92" r:id="rId3"/>
    <p:sldId id="274" r:id="rId4"/>
    <p:sldId id="265" r:id="rId5"/>
    <p:sldId id="275" r:id="rId6"/>
    <p:sldId id="268" r:id="rId7"/>
    <p:sldId id="266" r:id="rId8"/>
    <p:sldId id="273" r:id="rId9"/>
    <p:sldId id="276" r:id="rId10"/>
    <p:sldId id="267" r:id="rId11"/>
    <p:sldId id="277" r:id="rId12"/>
    <p:sldId id="281" r:id="rId13"/>
    <p:sldId id="269" r:id="rId14"/>
    <p:sldId id="270" r:id="rId15"/>
    <p:sldId id="271" r:id="rId16"/>
    <p:sldId id="272" r:id="rId17"/>
    <p:sldId id="278" r:id="rId18"/>
    <p:sldId id="282" r:id="rId19"/>
    <p:sldId id="256" r:id="rId20"/>
    <p:sldId id="257" r:id="rId21"/>
    <p:sldId id="258" r:id="rId22"/>
    <p:sldId id="261" r:id="rId23"/>
    <p:sldId id="262" r:id="rId24"/>
    <p:sldId id="285" r:id="rId25"/>
    <p:sldId id="263" r:id="rId26"/>
    <p:sldId id="283" r:id="rId27"/>
    <p:sldId id="284" r:id="rId28"/>
    <p:sldId id="286" r:id="rId29"/>
    <p:sldId id="287" r:id="rId30"/>
    <p:sldId id="259" r:id="rId31"/>
    <p:sldId id="260"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8" d="100"/>
          <a:sy n="88" d="100"/>
        </p:scale>
        <p:origin x="40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9093" y="222666"/>
            <a:ext cx="9285519" cy="1048573"/>
          </a:xfrm>
        </p:spPr>
        <p:txBody>
          <a:bodyPr/>
          <a:lstStyle/>
          <a:p>
            <a:pPr algn="ctr"/>
            <a:r>
              <a:rPr lang="es-US" dirty="0"/>
              <a:t>CONCILIACION PREVIA</a:t>
            </a:r>
          </a:p>
        </p:txBody>
      </p:sp>
      <p:sp>
        <p:nvSpPr>
          <p:cNvPr id="3" name="Marcador de contenido 2"/>
          <p:cNvSpPr>
            <a:spLocks noGrp="1"/>
          </p:cNvSpPr>
          <p:nvPr>
            <p:ph idx="1"/>
          </p:nvPr>
        </p:nvSpPr>
        <p:spPr>
          <a:xfrm>
            <a:off x="1248938" y="1014761"/>
            <a:ext cx="10356036" cy="5508702"/>
          </a:xfrm>
        </p:spPr>
        <p:txBody>
          <a:bodyPr>
            <a:normAutofit/>
          </a:bodyPr>
          <a:lstStyle/>
          <a:p>
            <a:r>
              <a:rPr lang="es-US" sz="2800" dirty="0"/>
              <a:t>ART 255 Constitución de la República:</a:t>
            </a:r>
          </a:p>
          <a:p>
            <a:r>
              <a:rPr lang="es-US" sz="2800" dirty="0"/>
              <a:t> No se podrá iniciar ningún pleito en materia civil sin acreditarse previamente que se haya tentado la conciliación ante la </a:t>
            </a:r>
            <a:r>
              <a:rPr lang="es-US" sz="2800" u="sng" dirty="0"/>
              <a:t>Justicia de Paz</a:t>
            </a:r>
            <a:r>
              <a:rPr lang="es-US" sz="2800" dirty="0"/>
              <a:t>, salvo las excepciones que estableciere la Ley</a:t>
            </a:r>
          </a:p>
          <a:p>
            <a:endParaRPr lang="es-US" sz="2400" dirty="0"/>
          </a:p>
        </p:txBody>
      </p:sp>
    </p:spTree>
    <p:extLst>
      <p:ext uri="{BB962C8B-B14F-4D97-AF65-F5344CB8AC3E}">
        <p14:creationId xmlns:p14="http://schemas.microsoft.com/office/powerpoint/2010/main" val="38649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9816" y="657563"/>
            <a:ext cx="9053472" cy="780944"/>
          </a:xfrm>
        </p:spPr>
        <p:txBody>
          <a:bodyPr/>
          <a:lstStyle/>
          <a:p>
            <a:r>
              <a:rPr lang="es-US" dirty="0"/>
              <a:t>AUDIENCIA DE CONCILIACION</a:t>
            </a:r>
          </a:p>
        </p:txBody>
      </p:sp>
      <p:sp>
        <p:nvSpPr>
          <p:cNvPr id="3" name="Marcador de contenido 2"/>
          <p:cNvSpPr>
            <a:spLocks noGrp="1"/>
          </p:cNvSpPr>
          <p:nvPr>
            <p:ph idx="1"/>
          </p:nvPr>
        </p:nvSpPr>
        <p:spPr>
          <a:xfrm>
            <a:off x="1427356" y="1438507"/>
            <a:ext cx="10077256" cy="4472715"/>
          </a:xfrm>
        </p:spPr>
        <p:txBody>
          <a:bodyPr>
            <a:normAutofit fontScale="92500" lnSpcReduction="10000"/>
          </a:bodyPr>
          <a:lstStyle/>
          <a:p>
            <a:r>
              <a:rPr lang="es-US" sz="2400" dirty="0"/>
              <a:t>Será presidida por el Tribunal (bajo pena de nulidad insubsanable)</a:t>
            </a:r>
          </a:p>
          <a:p>
            <a:r>
              <a:rPr lang="es-US" sz="2400" dirty="0"/>
              <a:t>Concurre </a:t>
            </a:r>
            <a:r>
              <a:rPr lang="es-US" sz="2400" dirty="0" err="1"/>
              <a:t>citante</a:t>
            </a:r>
            <a:r>
              <a:rPr lang="es-US" sz="2400" dirty="0"/>
              <a:t> y citado con asistencia letrada (art 37.2 CGP) si el asunto es mayor a 20 UR, y si en la localidad hay mas de 3 abogados</a:t>
            </a:r>
          </a:p>
          <a:p>
            <a:r>
              <a:rPr lang="es-US" sz="2400" dirty="0"/>
              <a:t>Se labra acta resumida</a:t>
            </a:r>
          </a:p>
          <a:p>
            <a:r>
              <a:rPr lang="es-US" sz="2400" dirty="0"/>
              <a:t>Contiene:</a:t>
            </a:r>
          </a:p>
          <a:p>
            <a:r>
              <a:rPr lang="es-US" sz="2400" dirty="0"/>
              <a:t>A) la pretensión inicial de cada parte</a:t>
            </a:r>
          </a:p>
          <a:p>
            <a:r>
              <a:rPr lang="es-US" sz="2400" dirty="0"/>
              <a:t>B) las soluciones propuestas por las partes y el Tribunal</a:t>
            </a:r>
          </a:p>
          <a:p>
            <a:r>
              <a:rPr lang="es-US" sz="2400" dirty="0"/>
              <a:t>C) El resultado final</a:t>
            </a:r>
          </a:p>
          <a:p>
            <a:r>
              <a:rPr lang="es-US" sz="2400" dirty="0"/>
              <a:t>D) el domicilio (art 87 </a:t>
            </a:r>
            <a:r>
              <a:rPr lang="es-US" sz="2400" dirty="0" err="1"/>
              <a:t>nal</a:t>
            </a:r>
            <a:r>
              <a:rPr lang="es-US" sz="2400" dirty="0"/>
              <a:t> 5: es citación a audiencia) de las partes: será válido por 6 meses desde la fecha de la audiencia, para realizar el emplazamiento en el juicio principal</a:t>
            </a:r>
          </a:p>
          <a:p>
            <a:endParaRPr lang="es-US" sz="2400" dirty="0"/>
          </a:p>
          <a:p>
            <a:endParaRPr lang="es-US" dirty="0"/>
          </a:p>
        </p:txBody>
      </p:sp>
    </p:spTree>
    <p:extLst>
      <p:ext uri="{BB962C8B-B14F-4D97-AF65-F5344CB8AC3E}">
        <p14:creationId xmlns:p14="http://schemas.microsoft.com/office/powerpoint/2010/main" val="395548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La citación a conciliación  interrumpe la prescripción?</a:t>
            </a:r>
          </a:p>
        </p:txBody>
      </p:sp>
      <p:sp>
        <p:nvSpPr>
          <p:cNvPr id="3" name="Marcador de contenido 2"/>
          <p:cNvSpPr>
            <a:spLocks noGrp="1"/>
          </p:cNvSpPr>
          <p:nvPr>
            <p:ph idx="1"/>
          </p:nvPr>
        </p:nvSpPr>
        <p:spPr/>
        <p:txBody>
          <a:bodyPr>
            <a:normAutofit/>
          </a:bodyPr>
          <a:lstStyle/>
          <a:p>
            <a:r>
              <a:rPr lang="es-US" sz="2800" dirty="0"/>
              <a:t>Art 1236 CC: la citación a juicio de conciliación interrumpe también la prescripción desde el día en que se hace, con tal que dentro de los 30 días contados desde la celebración del juicio y no haberse avenido las partes, o haberse dado por celebrado en rebeldía, sea seguida de demanda y emplazamiento (ver 1235 y 1348 CC)</a:t>
            </a:r>
          </a:p>
        </p:txBody>
      </p:sp>
    </p:spTree>
    <p:extLst>
      <p:ext uri="{BB962C8B-B14F-4D97-AF65-F5344CB8AC3E}">
        <p14:creationId xmlns:p14="http://schemas.microsoft.com/office/powerpoint/2010/main" val="152449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9509" y="624110"/>
            <a:ext cx="8905103" cy="1047936"/>
          </a:xfrm>
        </p:spPr>
        <p:txBody>
          <a:bodyPr>
            <a:normAutofit fontScale="90000"/>
          </a:bodyPr>
          <a:lstStyle/>
          <a:p>
            <a:r>
              <a:rPr lang="es-UY" sz="2000" dirty="0"/>
              <a:t>Posición sostenida por el Juzgado Letrado en lo Civil de X Turno, en Sentencia Definitiva Nº 32 del 27/4/2009. Pág. 11 (citada en Revista de Derecho de Seguros. Jurisprudencia y Doctrina. Tomo 5. FCU.) lo siguiente:</a:t>
            </a:r>
            <a:br>
              <a:rPr lang="es-ES" sz="2000" dirty="0"/>
            </a:br>
            <a:endParaRPr lang="es-ES" sz="2000" dirty="0"/>
          </a:p>
        </p:txBody>
      </p:sp>
      <p:sp>
        <p:nvSpPr>
          <p:cNvPr id="3" name="2 Marcador de contenido"/>
          <p:cNvSpPr>
            <a:spLocks noGrp="1"/>
          </p:cNvSpPr>
          <p:nvPr>
            <p:ph idx="1"/>
          </p:nvPr>
        </p:nvSpPr>
        <p:spPr>
          <a:xfrm>
            <a:off x="1410789" y="1815737"/>
            <a:ext cx="10093823" cy="4846320"/>
          </a:xfrm>
        </p:spPr>
        <p:txBody>
          <a:bodyPr>
            <a:normAutofit/>
          </a:bodyPr>
          <a:lstStyle/>
          <a:p>
            <a:r>
              <a:rPr lang="es-UY" i="1" dirty="0"/>
              <a:t>"La interrupción de la prescripción conforme al mecanismo editado en el artículo 1236 del Código Civil requiere un cúmulo de circunstancias. Las mismas deben darse en forma acumulativa para que pueda ser útil:</a:t>
            </a:r>
            <a:endParaRPr lang="es-ES" dirty="0"/>
          </a:p>
          <a:p>
            <a:r>
              <a:rPr lang="es-UY" i="1" dirty="0"/>
              <a:t>- </a:t>
            </a:r>
            <a:r>
              <a:rPr lang="es-UY" i="1" u="sng" dirty="0"/>
              <a:t>debe celebrarse el proceso previo de conciliación</a:t>
            </a:r>
            <a:r>
              <a:rPr lang="es-UY" i="1" dirty="0"/>
              <a:t>. </a:t>
            </a:r>
            <a:r>
              <a:rPr lang="es-UY" i="1" u="sng" dirty="0"/>
              <a:t>Es insuficiente la citación a conciliación. Debe realizarse la audiencia correspondiente dentro del plazo de 4 años.</a:t>
            </a:r>
            <a:endParaRPr lang="es-ES" dirty="0"/>
          </a:p>
          <a:p>
            <a:r>
              <a:rPr lang="es-UY" i="1" dirty="0"/>
              <a:t>- </a:t>
            </a:r>
            <a:r>
              <a:rPr lang="es-UY" i="1" u="sng" dirty="0"/>
              <a:t>celebrada la audiencia conciliatoria, debe impetrarse la demanda en plazo de 30 días.</a:t>
            </a:r>
            <a:endParaRPr lang="es-ES" dirty="0"/>
          </a:p>
          <a:p>
            <a:r>
              <a:rPr lang="es-UY" i="1" dirty="0"/>
              <a:t>	</a:t>
            </a:r>
            <a:r>
              <a:rPr lang="es-UY" dirty="0"/>
              <a:t>Continúa expresando la publicación referida que:</a:t>
            </a:r>
            <a:endParaRPr lang="es-ES" dirty="0"/>
          </a:p>
          <a:p>
            <a:r>
              <a:rPr lang="es-UY" dirty="0"/>
              <a:t>" </a:t>
            </a:r>
            <a:r>
              <a:rPr lang="es-UY" i="1" dirty="0"/>
              <a:t>La Sala tiene jurisprudencia (Set. 227/01, 86/02) en el sentido que la interrupción del art 1236 del CC opera desde el día en que se hace juicio de conciliación (art 255 Carta, 295.2 y </a:t>
            </a:r>
            <a:r>
              <a:rPr lang="es-UY" i="1" dirty="0" err="1"/>
              <a:t>conc</a:t>
            </a:r>
            <a:r>
              <a:rPr lang="es-UY" i="1" dirty="0"/>
              <a:t> CGP) y no desde el día en que se verifica la citación al referido proceso preliminar."</a:t>
            </a:r>
            <a:endParaRPr lang="es-ES" dirty="0"/>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SI NO CONCURRE LA PARTE CITANTE A LA AUDIENCIA</a:t>
            </a:r>
          </a:p>
        </p:txBody>
      </p:sp>
      <p:sp>
        <p:nvSpPr>
          <p:cNvPr id="3" name="Marcador de contenido 2"/>
          <p:cNvSpPr>
            <a:spLocks noGrp="1"/>
          </p:cNvSpPr>
          <p:nvPr>
            <p:ph idx="1"/>
          </p:nvPr>
        </p:nvSpPr>
        <p:spPr/>
        <p:txBody>
          <a:bodyPr>
            <a:normAutofit/>
          </a:bodyPr>
          <a:lstStyle/>
          <a:p>
            <a:r>
              <a:rPr lang="es-US" sz="4000" dirty="0"/>
              <a:t>No puede realizarse la audiencia</a:t>
            </a:r>
          </a:p>
          <a:p>
            <a:pPr algn="just"/>
            <a:r>
              <a:rPr lang="es-US" sz="4000" dirty="0"/>
              <a:t>El citado puede pedir constancia a los efectos de realizar proceso de jactancia (</a:t>
            </a:r>
            <a:r>
              <a:rPr lang="es-US" sz="4000" dirty="0" err="1"/>
              <a:t>arts</a:t>
            </a:r>
            <a:r>
              <a:rPr lang="es-US" sz="4000" dirty="0"/>
              <a:t> 299 a 304 CGP)</a:t>
            </a:r>
          </a:p>
        </p:txBody>
      </p:sp>
    </p:spTree>
    <p:extLst>
      <p:ext uri="{BB962C8B-B14F-4D97-AF65-F5344CB8AC3E}">
        <p14:creationId xmlns:p14="http://schemas.microsoft.com/office/powerpoint/2010/main" val="310300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SI NO CONCURRE LA PARTE CITADA</a:t>
            </a:r>
          </a:p>
        </p:txBody>
      </p:sp>
      <p:sp>
        <p:nvSpPr>
          <p:cNvPr id="3" name="Marcador de contenido 2"/>
          <p:cNvSpPr>
            <a:spLocks noGrp="1"/>
          </p:cNvSpPr>
          <p:nvPr>
            <p:ph idx="1"/>
          </p:nvPr>
        </p:nvSpPr>
        <p:spPr/>
        <p:txBody>
          <a:bodyPr>
            <a:normAutofit/>
          </a:bodyPr>
          <a:lstStyle/>
          <a:p>
            <a:pPr marL="0" indent="0">
              <a:buNone/>
            </a:pPr>
            <a:r>
              <a:rPr lang="es-US" sz="3200" dirty="0"/>
              <a:t>Constituirá una presunción simple en contra de su interés, en el proceso ulterior.</a:t>
            </a:r>
          </a:p>
        </p:txBody>
      </p:sp>
    </p:spTree>
    <p:extLst>
      <p:ext uri="{BB962C8B-B14F-4D97-AF65-F5344CB8AC3E}">
        <p14:creationId xmlns:p14="http://schemas.microsoft.com/office/powerpoint/2010/main" val="143559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EFICACIA DE LA CONCILIACION</a:t>
            </a:r>
          </a:p>
        </p:txBody>
      </p:sp>
      <p:sp>
        <p:nvSpPr>
          <p:cNvPr id="3" name="Marcador de contenido 2"/>
          <p:cNvSpPr>
            <a:spLocks noGrp="1"/>
          </p:cNvSpPr>
          <p:nvPr>
            <p:ph idx="1"/>
          </p:nvPr>
        </p:nvSpPr>
        <p:spPr>
          <a:xfrm>
            <a:off x="2018371" y="1349297"/>
            <a:ext cx="9486241" cy="5062653"/>
          </a:xfrm>
        </p:spPr>
        <p:txBody>
          <a:bodyPr>
            <a:noAutofit/>
          </a:bodyPr>
          <a:lstStyle/>
          <a:p>
            <a:r>
              <a:rPr lang="es-US" sz="2800" dirty="0"/>
              <a:t>Tiene la misma eficacia que la SENTENCIA EJECUTORIADA</a:t>
            </a:r>
          </a:p>
          <a:p>
            <a:r>
              <a:rPr lang="es-US" sz="2800" dirty="0"/>
              <a:t>Tanto para quienes la otorgaron como para sus sucesores</a:t>
            </a:r>
          </a:p>
          <a:p>
            <a:r>
              <a:rPr lang="es-US" sz="2800" dirty="0"/>
              <a:t>Podrá iniciarse su ejecución si no se cumple (art 377 </a:t>
            </a:r>
            <a:r>
              <a:rPr lang="es-US" sz="2800" dirty="0" err="1"/>
              <a:t>nal</a:t>
            </a:r>
            <a:r>
              <a:rPr lang="es-US" sz="2800" dirty="0"/>
              <a:t> 6 CGP)</a:t>
            </a:r>
          </a:p>
          <a:p>
            <a:r>
              <a:rPr lang="es-US" sz="2800" dirty="0"/>
              <a:t>Si se acuerda sobre derechos de menores o incapaces no olvidar que se debe someter el acuerdo por parte del representante legal, a la aprobación por parte del Tribunal competente. </a:t>
            </a:r>
          </a:p>
          <a:p>
            <a:endParaRPr lang="es-US" sz="2400" dirty="0"/>
          </a:p>
        </p:txBody>
      </p:sp>
    </p:spTree>
    <p:extLst>
      <p:ext uri="{BB962C8B-B14F-4D97-AF65-F5344CB8AC3E}">
        <p14:creationId xmlns:p14="http://schemas.microsoft.com/office/powerpoint/2010/main" val="270967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SI NO AGREGO EL TESTIMONIO DE CONCILIACION CON LA DEMANDA</a:t>
            </a:r>
          </a:p>
        </p:txBody>
      </p:sp>
      <p:sp>
        <p:nvSpPr>
          <p:cNvPr id="3" name="Marcador de contenido 2"/>
          <p:cNvSpPr>
            <a:spLocks noGrp="1"/>
          </p:cNvSpPr>
          <p:nvPr>
            <p:ph idx="1"/>
          </p:nvPr>
        </p:nvSpPr>
        <p:spPr/>
        <p:txBody>
          <a:bodyPr>
            <a:normAutofit/>
          </a:bodyPr>
          <a:lstStyle/>
          <a:p>
            <a:r>
              <a:rPr lang="es-US" sz="3200" dirty="0"/>
              <a:t>ART 298 CGP</a:t>
            </a:r>
          </a:p>
          <a:p>
            <a:r>
              <a:rPr lang="es-US" sz="3200" dirty="0"/>
              <a:t>El Tribunal ordenará cumplir el requisito</a:t>
            </a:r>
          </a:p>
          <a:p>
            <a:r>
              <a:rPr lang="es-US" sz="3200" dirty="0"/>
              <a:t>Suspende el procedimiento hasta que se incorpore el testimonio</a:t>
            </a:r>
          </a:p>
          <a:p>
            <a:r>
              <a:rPr lang="es-US" sz="3200" dirty="0"/>
              <a:t>Lo actuado NO SERA NULO.</a:t>
            </a:r>
          </a:p>
        </p:txBody>
      </p:sp>
    </p:spTree>
    <p:extLst>
      <p:ext uri="{BB962C8B-B14F-4D97-AF65-F5344CB8AC3E}">
        <p14:creationId xmlns:p14="http://schemas.microsoft.com/office/powerpoint/2010/main" val="90225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05394" y="422030"/>
            <a:ext cx="11294347"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200" b="1" i="0" u="sng" strike="noStrike" cap="none" normalizeH="0" baseline="0" dirty="0">
                <a:ln>
                  <a:noFill/>
                </a:ln>
                <a:solidFill>
                  <a:schemeClr val="tx1"/>
                </a:solidFill>
                <a:effectLst/>
                <a:latin typeface="Arial" pitchFamily="34" charset="0"/>
                <a:ea typeface="Calibri" pitchFamily="34" charset="0"/>
                <a:cs typeface="Arial" pitchFamily="34" charset="0"/>
              </a:rPr>
              <a:t>CITACION A AUDIENCIA DE CONCILIACION</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itchFamily="34" charset="0"/>
                <a:ea typeface="Calibri" pitchFamily="34" charset="0"/>
                <a:cs typeface="Arial" pitchFamily="34" charset="0"/>
              </a:rPr>
              <a:t>JUZGADO DE PAZ DEPARTAMENTAL DE PAYSANDU DE   TURNO</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1" i="0" u="sng" strike="noStrike" cap="none" normalizeH="0" baseline="0" dirty="0">
                <a:ln>
                  <a:noFill/>
                </a:ln>
                <a:solidFill>
                  <a:schemeClr val="tx1"/>
                </a:solidFill>
                <a:effectLst/>
                <a:latin typeface="Arial" pitchFamily="34" charset="0"/>
                <a:ea typeface="Calibri" pitchFamily="34" charset="0"/>
                <a:cs typeface="Arial" pitchFamily="34" charset="0"/>
              </a:rPr>
              <a:t>CITANTE:</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….(nombre</a:t>
            </a:r>
            <a:r>
              <a:rPr kumimoji="0" lang="es-ES" sz="1200" b="0" i="0" u="none" strike="noStrike" cap="none" normalizeH="0" dirty="0">
                <a:ln>
                  <a:noFill/>
                </a:ln>
                <a:solidFill>
                  <a:schemeClr val="tx1"/>
                </a:solidFill>
                <a:effectLst/>
                <a:latin typeface="Arial" pitchFamily="34" charset="0"/>
                <a:ea typeface="Calibri" pitchFamily="34" charset="0"/>
                <a:cs typeface="Arial" pitchFamily="34" charset="0"/>
              </a:rPr>
              <a:t> y apellido)</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C</a:t>
            </a:r>
            <a:r>
              <a:rPr kumimoji="0" lang="es-ES" sz="1200" b="0" i="0" u="sng" strike="noStrike" cap="none" normalizeH="0" baseline="0" dirty="0">
                <a:ln>
                  <a:noFill/>
                </a:ln>
                <a:solidFill>
                  <a:schemeClr val="tx1"/>
                </a:solidFill>
                <a:effectLst/>
                <a:latin typeface="Calibri"/>
                <a:ea typeface="Calibri" pitchFamily="34" charset="0"/>
                <a:cs typeface="Arial" pitchFamily="34" charset="0"/>
              </a:rPr>
              <a:t>é</a:t>
            </a: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dula de identidad:</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N</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º</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lang="es-ES" sz="1200" dirty="0">
                <a:latin typeface="Arial" pitchFamily="34" charset="0"/>
                <a:ea typeface="Calibri" pitchFamily="34" charset="0"/>
                <a:cs typeface="Arial" pitchFamily="34" charset="0"/>
              </a:rPr>
              <a:t>…………………….</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Domicilio real:</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Profesional del </a:t>
            </a:r>
            <a:r>
              <a:rPr kumimoji="0" lang="es-ES" sz="1200" b="0" i="0" u="sng" strike="noStrike" cap="none" normalizeH="0" baseline="0" dirty="0" err="1">
                <a:ln>
                  <a:noFill/>
                </a:ln>
                <a:solidFill>
                  <a:schemeClr val="tx1"/>
                </a:solidFill>
                <a:effectLst/>
                <a:latin typeface="Arial" pitchFamily="34" charset="0"/>
                <a:ea typeface="Calibri" pitchFamily="34" charset="0"/>
                <a:cs typeface="Arial" pitchFamily="34" charset="0"/>
              </a:rPr>
              <a:t>citante</a:t>
            </a: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Dr</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Domicilio del Estudio:………Teléfono………. </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1" i="0" u="sng" strike="noStrike" cap="none" normalizeH="0" baseline="0" dirty="0">
                <a:ln>
                  <a:noFill/>
                </a:ln>
                <a:solidFill>
                  <a:schemeClr val="tx1"/>
                </a:solidFill>
                <a:effectLst/>
                <a:latin typeface="Arial" pitchFamily="34" charset="0"/>
                <a:ea typeface="Calibri" pitchFamily="34" charset="0"/>
                <a:cs typeface="Arial" pitchFamily="34" charset="0"/>
              </a:rPr>
              <a:t>CITADO</a:t>
            </a:r>
            <a:r>
              <a:rPr kumimoji="0" lang="es-ES" sz="1200" i="0" strike="noStrike" cap="none" normalizeH="0" baseline="0" dirty="0">
                <a:ln>
                  <a:noFill/>
                </a:ln>
                <a:solidFill>
                  <a:schemeClr val="tx1"/>
                </a:solidFill>
                <a:effectLst/>
                <a:latin typeface="Arial" pitchFamily="34" charset="0"/>
                <a:ea typeface="Calibri" pitchFamily="34" charset="0"/>
                <a:cs typeface="Arial" pitchFamily="34" charset="0"/>
              </a:rPr>
              <a:t>:………….(Nombre</a:t>
            </a:r>
            <a:r>
              <a:rPr kumimoji="0" lang="es-ES" sz="1200" i="0" strike="noStrike" cap="none" normalizeH="0" dirty="0">
                <a:ln>
                  <a:noFill/>
                </a:ln>
                <a:solidFill>
                  <a:schemeClr val="tx1"/>
                </a:solidFill>
                <a:effectLst/>
                <a:latin typeface="Arial" pitchFamily="34" charset="0"/>
                <a:ea typeface="Calibri" pitchFamily="34" charset="0"/>
                <a:cs typeface="Arial" pitchFamily="34" charset="0"/>
              </a:rPr>
              <a:t> y apellido)…..</a:t>
            </a:r>
            <a:endParaRPr kumimoji="0" lang="es-ES" sz="1200" i="0"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C</a:t>
            </a:r>
            <a:r>
              <a:rPr kumimoji="0" lang="es-ES" sz="1200" b="0" i="0" u="sng" strike="noStrike" cap="none" normalizeH="0" baseline="0" dirty="0">
                <a:ln>
                  <a:noFill/>
                </a:ln>
                <a:solidFill>
                  <a:schemeClr val="tx1"/>
                </a:solidFill>
                <a:effectLst/>
                <a:latin typeface="Calibri"/>
                <a:ea typeface="Calibri" pitchFamily="34" charset="0"/>
                <a:cs typeface="Arial" pitchFamily="34" charset="0"/>
              </a:rPr>
              <a:t>é</a:t>
            </a: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dula de identidad</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sng" strike="noStrike" cap="none" normalizeH="0" baseline="0" dirty="0">
                <a:ln>
                  <a:noFill/>
                </a:ln>
                <a:solidFill>
                  <a:schemeClr val="tx1"/>
                </a:solidFill>
                <a:effectLst/>
                <a:latin typeface="Arial" pitchFamily="34" charset="0"/>
                <a:ea typeface="Calibri" pitchFamily="34" charset="0"/>
                <a:cs typeface="Arial" pitchFamily="34" charset="0"/>
              </a:rPr>
              <a:t>Domicilio real</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1" i="0" u="sng" strike="noStrike" cap="none" normalizeH="0" baseline="0" dirty="0">
                <a:ln>
                  <a:noFill/>
                </a:ln>
                <a:solidFill>
                  <a:schemeClr val="tx1"/>
                </a:solidFill>
                <a:effectLst/>
                <a:latin typeface="Arial" pitchFamily="34" charset="0"/>
                <a:ea typeface="Calibri" pitchFamily="34" charset="0"/>
                <a:cs typeface="Arial" pitchFamily="34" charset="0"/>
              </a:rPr>
              <a:t>OBJETO DEL PROCESO QUE SE PRETENDE INICIAR</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El día…….., circulaba el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citante</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habilitado para conducir, en la camioneta de su propiedad marca ……, modelo ……., color ……, matr</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cula ……, por la calle…..al oeste y habiendo ya pasado la intersecci</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ó</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n con la calle ……, desde su costado derecho un auto marca ……, modelo ……., color ……., matr</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cula ……conducido por el Sr ………………(citado) …., quien pretend</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a ingresar al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garage</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realiza una</a:t>
            </a:r>
            <a:r>
              <a:rPr kumimoji="0" lang="es-ES" sz="12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maniobra hacia atr</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á</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s y lo choca en su costado derecho, provocando da</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os en su veh</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culo en la parte delantera derecha.</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Adem</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á</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s de los da</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os materiales sufridos, se vio privado el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citante</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y su familia de salir en sus planeadas vacaciones en el mes de enero, que cumplen todos los a</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os. Por otro lado tambi</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é</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n se vio privado el mismo y su esposa de utilizar el veh</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culo para las diligencias normales de una familia y para el transporte del nieto del que se ocupan durante todos los d</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as mientras sus padres trabajan, llev</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á</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ndolo a sus varias actividades extracurriculares.</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Da</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o material: $ ……………-</a:t>
            </a:r>
            <a:endParaRPr kumimoji="0" lang="es-ES" sz="12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Da</a:t>
            </a:r>
            <a:r>
              <a:rPr kumimoji="0" lang="es-ES" sz="12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o moral: $ ……………….-</a:t>
            </a:r>
            <a:endParaRPr kumimoji="0" lang="es-E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0344" y="182880"/>
            <a:ext cx="10842170" cy="6740307"/>
          </a:xfrm>
          <a:prstGeom prst="rect">
            <a:avLst/>
          </a:prstGeom>
        </p:spPr>
        <p:txBody>
          <a:bodyPr wrap="square">
            <a:spAutoFit/>
          </a:bodyPr>
          <a:lstStyle/>
          <a:p>
            <a:pPr lvl="0" indent="449263" algn="r" defTabSz="914400" eaLnBrk="0" fontAlgn="base" hangingPunct="0">
              <a:spcBef>
                <a:spcPct val="0"/>
              </a:spcBef>
              <a:spcAft>
                <a:spcPct val="0"/>
              </a:spcAft>
            </a:pPr>
            <a:r>
              <a:rPr lang="es-UY" altLang="es-419" sz="1600" dirty="0">
                <a:latin typeface="Arial" panose="020B0604020202020204" pitchFamily="34" charset="0"/>
                <a:ea typeface="Times New Roman" panose="02020603050405020304" pitchFamily="18" charset="0"/>
              </a:rPr>
              <a:t>Solicita conciliación</a:t>
            </a:r>
            <a:endParaRPr lang="es-ES" altLang="es-419" sz="1600" dirty="0">
              <a:latin typeface="Arial" panose="020B0604020202020204" pitchFamily="34" charset="0"/>
              <a:ea typeface="Times New Roman" panose="02020603050405020304" pitchFamily="18" charset="0"/>
            </a:endParaRPr>
          </a:p>
          <a:p>
            <a:pPr lvl="0" indent="449263" algn="just"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JUZGADO DE PAZ DEPARTAMENTAL DE SALTO DE 1º TURNO.</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pPr>
            <a:r>
              <a:rPr lang="es-ES" altLang="es-419" sz="1600" dirty="0">
                <a:latin typeface="Arial" panose="020B0604020202020204" pitchFamily="34" charset="0"/>
                <a:ea typeface="Times New Roman" panose="02020603050405020304" pitchFamily="18" charset="0"/>
              </a:rPr>
              <a:t>	……(nombre del </a:t>
            </a:r>
            <a:r>
              <a:rPr lang="es-ES" altLang="es-419" sz="1600" dirty="0" err="1">
                <a:latin typeface="Arial" panose="020B0604020202020204" pitchFamily="34" charset="0"/>
                <a:ea typeface="Times New Roman" panose="02020603050405020304" pitchFamily="18" charset="0"/>
              </a:rPr>
              <a:t>citante</a:t>
            </a:r>
            <a:r>
              <a:rPr lang="es-ES" altLang="es-419" sz="1600" b="1" dirty="0">
                <a:latin typeface="Arial" panose="020B0604020202020204" pitchFamily="34" charset="0"/>
                <a:ea typeface="Times New Roman" panose="02020603050405020304" pitchFamily="18" charset="0"/>
              </a:rPr>
              <a:t>)</a:t>
            </a:r>
            <a:r>
              <a:rPr lang="es-ES" altLang="es-419" sz="1600" dirty="0">
                <a:latin typeface="Arial" panose="020B0604020202020204" pitchFamily="34" charset="0"/>
                <a:ea typeface="Times New Roman" panose="02020603050405020304" pitchFamily="18" charset="0"/>
              </a:rPr>
              <a:t>, con cédula de identidad No. ………….., con domicilio real en ……., constituyendo domicilio electrónico en ………,  al Sr. Juez DIGO:</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pPr>
            <a:r>
              <a:rPr lang="es-ES" altLang="es-419" sz="1600" dirty="0">
                <a:latin typeface="Arial" panose="020B0604020202020204" pitchFamily="34" charset="0"/>
                <a:ea typeface="Times New Roman" panose="02020603050405020304" pitchFamily="18" charset="0"/>
              </a:rPr>
              <a:t>	Que vengo a solicitar la citación a CONCILIACION PREVIA DE ……(….nombre del citado…..), </a:t>
            </a:r>
            <a:r>
              <a:rPr lang="es-ES" altLang="es-419" sz="1600" u="sng" dirty="0">
                <a:latin typeface="Arial" panose="020B0604020202020204" pitchFamily="34" charset="0"/>
                <a:ea typeface="Times New Roman" panose="02020603050405020304" pitchFamily="18" charset="0"/>
              </a:rPr>
              <a:t>con domicilio en ……(domicilio del citado)….., previo a proceso por responsabilidad extracontractual que me propongo iniciar</a:t>
            </a:r>
            <a:r>
              <a:rPr lang="es-ES" altLang="es-419" sz="1600" dirty="0">
                <a:latin typeface="Arial" panose="020B0604020202020204" pitchFamily="34" charset="0"/>
                <a:ea typeface="Times New Roman" panose="02020603050405020304" pitchFamily="18" charset="0"/>
              </a:rPr>
              <a:t>, en mérito a Las siguientes consideraciones y fundamentos:</a:t>
            </a:r>
            <a:endParaRPr lang="es-ES" altLang="es-419" sz="1600" dirty="0">
              <a:latin typeface="Arial" panose="020B0604020202020204" pitchFamily="34" charset="0"/>
            </a:endParaRPr>
          </a:p>
          <a:p>
            <a:pPr lvl="0" indent="449263" algn="ctr"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I) HECHOS:</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buFontTx/>
              <a:buChar char="•"/>
            </a:pPr>
            <a:r>
              <a:rPr lang="es-ES" altLang="es-419" sz="1600" dirty="0">
                <a:latin typeface="Arial" panose="020B0604020202020204" pitchFamily="34" charset="0"/>
                <a:ea typeface="Times New Roman" panose="02020603050405020304" pitchFamily="18" charset="0"/>
              </a:rPr>
              <a:t>El día ……., y estando mi camioneta (…..datos </a:t>
            </a:r>
            <a:r>
              <a:rPr lang="es-ES" altLang="es-419" sz="1600" dirty="0" err="1">
                <a:latin typeface="Arial" panose="020B0604020202020204" pitchFamily="34" charset="0"/>
                <a:ea typeface="Times New Roman" panose="02020603050405020304" pitchFamily="18" charset="0"/>
              </a:rPr>
              <a:t>individualizantes</a:t>
            </a:r>
            <a:r>
              <a:rPr lang="es-ES" altLang="es-419" sz="1600" dirty="0">
                <a:latin typeface="Arial" panose="020B0604020202020204" pitchFamily="34" charset="0"/>
                <a:ea typeface="Times New Roman" panose="02020603050405020304" pitchFamily="18" charset="0"/>
              </a:rPr>
              <a:t>….) estacionado en calle …………., fue embestido por la citada en circunstancias en que….(…relatar resumidamente….), causando daños materiales a mi vehículo ( detallar </a:t>
            </a:r>
            <a:r>
              <a:rPr lang="es-ES" altLang="es-419" sz="1600" dirty="0" err="1">
                <a:latin typeface="Arial" panose="020B0604020202020204" pitchFamily="34" charset="0"/>
                <a:ea typeface="Times New Roman" panose="02020603050405020304" pitchFamily="18" charset="0"/>
              </a:rPr>
              <a:t>suscintamente</a:t>
            </a:r>
            <a:r>
              <a:rPr lang="es-ES" altLang="es-419" sz="1600" dirty="0">
                <a:latin typeface="Arial" panose="020B0604020202020204" pitchFamily="34" charset="0"/>
                <a:ea typeface="Times New Roman" panose="02020603050405020304" pitchFamily="18" charset="0"/>
              </a:rPr>
              <a:t>).</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buFontTx/>
              <a:buChar char="•"/>
            </a:pPr>
            <a:r>
              <a:rPr lang="es-UY" altLang="es-419" sz="1600" dirty="0">
                <a:latin typeface="Arial" panose="020B0604020202020204" pitchFamily="34" charset="0"/>
                <a:ea typeface="Times New Roman" panose="02020603050405020304" pitchFamily="18" charset="0"/>
              </a:rPr>
              <a:t>El siniestro ocurrió por exclusiva culpa de la citada, quien conducía con exceso de velocidad y de modo desatento, pues iba hablando por su celular según relato de testigos que figuran en el parte policial..</a:t>
            </a:r>
            <a:endParaRPr lang="es-ES" altLang="es-419" sz="1600" dirty="0">
              <a:latin typeface="Arial" panose="020B0604020202020204" pitchFamily="34" charset="0"/>
              <a:ea typeface="Times New Roman" panose="02020603050405020304" pitchFamily="18" charset="0"/>
            </a:endParaRPr>
          </a:p>
          <a:p>
            <a:pPr lvl="0" indent="449263" algn="just" defTabSz="914400" eaLnBrk="0" fontAlgn="base" hangingPunct="0">
              <a:spcBef>
                <a:spcPct val="0"/>
              </a:spcBef>
              <a:spcAft>
                <a:spcPct val="0"/>
              </a:spcAft>
              <a:buFontTx/>
              <a:buChar char="•"/>
            </a:pPr>
            <a:r>
              <a:rPr lang="es-ES" altLang="es-419" sz="1600" dirty="0">
                <a:latin typeface="Arial" panose="020B0604020202020204" pitchFamily="34" charset="0"/>
                <a:ea typeface="Times New Roman" panose="02020603050405020304" pitchFamily="18" charset="0"/>
              </a:rPr>
              <a:t>Los daños materiales mencionados se estiman en $ ……(pesos uruguayos ……………), más actualización desde la fecha del siniestro.</a:t>
            </a:r>
            <a:endParaRPr lang="es-ES" altLang="es-419" sz="1600" dirty="0">
              <a:latin typeface="Arial" panose="020B0604020202020204" pitchFamily="34" charset="0"/>
            </a:endParaRPr>
          </a:p>
          <a:p>
            <a:pPr lvl="0" indent="449263" algn="ctr"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II) DERECHO </a:t>
            </a:r>
          </a:p>
          <a:p>
            <a:pPr lvl="0" indent="449263" algn="ctr" defTabSz="914400" eaLnBrk="0" fontAlgn="base" hangingPunct="0">
              <a:spcBef>
                <a:spcPct val="0"/>
              </a:spcBef>
              <a:spcAft>
                <a:spcPct val="0"/>
              </a:spcAft>
            </a:pP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pPr>
            <a:r>
              <a:rPr lang="es-ES" altLang="es-419" sz="1600" dirty="0">
                <a:latin typeface="Arial" panose="020B0604020202020204" pitchFamily="34" charset="0"/>
                <a:ea typeface="Times New Roman" panose="02020603050405020304" pitchFamily="18" charset="0"/>
              </a:rPr>
              <a:t>Fundo el derecho en lo preceptuado por los arts. 255 de la Constitución de la República y 293 y siguientes del Código General del Proceso.</a:t>
            </a:r>
            <a:r>
              <a:rPr lang="es-ES" altLang="es-419" sz="1600" b="1" dirty="0">
                <a:latin typeface="Arial" panose="020B0604020202020204" pitchFamily="34" charset="0"/>
                <a:ea typeface="Times New Roman" panose="02020603050405020304" pitchFamily="18" charset="0"/>
              </a:rPr>
              <a:t> </a:t>
            </a:r>
          </a:p>
          <a:p>
            <a:pPr lvl="0" indent="449263" algn="ctr"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III) PETITORIO:</a:t>
            </a:r>
          </a:p>
          <a:p>
            <a:pPr lvl="0" indent="449263" defTabSz="914400" eaLnBrk="0" fontAlgn="base" hangingPunct="0">
              <a:spcBef>
                <a:spcPct val="0"/>
              </a:spcBef>
              <a:spcAft>
                <a:spcPct val="0"/>
              </a:spcAft>
            </a:pPr>
            <a:r>
              <a:rPr lang="es-UY" altLang="es-419" sz="1600" dirty="0">
                <a:latin typeface="Arial" panose="020B0604020202020204" pitchFamily="34" charset="0"/>
                <a:ea typeface="Times New Roman" panose="02020603050405020304" pitchFamily="18" charset="0"/>
              </a:rPr>
              <a:t>Por lo expuesto al Sr Juez SOLICITO:</a:t>
            </a:r>
            <a:endParaRPr lang="es-ES" altLang="es-419" sz="1600" dirty="0">
              <a:latin typeface="Arial" panose="020B0604020202020204" pitchFamily="34" charset="0"/>
              <a:ea typeface="Times New Roman" panose="02020603050405020304" pitchFamily="18" charset="0"/>
            </a:endParaRPr>
          </a:p>
          <a:p>
            <a:pPr lvl="0" indent="449263" algn="just" defTabSz="914400" eaLnBrk="0" fontAlgn="base" hangingPunct="0">
              <a:spcBef>
                <a:spcPct val="0"/>
              </a:spcBef>
              <a:spcAft>
                <a:spcPct val="0"/>
              </a:spcAft>
              <a:buFontTx/>
              <a:buChar char="•"/>
            </a:pPr>
            <a:r>
              <a:rPr lang="es-ES" altLang="es-419" sz="1600" dirty="0">
                <a:latin typeface="Arial" panose="020B0604020202020204" pitchFamily="34" charset="0"/>
                <a:ea typeface="Times New Roman" panose="02020603050405020304" pitchFamily="18" charset="0"/>
              </a:rPr>
              <a:t>1) Me tenga por presentado, denunciado domicilio real, constituido el procesal y por promovida esta citación.</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buFontTx/>
              <a:buChar char="•"/>
            </a:pPr>
            <a:r>
              <a:rPr lang="es-ES" altLang="es-419" sz="1600" dirty="0">
                <a:latin typeface="Arial" panose="020B0604020202020204" pitchFamily="34" charset="0"/>
                <a:ea typeface="Times New Roman" panose="02020603050405020304" pitchFamily="18" charset="0"/>
              </a:rPr>
              <a:t>2) Se convoque a las partes a audiencia de conciliación previa.</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buFontTx/>
              <a:buChar char="•"/>
            </a:pPr>
            <a:r>
              <a:rPr lang="es-ES" altLang="es-419" sz="1600" dirty="0">
                <a:latin typeface="Arial" panose="020B0604020202020204" pitchFamily="34" charset="0"/>
                <a:ea typeface="Times New Roman" panose="02020603050405020304" pitchFamily="18" charset="0"/>
              </a:rPr>
              <a:t>3) Oportunamente, expida el testimonio respectivo.</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PRIMER OTROSÍ DIGO: </a:t>
            </a:r>
            <a:r>
              <a:rPr lang="es-ES" altLang="es-419" sz="1600" dirty="0">
                <a:latin typeface="Arial" panose="020B0604020202020204" pitchFamily="34" charset="0"/>
                <a:ea typeface="Times New Roman" panose="02020603050405020304" pitchFamily="18" charset="0"/>
              </a:rPr>
              <a:t>Que autorizo a……a los efectos de los arts. 85, 90 y 105 a 107 del CGP.</a:t>
            </a:r>
            <a:endParaRPr lang="es-ES" altLang="es-419" sz="1600" dirty="0">
              <a:latin typeface="Arial" panose="020B0604020202020204" pitchFamily="34" charset="0"/>
            </a:endParaRPr>
          </a:p>
          <a:p>
            <a:pPr lvl="0" indent="449263" algn="just" defTabSz="914400" eaLnBrk="0" fontAlgn="base" hangingPunct="0">
              <a:spcBef>
                <a:spcPct val="0"/>
              </a:spcBef>
              <a:spcAft>
                <a:spcPct val="0"/>
              </a:spcAft>
            </a:pPr>
            <a:r>
              <a:rPr lang="es-ES" altLang="es-419" sz="1600" b="1" dirty="0">
                <a:latin typeface="Arial" panose="020B0604020202020204" pitchFamily="34" charset="0"/>
                <a:ea typeface="Times New Roman" panose="02020603050405020304" pitchFamily="18" charset="0"/>
              </a:rPr>
              <a:t>SEGUNDO OTROSÍ DIGO: </a:t>
            </a:r>
            <a:r>
              <a:rPr lang="es-ES" altLang="es-419" sz="1600" dirty="0">
                <a:latin typeface="Arial" panose="020B0604020202020204" pitchFamily="34" charset="0"/>
                <a:ea typeface="Times New Roman" panose="02020603050405020304" pitchFamily="18" charset="0"/>
              </a:rPr>
              <a:t>Que a los solos efectos de esta conciliación se estima el monto de la causa en $ …………… (pesos uruguayos………….)</a:t>
            </a:r>
            <a:endParaRPr lang="es-E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72553" y="551330"/>
            <a:ext cx="9232060" cy="2729752"/>
          </a:xfrm>
        </p:spPr>
        <p:txBody>
          <a:bodyPr/>
          <a:lstStyle/>
          <a:p>
            <a:pPr algn="ctr"/>
            <a:r>
              <a:rPr lang="es-ES" dirty="0">
                <a:latin typeface="Arial" pitchFamily="34" charset="0"/>
                <a:cs typeface="Arial" pitchFamily="34" charset="0"/>
              </a:rPr>
              <a:t>CONCILIACION PREVIA</a:t>
            </a:r>
            <a:br>
              <a:rPr lang="es-ES" dirty="0">
                <a:latin typeface="Arial" pitchFamily="34" charset="0"/>
                <a:cs typeface="Arial" pitchFamily="34" charset="0"/>
              </a:rPr>
            </a:br>
            <a:r>
              <a:rPr lang="es-ES" dirty="0">
                <a:latin typeface="Arial" pitchFamily="34" charset="0"/>
                <a:cs typeface="Arial" pitchFamily="34" charset="0"/>
              </a:rPr>
              <a:t>LABORAL</a:t>
            </a:r>
          </a:p>
        </p:txBody>
      </p:sp>
      <p:sp>
        <p:nvSpPr>
          <p:cNvPr id="3" name="2 Subtítulo"/>
          <p:cNvSpPr>
            <a:spLocks noGrp="1"/>
          </p:cNvSpPr>
          <p:nvPr>
            <p:ph type="subTitle" idx="1"/>
          </p:nvPr>
        </p:nvSpPr>
        <p:spPr>
          <a:xfrm>
            <a:off x="2353235" y="3697941"/>
            <a:ext cx="9151377" cy="2205721"/>
          </a:xfrm>
        </p:spPr>
        <p:txBody>
          <a:bodyPr/>
          <a:lstStyle/>
          <a:p>
            <a:pPr algn="ctr"/>
            <a:r>
              <a:rPr lang="es-ES" sz="2000" b="1" u="sng" dirty="0">
                <a:solidFill>
                  <a:schemeClr val="tx1"/>
                </a:solidFill>
                <a:latin typeface="Arial" pitchFamily="34" charset="0"/>
                <a:cs typeface="Arial" pitchFamily="34" charset="0"/>
              </a:rPr>
              <a:t>Ley No. 18.847</a:t>
            </a:r>
          </a:p>
          <a:p>
            <a:pPr algn="ctr"/>
            <a:br>
              <a:rPr lang="es-ES" sz="2000" b="1" u="sng" dirty="0">
                <a:solidFill>
                  <a:schemeClr val="tx1"/>
                </a:solidFill>
                <a:latin typeface="Arial" pitchFamily="34" charset="0"/>
                <a:cs typeface="Arial" pitchFamily="34" charset="0"/>
              </a:rPr>
            </a:br>
            <a:r>
              <a:rPr lang="es-ES" sz="2000" b="1" dirty="0">
                <a:solidFill>
                  <a:schemeClr val="tx1"/>
                </a:solidFill>
                <a:latin typeface="Arial" pitchFamily="34" charset="0"/>
                <a:cs typeface="Arial" pitchFamily="34" charset="0"/>
              </a:rPr>
              <a:t>Artículo 1º.- </a:t>
            </a:r>
            <a:r>
              <a:rPr lang="es-ES" sz="2000" b="1" dirty="0" err="1">
                <a:solidFill>
                  <a:schemeClr val="tx1"/>
                </a:solidFill>
                <a:latin typeface="Arial" pitchFamily="34" charset="0"/>
                <a:cs typeface="Arial" pitchFamily="34" charset="0"/>
              </a:rPr>
              <a:t>Modifíca</a:t>
            </a:r>
            <a:r>
              <a:rPr lang="es-ES" sz="2000" b="1" dirty="0">
                <a:solidFill>
                  <a:schemeClr val="tx1"/>
                </a:solidFill>
                <a:latin typeface="Arial" pitchFamily="34" charset="0"/>
                <a:cs typeface="Arial" pitchFamily="34" charset="0"/>
              </a:rPr>
              <a:t> el art 3º de la Ley No. 18.572, de 13 de setiembre de 2009</a:t>
            </a:r>
            <a:br>
              <a:rPr lang="es-ES" sz="2000" b="1" dirty="0">
                <a:solidFill>
                  <a:schemeClr val="tx1"/>
                </a:solidFill>
                <a:latin typeface="Arial" pitchFamily="34" charset="0"/>
                <a:cs typeface="Arial" pitchFamily="34" charset="0"/>
              </a:rPr>
            </a:br>
            <a:endParaRPr lang="es-ES"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34E25DC-65C0-4522-AF44-F2250E5BE775}"/>
              </a:ext>
            </a:extLst>
          </p:cNvPr>
          <p:cNvSpPr/>
          <p:nvPr/>
        </p:nvSpPr>
        <p:spPr>
          <a:xfrm>
            <a:off x="2130816" y="2967335"/>
            <a:ext cx="7930376" cy="206210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a:ln/>
                <a:solidFill>
                  <a:schemeClr val="accent4"/>
                </a:solidFill>
                <a:effectLst/>
              </a:rPr>
              <a:t>CONCILIACIÓN PREVIA</a:t>
            </a:r>
          </a:p>
          <a:p>
            <a:pPr algn="ctr"/>
            <a:r>
              <a:rPr lang="es-ES" sz="5400" b="1" cap="none" spc="0" dirty="0">
                <a:ln/>
                <a:solidFill>
                  <a:schemeClr val="accent4"/>
                </a:solidFill>
                <a:effectLst/>
              </a:rPr>
              <a:t>Dra. Silvia Cabrera</a:t>
            </a:r>
          </a:p>
          <a:p>
            <a:pPr algn="r"/>
            <a:r>
              <a:rPr lang="es-ES" sz="2000" b="1" dirty="0">
                <a:ln/>
                <a:solidFill>
                  <a:schemeClr val="accent4"/>
                </a:solidFill>
              </a:rPr>
              <a:t>Curso año 2020</a:t>
            </a:r>
            <a:endParaRPr lang="es-ES" sz="2000" b="1" cap="none" spc="0" dirty="0">
              <a:ln/>
              <a:solidFill>
                <a:schemeClr val="accent4"/>
              </a:solidFill>
              <a:effectLst/>
            </a:endParaRPr>
          </a:p>
        </p:txBody>
      </p:sp>
    </p:spTree>
    <p:extLst>
      <p:ext uri="{BB962C8B-B14F-4D97-AF65-F5344CB8AC3E}">
        <p14:creationId xmlns:p14="http://schemas.microsoft.com/office/powerpoint/2010/main" val="2530218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a:t>CUANDO CORRESPONDE</a:t>
            </a:r>
            <a:br>
              <a:rPr lang="es-ES" b="1" dirty="0"/>
            </a:br>
            <a:r>
              <a:rPr lang="es-ES" b="1" dirty="0"/>
              <a:t>DONDE SE SOLICITA</a:t>
            </a:r>
          </a:p>
        </p:txBody>
      </p:sp>
      <p:sp>
        <p:nvSpPr>
          <p:cNvPr id="3" name="2 Marcador de contenido"/>
          <p:cNvSpPr>
            <a:spLocks noGrp="1"/>
          </p:cNvSpPr>
          <p:nvPr>
            <p:ph idx="1"/>
          </p:nvPr>
        </p:nvSpPr>
        <p:spPr>
          <a:xfrm>
            <a:off x="2554941" y="2133599"/>
            <a:ext cx="8949671" cy="4361329"/>
          </a:xfrm>
        </p:spPr>
        <p:txBody>
          <a:bodyPr>
            <a:normAutofit fontScale="70000" lnSpcReduction="20000"/>
          </a:bodyPr>
          <a:lstStyle/>
          <a:p>
            <a:pPr algn="just"/>
            <a:endParaRPr lang="es-ES" dirty="0">
              <a:solidFill>
                <a:schemeClr val="tx1"/>
              </a:solidFill>
            </a:endParaRPr>
          </a:p>
          <a:p>
            <a:pPr algn="just">
              <a:lnSpc>
                <a:spcPct val="170000"/>
              </a:lnSpc>
            </a:pPr>
            <a:r>
              <a:rPr lang="es-ES" sz="3100" dirty="0">
                <a:solidFill>
                  <a:schemeClr val="tx1"/>
                </a:solidFill>
                <a:latin typeface="Arial" pitchFamily="34" charset="0"/>
                <a:cs typeface="Arial" pitchFamily="34" charset="0"/>
              </a:rPr>
              <a:t>Antes de iniciarse juicio en materia laboral.</a:t>
            </a:r>
          </a:p>
          <a:p>
            <a:pPr algn="just">
              <a:lnSpc>
                <a:spcPct val="170000"/>
              </a:lnSpc>
            </a:pPr>
            <a:r>
              <a:rPr lang="es-ES" sz="3100" dirty="0">
                <a:solidFill>
                  <a:schemeClr val="tx1"/>
                </a:solidFill>
                <a:latin typeface="Arial" pitchFamily="34" charset="0"/>
                <a:cs typeface="Arial" pitchFamily="34" charset="0"/>
              </a:rPr>
              <a:t>Se solicita ante el Centro de Negociación de Conflictos Individuales de Trabajo en la ciudad de Montevideo</a:t>
            </a:r>
          </a:p>
          <a:p>
            <a:pPr algn="just">
              <a:lnSpc>
                <a:spcPct val="170000"/>
              </a:lnSpc>
            </a:pPr>
            <a:r>
              <a:rPr lang="es-ES" sz="3100" dirty="0">
                <a:solidFill>
                  <a:schemeClr val="tx1"/>
                </a:solidFill>
                <a:latin typeface="Arial" pitchFamily="34" charset="0"/>
                <a:cs typeface="Arial" pitchFamily="34" charset="0"/>
              </a:rPr>
              <a:t>ante la Oficina de Trabajo dependiente del Ministerio de Trabajo y Seguridad Social en el interior de la República, </a:t>
            </a:r>
          </a:p>
          <a:p>
            <a:pPr algn="just">
              <a:lnSpc>
                <a:spcPct val="170000"/>
              </a:lnSpc>
            </a:pPr>
            <a:r>
              <a:rPr lang="es-ES" sz="3100" dirty="0">
                <a:solidFill>
                  <a:schemeClr val="tx1"/>
                </a:solidFill>
                <a:latin typeface="Arial" pitchFamily="34" charset="0"/>
                <a:cs typeface="Arial" pitchFamily="34" charset="0"/>
              </a:rPr>
              <a:t>según corresponda al domicilio del empleador o al lugar en que se cumplieron las prestaciones</a:t>
            </a:r>
            <a:r>
              <a:rPr lang="es-ES" dirty="0">
                <a:solidFill>
                  <a:schemeClr val="tx1"/>
                </a:solidFill>
              </a:rPr>
              <a:t>.</a:t>
            </a:r>
          </a:p>
          <a:p>
            <a:pPr algn="just"/>
            <a:endParaRPr lang="es-ES" dirty="0">
              <a:solidFill>
                <a:schemeClr val="tx1"/>
              </a:solidFill>
            </a:endParaRP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9071" y="624110"/>
            <a:ext cx="8855541" cy="760937"/>
          </a:xfrm>
        </p:spPr>
        <p:txBody>
          <a:bodyPr/>
          <a:lstStyle/>
          <a:p>
            <a:pPr algn="ctr"/>
            <a:r>
              <a:rPr lang="es-ES" b="1" u="sng" dirty="0"/>
              <a:t>COMO SE SOLICITA</a:t>
            </a:r>
          </a:p>
        </p:txBody>
      </p:sp>
      <p:sp>
        <p:nvSpPr>
          <p:cNvPr id="3" name="2 Marcador de contenido"/>
          <p:cNvSpPr>
            <a:spLocks noGrp="1"/>
          </p:cNvSpPr>
          <p:nvPr>
            <p:ph idx="1"/>
          </p:nvPr>
        </p:nvSpPr>
        <p:spPr>
          <a:xfrm>
            <a:off x="2433918" y="1559859"/>
            <a:ext cx="9070694" cy="4351363"/>
          </a:xfrm>
        </p:spPr>
        <p:txBody>
          <a:bodyPr/>
          <a:lstStyle/>
          <a:p>
            <a:r>
              <a:rPr lang="es-ES" sz="2800" dirty="0">
                <a:solidFill>
                  <a:schemeClr val="tx1"/>
                </a:solidFill>
                <a:latin typeface="Arial" pitchFamily="34" charset="0"/>
                <a:cs typeface="Arial" pitchFamily="34" charset="0"/>
              </a:rPr>
              <a:t>Por escrito presentado por el interesado o por apoderado, </a:t>
            </a:r>
          </a:p>
          <a:p>
            <a:r>
              <a:rPr lang="es-ES" sz="2800" dirty="0">
                <a:solidFill>
                  <a:schemeClr val="tx1"/>
                </a:solidFill>
                <a:latin typeface="Arial" pitchFamily="34" charset="0"/>
                <a:cs typeface="Arial" pitchFamily="34" charset="0"/>
              </a:rPr>
              <a:t>asistido de abogado, salvo que la reclamación fuera por sumas inferiores al equivalente de 20 UR (veinte unidades reajustables). </a:t>
            </a:r>
          </a:p>
          <a:p>
            <a:r>
              <a:rPr lang="es-ES" sz="2800" dirty="0">
                <a:solidFill>
                  <a:schemeClr val="tx1"/>
                </a:solidFill>
                <a:latin typeface="Arial" pitchFamily="34" charset="0"/>
                <a:cs typeface="Arial" pitchFamily="34" charset="0"/>
              </a:rPr>
              <a:t>En dicha solicitud deberán indicarse con precisión:</a:t>
            </a:r>
          </a:p>
          <a:p>
            <a:pPr>
              <a:buAutoNum type="alphaLcParenR"/>
            </a:pPr>
            <a:r>
              <a:rPr lang="es-ES" sz="2800" dirty="0">
                <a:solidFill>
                  <a:schemeClr val="tx1"/>
                </a:solidFill>
                <a:latin typeface="Arial" pitchFamily="34" charset="0"/>
                <a:cs typeface="Arial" pitchFamily="34" charset="0"/>
              </a:rPr>
              <a:t>los hechos que fundamentan el reclamo</a:t>
            </a:r>
          </a:p>
          <a:p>
            <a:pPr>
              <a:buAutoNum type="alphaLcParenR"/>
            </a:pPr>
            <a:r>
              <a:rPr lang="es-ES" sz="2800" dirty="0">
                <a:solidFill>
                  <a:schemeClr val="tx1"/>
                </a:solidFill>
                <a:latin typeface="Arial" pitchFamily="34" charset="0"/>
                <a:cs typeface="Arial" pitchFamily="34" charset="0"/>
              </a:rPr>
              <a:t>el detalle y el monto de los rubros reclamados. </a:t>
            </a:r>
          </a:p>
          <a:p>
            <a:pPr>
              <a:buNone/>
            </a:pP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u="sng" dirty="0">
                <a:solidFill>
                  <a:schemeClr val="tx1"/>
                </a:solidFill>
              </a:rPr>
              <a:t>QUIEN ESTABLECE LA FORMA DE PRESENTARSE SOLICITANDO AUDIENCIA</a:t>
            </a:r>
          </a:p>
        </p:txBody>
      </p:sp>
      <p:sp>
        <p:nvSpPr>
          <p:cNvPr id="3" name="2 Marcador de contenido"/>
          <p:cNvSpPr>
            <a:spLocks noGrp="1"/>
          </p:cNvSpPr>
          <p:nvPr>
            <p:ph idx="1"/>
          </p:nvPr>
        </p:nvSpPr>
        <p:spPr/>
        <p:txBody>
          <a:bodyPr/>
          <a:lstStyle/>
          <a:p>
            <a:pPr algn="just"/>
            <a:r>
              <a:rPr lang="es-ES" sz="2800" dirty="0">
                <a:solidFill>
                  <a:schemeClr val="tx1"/>
                </a:solidFill>
              </a:rPr>
              <a:t>El Ministerio de Trabajo y Seguridad Social regulará:</a:t>
            </a:r>
          </a:p>
          <a:p>
            <a:pPr algn="just">
              <a:buFontTx/>
              <a:buChar char="-"/>
            </a:pPr>
            <a:r>
              <a:rPr lang="es-ES" sz="2800" dirty="0">
                <a:solidFill>
                  <a:schemeClr val="tx1"/>
                </a:solidFill>
              </a:rPr>
              <a:t>los mecanismos </a:t>
            </a:r>
          </a:p>
          <a:p>
            <a:pPr algn="just">
              <a:buFontTx/>
              <a:buChar char="-"/>
            </a:pPr>
            <a:r>
              <a:rPr lang="es-ES" sz="2800" dirty="0">
                <a:solidFill>
                  <a:schemeClr val="tx1"/>
                </a:solidFill>
              </a:rPr>
              <a:t>la forma de presentación de la solicitud</a:t>
            </a:r>
          </a:p>
          <a:p>
            <a:pPr algn="just">
              <a:buFontTx/>
              <a:buChar char="-"/>
            </a:pPr>
            <a:r>
              <a:rPr lang="es-ES" sz="2800" dirty="0">
                <a:solidFill>
                  <a:schemeClr val="tx1"/>
                </a:solidFill>
              </a:rPr>
              <a:t>el procedimiento que se sigue posteriormente a la misma. </a:t>
            </a:r>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t>DONDE ENCUENTRO LOS FORMULARIOS</a:t>
            </a:r>
          </a:p>
        </p:txBody>
      </p:sp>
      <p:sp>
        <p:nvSpPr>
          <p:cNvPr id="3" name="2 Marcador de contenido"/>
          <p:cNvSpPr>
            <a:spLocks noGrp="1"/>
          </p:cNvSpPr>
          <p:nvPr>
            <p:ph idx="1"/>
          </p:nvPr>
        </p:nvSpPr>
        <p:spPr/>
        <p:txBody>
          <a:bodyPr>
            <a:normAutofit/>
          </a:bodyPr>
          <a:lstStyle/>
          <a:p>
            <a:endParaRPr lang="es-ES" sz="2400" dirty="0">
              <a:latin typeface="Arial" pitchFamily="34" charset="0"/>
              <a:cs typeface="Arial" pitchFamily="34" charset="0"/>
            </a:endParaRPr>
          </a:p>
          <a:p>
            <a:endParaRPr lang="es-ES" sz="2400" dirty="0">
              <a:latin typeface="Arial" pitchFamily="34" charset="0"/>
              <a:cs typeface="Arial" pitchFamily="34" charset="0"/>
            </a:endParaRPr>
          </a:p>
          <a:p>
            <a:r>
              <a:rPr lang="es-ES" sz="2400" dirty="0">
                <a:latin typeface="Arial" pitchFamily="34" charset="0"/>
                <a:cs typeface="Arial" pitchFamily="34" charset="0"/>
              </a:rPr>
              <a:t>En la página web del Ministerio de Trabajo</a:t>
            </a:r>
          </a:p>
          <a:p>
            <a:r>
              <a:rPr lang="es-ES" sz="2400" dirty="0">
                <a:latin typeface="Arial" pitchFamily="34" charset="0"/>
                <a:cs typeface="Arial" pitchFamily="34" charset="0"/>
              </a:rPr>
              <a:t> </a:t>
            </a:r>
            <a:r>
              <a:rPr lang="es-ES" sz="2400" b="1" dirty="0">
                <a:latin typeface="Arial" pitchFamily="34" charset="0"/>
                <a:cs typeface="Arial" pitchFamily="34" charset="0"/>
              </a:rPr>
              <a:t>www.mtss.gub.uy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Marcador de contenido" descr="0001.jpg"/>
          <p:cNvPicPr>
            <a:picLocks noChangeAspect="1"/>
          </p:cNvPicPr>
          <p:nvPr/>
        </p:nvPicPr>
        <p:blipFill>
          <a:blip r:embed="rId2" cstate="print"/>
          <a:stretch>
            <a:fillRect/>
          </a:stretch>
        </p:blipFill>
        <p:spPr>
          <a:xfrm>
            <a:off x="1464267" y="950576"/>
            <a:ext cx="3984171" cy="5633402"/>
          </a:xfrm>
          <a:prstGeom prst="rect">
            <a:avLst/>
          </a:prstGeom>
        </p:spPr>
      </p:pic>
      <p:pic>
        <p:nvPicPr>
          <p:cNvPr id="3" name="2 Imagen" descr="0002.jpg"/>
          <p:cNvPicPr>
            <a:picLocks noChangeAspect="1"/>
          </p:cNvPicPr>
          <p:nvPr/>
        </p:nvPicPr>
        <p:blipFill>
          <a:blip r:embed="rId3" cstate="print"/>
          <a:stretch>
            <a:fillRect/>
          </a:stretch>
        </p:blipFill>
        <p:spPr>
          <a:xfrm>
            <a:off x="6443578" y="843373"/>
            <a:ext cx="4089836" cy="57828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a:t>QUE DEBO HACER LUEGO DE COMPLETAR FORMULARIOS?</a:t>
            </a:r>
          </a:p>
        </p:txBody>
      </p:sp>
      <p:sp>
        <p:nvSpPr>
          <p:cNvPr id="3" name="2 Marcador de contenido"/>
          <p:cNvSpPr>
            <a:spLocks noGrp="1"/>
          </p:cNvSpPr>
          <p:nvPr>
            <p:ph idx="1"/>
          </p:nvPr>
        </p:nvSpPr>
        <p:spPr>
          <a:xfrm>
            <a:off x="947057" y="1904999"/>
            <a:ext cx="10557555" cy="4740729"/>
          </a:xfrm>
        </p:spPr>
        <p:txBody>
          <a:bodyPr>
            <a:noAutofit/>
          </a:bodyPr>
          <a:lstStyle/>
          <a:p>
            <a:pPr>
              <a:lnSpc>
                <a:spcPct val="150000"/>
              </a:lnSpc>
            </a:pPr>
            <a:r>
              <a:rPr lang="es-ES" sz="2000" dirty="0"/>
              <a:t>Concurrir al MTSS (enviarlo vía web)</a:t>
            </a:r>
          </a:p>
          <a:p>
            <a:pPr>
              <a:lnSpc>
                <a:spcPct val="150000"/>
              </a:lnSpc>
            </a:pPr>
            <a:r>
              <a:rPr lang="es-ES" sz="2000" dirty="0"/>
              <a:t>Si se concurre personalmente, va el trabajador o trabajadores. </a:t>
            </a:r>
          </a:p>
          <a:p>
            <a:pPr>
              <a:lnSpc>
                <a:spcPct val="150000"/>
              </a:lnSpc>
            </a:pPr>
            <a:r>
              <a:rPr lang="es-ES" sz="2000" dirty="0"/>
              <a:t> con los formularios impresos (uno para el MTSS, uno para el citado y otro para nosotros)</a:t>
            </a:r>
          </a:p>
          <a:p>
            <a:pPr>
              <a:lnSpc>
                <a:spcPct val="150000"/>
              </a:lnSpc>
            </a:pPr>
            <a:r>
              <a:rPr lang="es-ES" sz="2000" dirty="0"/>
              <a:t>Un </a:t>
            </a:r>
            <a:r>
              <a:rPr lang="es-ES" sz="2000" dirty="0" err="1"/>
              <a:t>pen</a:t>
            </a:r>
            <a:r>
              <a:rPr lang="es-ES" sz="2000" dirty="0"/>
              <a:t> drive con el formulario guardado allí para que en el MTSS lo carguen al sistema.</a:t>
            </a:r>
          </a:p>
          <a:p>
            <a:pPr>
              <a:lnSpc>
                <a:spcPct val="150000"/>
              </a:lnSpc>
            </a:pPr>
            <a:r>
              <a:rPr lang="es-ES" sz="2000" dirty="0"/>
              <a:t>Nos darán la fecha de audiencia</a:t>
            </a:r>
          </a:p>
          <a:p>
            <a:pPr>
              <a:lnSpc>
                <a:spcPct val="150000"/>
              </a:lnSpc>
            </a:pPr>
            <a:r>
              <a:rPr lang="es-ES" sz="2000" dirty="0"/>
              <a:t>El trabajador podrá firmarnos un poder para representarlos en el MTSS, mediante completar un formulario que completan allí</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b="1" dirty="0">
                <a:solidFill>
                  <a:schemeClr val="tx1"/>
                </a:solidFill>
              </a:rPr>
              <a:t>Solicitud vía WEB</a:t>
            </a:r>
            <a:endParaRPr lang="es-ES" dirty="0">
              <a:solidFill>
                <a:schemeClr val="tx1"/>
              </a:solidFill>
            </a:endParaRPr>
          </a:p>
        </p:txBody>
      </p:sp>
      <p:pic>
        <p:nvPicPr>
          <p:cNvPr id="4" name="3 Marcador de contenido" descr="Imagen1.png"/>
          <p:cNvPicPr>
            <a:picLocks noGrp="1" noChangeAspect="1"/>
          </p:cNvPicPr>
          <p:nvPr>
            <p:ph idx="1"/>
          </p:nvPr>
        </p:nvPicPr>
        <p:blipFill>
          <a:blip r:embed="rId2"/>
          <a:srcRect l="36372" t="21564" r="36073" b="27629"/>
          <a:stretch>
            <a:fillRect/>
          </a:stretch>
        </p:blipFill>
        <p:spPr>
          <a:xfrm>
            <a:off x="4650377" y="1539609"/>
            <a:ext cx="5068389" cy="52514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b="1" dirty="0"/>
              <a:t>Registro de usuarios abogados para utilizar el canal web para solicitudes de audiencia.</a:t>
            </a:r>
            <a:endParaRPr lang="es-ES" dirty="0"/>
          </a:p>
        </p:txBody>
      </p:sp>
      <p:sp>
        <p:nvSpPr>
          <p:cNvPr id="3" name="2 Marcador de contenido"/>
          <p:cNvSpPr>
            <a:spLocks noGrp="1"/>
          </p:cNvSpPr>
          <p:nvPr>
            <p:ph idx="1"/>
          </p:nvPr>
        </p:nvSpPr>
        <p:spPr/>
        <p:txBody>
          <a:bodyPr>
            <a:normAutofit/>
          </a:bodyPr>
          <a:lstStyle/>
          <a:p>
            <a:pPr algn="just"/>
            <a:r>
              <a:rPr lang="es-UY" sz="2800" dirty="0"/>
              <a:t>El abogado interesado debe concurrir al Centro de Atención a la Ciudadanía, Juncal 1511 o a cualquier Oficina de trabajo del interior del país, con su cédula de identidad y su carnet de abogado y sus respectivas fotocopias, a los efectos de firmar un contrato de uso.</a:t>
            </a:r>
          </a:p>
          <a:p>
            <a:pPr>
              <a:buNone/>
            </a:pP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b="1" u="sng" dirty="0"/>
              <a:t>COMPARECENCIA DEL TRABAJADOR</a:t>
            </a:r>
            <a:endParaRPr lang="es-ES" b="1" u="sng" dirty="0"/>
          </a:p>
        </p:txBody>
      </p:sp>
      <p:sp>
        <p:nvSpPr>
          <p:cNvPr id="3" name="2 Marcador de contenido"/>
          <p:cNvSpPr>
            <a:spLocks noGrp="1"/>
          </p:cNvSpPr>
          <p:nvPr>
            <p:ph idx="1"/>
          </p:nvPr>
        </p:nvSpPr>
        <p:spPr/>
        <p:txBody>
          <a:bodyPr/>
          <a:lstStyle/>
          <a:p>
            <a:r>
              <a:rPr lang="es-US" dirty="0"/>
              <a:t>Debe concurrir con asistencia letrada o no, según corresponda.</a:t>
            </a:r>
          </a:p>
          <a:p>
            <a:r>
              <a:rPr lang="es-US" dirty="0"/>
              <a:t>En el lugar, día y hora </a:t>
            </a:r>
            <a:r>
              <a:rPr lang="es-US" dirty="0" err="1"/>
              <a:t>agendados</a:t>
            </a:r>
            <a:r>
              <a:rPr lang="es-US" dirty="0"/>
              <a:t>.</a:t>
            </a:r>
          </a:p>
          <a:p>
            <a:r>
              <a:rPr lang="es-US" dirty="0"/>
              <a:t>Personalmente con cédula de identidad (C.I.), o por representante acreditado por carta de autorización simple del MTSS, o por carta poder con certificación notarial, o con poder para pleitos original o en copia autenticada.</a:t>
            </a:r>
          </a:p>
          <a:p>
            <a:r>
              <a:rPr lang="es-US" dirty="0"/>
              <a:t>La carta de autorización simple la gestiona el trabajador con fotocopia de su C.I. y aporte de datos de su representante ante la División Negociación Individual en Montevideo o la Oficina de Trabajo correspondiente en el Interior.</a:t>
            </a:r>
          </a:p>
          <a:p>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6447" y="624110"/>
            <a:ext cx="8918166" cy="838930"/>
          </a:xfrm>
        </p:spPr>
        <p:txBody>
          <a:bodyPr/>
          <a:lstStyle/>
          <a:p>
            <a:r>
              <a:rPr lang="es-UY" b="1" u="sng" dirty="0"/>
              <a:t>COMPARECENCIA DEL EMPLEADOR</a:t>
            </a:r>
            <a:endParaRPr lang="es-ES" b="1" u="sng" dirty="0"/>
          </a:p>
        </p:txBody>
      </p:sp>
      <p:sp>
        <p:nvSpPr>
          <p:cNvPr id="3" name="2 Marcador de contenido"/>
          <p:cNvSpPr>
            <a:spLocks noGrp="1"/>
          </p:cNvSpPr>
          <p:nvPr>
            <p:ph idx="1"/>
          </p:nvPr>
        </p:nvSpPr>
        <p:spPr>
          <a:xfrm>
            <a:off x="1280160" y="1672046"/>
            <a:ext cx="10224452" cy="4239176"/>
          </a:xfrm>
        </p:spPr>
        <p:txBody>
          <a:bodyPr>
            <a:normAutofit lnSpcReduction="10000"/>
          </a:bodyPr>
          <a:lstStyle/>
          <a:p>
            <a:r>
              <a:rPr lang="es-US" dirty="0"/>
              <a:t>El / los citado(s), asistidos de abogado :</a:t>
            </a:r>
          </a:p>
          <a:p>
            <a:r>
              <a:rPr lang="es-US" b="1" dirty="0"/>
              <a:t>Personas físicas</a:t>
            </a:r>
            <a:r>
              <a:rPr lang="es-US" dirty="0"/>
              <a:t> (empleador del servicio doméstico, empresas unipersonales, sociedad de hecho): Personalmente con C.I., o por representante acreditado por carta de autorización simple junto con fotocopia de C.I. del autorizante, o por carta poder con certificación notarial o con poder para pleitos original o en copia autenticada.</a:t>
            </a:r>
          </a:p>
          <a:p>
            <a:r>
              <a:rPr lang="es-US" b="1" dirty="0"/>
              <a:t>Personas jurídicas, y copropiedades y condominios</a:t>
            </a:r>
            <a:r>
              <a:rPr lang="es-US" dirty="0"/>
              <a:t> Deben acreditar la representación únicamente por certificado notarial, original o en copia autenticada, con una vigencia no mayor a dos años. Si dicho representante legal no puede comparecer, además de la representación debe extender carta de autorización simple acompañada de fotocopia de C.I. del firmante, carta poder con certificación notarial o poder para pleitos original o en copia autenticada.</a:t>
            </a:r>
          </a:p>
          <a:p>
            <a:r>
              <a:rPr lang="es-US" dirty="0"/>
              <a:t>Si el citado no acredita o acredita incorrectamente su representación configura incomparecencia en rebeldía, siendo pasible de multa (artículo 2, Ley 14 911 de 23/07/1979).</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SU IMPORTANCIA PRACTICA</a:t>
            </a:r>
          </a:p>
        </p:txBody>
      </p:sp>
      <p:sp>
        <p:nvSpPr>
          <p:cNvPr id="3" name="Marcador de contenido 2"/>
          <p:cNvSpPr>
            <a:spLocks noGrp="1"/>
          </p:cNvSpPr>
          <p:nvPr>
            <p:ph idx="1"/>
          </p:nvPr>
        </p:nvSpPr>
        <p:spPr/>
        <p:txBody>
          <a:bodyPr/>
          <a:lstStyle/>
          <a:p>
            <a:r>
              <a:rPr lang="es-US" dirty="0"/>
              <a:t>ES UN MEDIO ALTERNATIVO DE RESOLUCIÓN DE UN CONFLICTO</a:t>
            </a:r>
          </a:p>
          <a:p>
            <a:r>
              <a:rPr lang="es-US" dirty="0"/>
              <a:t>Pone de relieve el ACUERDO, la ARMONÍA,  la PAZ. </a:t>
            </a:r>
          </a:p>
          <a:p>
            <a:r>
              <a:rPr lang="es-US" dirty="0"/>
              <a:t>Es otra forma de acceso a la JUSTICIA</a:t>
            </a:r>
          </a:p>
          <a:p>
            <a:r>
              <a:rPr lang="es-US" dirty="0"/>
              <a:t>Existen CENTROS DE MEDIACION (Ley 17.296): tratan problemas de vecindario, de familia en forma preponderante</a:t>
            </a:r>
          </a:p>
          <a:p>
            <a:r>
              <a:rPr lang="es-US" dirty="0"/>
              <a:t>Se da en ellos, de modo guiado por el mediador una AUTOCOMPOSICION DEL CONFLICTO, se logra una solución por las propias partes, cuida los vínculos personales atendiendo a la situación de vida de cada una de las partes.</a:t>
            </a:r>
          </a:p>
        </p:txBody>
      </p:sp>
    </p:spTree>
    <p:extLst>
      <p:ext uri="{BB962C8B-B14F-4D97-AF65-F5344CB8AC3E}">
        <p14:creationId xmlns:p14="http://schemas.microsoft.com/office/powerpoint/2010/main" val="3522175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t>AUDIENCIA Y CONTENIDO DEL ACTA</a:t>
            </a:r>
          </a:p>
        </p:txBody>
      </p:sp>
      <p:sp>
        <p:nvSpPr>
          <p:cNvPr id="3" name="2 Marcador de contenido"/>
          <p:cNvSpPr>
            <a:spLocks noGrp="1"/>
          </p:cNvSpPr>
          <p:nvPr>
            <p:ph idx="1"/>
          </p:nvPr>
        </p:nvSpPr>
        <p:spPr>
          <a:xfrm>
            <a:off x="2420471" y="1586753"/>
            <a:ext cx="9084141" cy="4324469"/>
          </a:xfrm>
        </p:spPr>
        <p:txBody>
          <a:bodyPr>
            <a:normAutofit fontScale="47500" lnSpcReduction="20000"/>
          </a:bodyPr>
          <a:lstStyle/>
          <a:p>
            <a:r>
              <a:rPr lang="es-ES" sz="5100" dirty="0">
                <a:latin typeface="Arial" pitchFamily="34" charset="0"/>
                <a:cs typeface="Arial" pitchFamily="34" charset="0"/>
              </a:rPr>
              <a:t>Se convocará para día y hora determinados, con una anticipación no menor de tres días. </a:t>
            </a:r>
          </a:p>
          <a:p>
            <a:endParaRPr lang="es-ES" sz="5100" dirty="0">
              <a:latin typeface="Arial" pitchFamily="34" charset="0"/>
              <a:cs typeface="Arial" pitchFamily="34" charset="0"/>
            </a:endParaRPr>
          </a:p>
          <a:p>
            <a:r>
              <a:rPr lang="es-ES" sz="5100" dirty="0">
                <a:latin typeface="Arial" pitchFamily="34" charset="0"/>
                <a:cs typeface="Arial" pitchFamily="34" charset="0"/>
              </a:rPr>
              <a:t>En acta resumida deberán señalarse:</a:t>
            </a:r>
          </a:p>
          <a:p>
            <a:pPr marL="457200" indent="-457200">
              <a:buAutoNum type="alphaUcParenR"/>
            </a:pPr>
            <a:r>
              <a:rPr lang="es-ES" sz="5100" dirty="0">
                <a:latin typeface="Arial" pitchFamily="34" charset="0"/>
                <a:cs typeface="Arial" pitchFamily="34" charset="0"/>
              </a:rPr>
              <a:t>los datos </a:t>
            </a:r>
            <a:r>
              <a:rPr lang="es-ES" sz="5100" dirty="0" err="1">
                <a:latin typeface="Arial" pitchFamily="34" charset="0"/>
                <a:cs typeface="Arial" pitchFamily="34" charset="0"/>
              </a:rPr>
              <a:t>identificatorios</a:t>
            </a:r>
            <a:r>
              <a:rPr lang="es-ES" sz="5100" dirty="0">
                <a:latin typeface="Arial" pitchFamily="34" charset="0"/>
                <a:cs typeface="Arial" pitchFamily="34" charset="0"/>
              </a:rPr>
              <a:t> de cada una de las partes</a:t>
            </a:r>
          </a:p>
          <a:p>
            <a:pPr marL="457200" indent="-457200">
              <a:buAutoNum type="alphaUcParenR"/>
            </a:pPr>
            <a:r>
              <a:rPr lang="es-ES" sz="5100" dirty="0">
                <a:latin typeface="Arial" pitchFamily="34" charset="0"/>
                <a:cs typeface="Arial" pitchFamily="34" charset="0"/>
              </a:rPr>
              <a:t>los domicilios constituidos a los efectos de lo dispuesto en el Artículo 5º de la presente ley,</a:t>
            </a:r>
          </a:p>
          <a:p>
            <a:pPr marL="457200" indent="-457200">
              <a:buAutoNum type="alphaUcParenR"/>
            </a:pPr>
            <a:r>
              <a:rPr lang="es-ES" sz="5100" dirty="0">
                <a:latin typeface="Arial" pitchFamily="34" charset="0"/>
                <a:cs typeface="Arial" pitchFamily="34" charset="0"/>
              </a:rPr>
              <a:t>los rubros y montos reclamados por el </a:t>
            </a:r>
            <a:r>
              <a:rPr lang="es-ES" sz="5100" dirty="0" err="1">
                <a:latin typeface="Arial" pitchFamily="34" charset="0"/>
                <a:cs typeface="Arial" pitchFamily="34" charset="0"/>
              </a:rPr>
              <a:t>citante</a:t>
            </a:r>
            <a:r>
              <a:rPr lang="es-ES" sz="5100" dirty="0">
                <a:latin typeface="Arial" pitchFamily="34" charset="0"/>
                <a:cs typeface="Arial" pitchFamily="34" charset="0"/>
              </a:rPr>
              <a:t>,</a:t>
            </a:r>
          </a:p>
          <a:p>
            <a:pPr marL="457200" indent="-457200">
              <a:buAutoNum type="alphaUcParenR"/>
            </a:pPr>
            <a:r>
              <a:rPr lang="es-ES" sz="5100" dirty="0">
                <a:latin typeface="Arial" pitchFamily="34" charset="0"/>
                <a:cs typeface="Arial" pitchFamily="34" charset="0"/>
              </a:rPr>
              <a:t>la respuesta del citado </a:t>
            </a:r>
          </a:p>
          <a:p>
            <a:pPr marL="457200" indent="-457200">
              <a:buAutoNum type="alphaUcParenR"/>
            </a:pPr>
            <a:r>
              <a:rPr lang="es-ES" sz="5100" dirty="0">
                <a:latin typeface="Arial" pitchFamily="34" charset="0"/>
                <a:cs typeface="Arial" pitchFamily="34" charset="0"/>
              </a:rPr>
              <a:t>el resultado final obtenido. </a:t>
            </a:r>
          </a:p>
          <a:p>
            <a:endParaRPr lang="es-ES" sz="2100" dirty="0">
              <a:latin typeface="Arial" pitchFamily="34" charset="0"/>
              <a:cs typeface="Arial" pitchFamily="34" charset="0"/>
            </a:endParaRPr>
          </a:p>
          <a:p>
            <a:endParaRPr lang="es-ES" dirty="0"/>
          </a:p>
          <a:p>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latin typeface="Arial" pitchFamily="34" charset="0"/>
                <a:cs typeface="Arial" pitchFamily="34" charset="0"/>
              </a:rPr>
              <a:t>Si el citado entiende que existe un tercero total o parcialmente responsable que debe hacer?</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sz="2800" dirty="0">
                <a:latin typeface="Arial" pitchFamily="34" charset="0"/>
                <a:cs typeface="Arial" pitchFamily="34" charset="0"/>
              </a:rPr>
              <a:t>deberá individualizarlo en la audiencia, quedando constancia en el acta.</a:t>
            </a:r>
          </a:p>
          <a:p>
            <a:pPr algn="just"/>
            <a:r>
              <a:rPr lang="es-ES" sz="2800" dirty="0">
                <a:latin typeface="Arial" pitchFamily="34" charset="0"/>
                <a:cs typeface="Arial" pitchFamily="34" charset="0"/>
              </a:rPr>
              <a:t>Su omisión en este aspecto, así como su incomparecencia a la audiencia constituirán presunciones simples contrarias a su interés en el proceso ulterior.</a:t>
            </a:r>
          </a:p>
          <a:p>
            <a:pPr algn="just"/>
            <a:r>
              <a:rPr lang="es-ES" sz="2800" dirty="0">
                <a:latin typeface="Arial" pitchFamily="34" charset="0"/>
                <a:cs typeface="Arial" pitchFamily="34" charset="0"/>
              </a:rPr>
              <a:t>El acuerdo al que se arribe en el procedimiento habilitará su </a:t>
            </a:r>
            <a:r>
              <a:rPr lang="es-ES" sz="2800" u="sng" dirty="0">
                <a:latin typeface="Arial" pitchFamily="34" charset="0"/>
                <a:cs typeface="Arial" pitchFamily="34" charset="0"/>
              </a:rPr>
              <a:t>ejecución forzada </a:t>
            </a:r>
            <a:r>
              <a:rPr lang="es-ES" sz="2800" dirty="0">
                <a:latin typeface="Arial" pitchFamily="34" charset="0"/>
                <a:cs typeface="Arial" pitchFamily="34" charset="0"/>
              </a:rPr>
              <a:t>por el proceso regulado en el Título V del Libro II del Código General del Proceso (Proceso de ejecución)</a:t>
            </a:r>
          </a:p>
          <a:p>
            <a:endParaRPr lang="es-ES" sz="2800" b="1" dirty="0"/>
          </a:p>
          <a:p>
            <a:pPr>
              <a:buNone/>
            </a:pPr>
            <a:endParaRPr lang="es-ES" dirty="0"/>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b="1" u="sng" dirty="0"/>
              <a:t>EFECTOS DE LA CONCILIACION LABORAL</a:t>
            </a:r>
            <a:endParaRPr lang="es-ES" b="1" u="sng" dirty="0"/>
          </a:p>
        </p:txBody>
      </p:sp>
      <p:sp>
        <p:nvSpPr>
          <p:cNvPr id="3" name="2 Marcador de contenido"/>
          <p:cNvSpPr>
            <a:spLocks noGrp="1"/>
          </p:cNvSpPr>
          <p:nvPr>
            <p:ph idx="1"/>
          </p:nvPr>
        </p:nvSpPr>
        <p:spPr/>
        <p:txBody>
          <a:bodyPr/>
          <a:lstStyle/>
          <a:p>
            <a:r>
              <a:rPr lang="es-419" sz="2400" dirty="0"/>
              <a:t>Interrumpe la prescripción con la sola presentación del trabajador.</a:t>
            </a:r>
          </a:p>
          <a:p>
            <a:endParaRPr lang="es-419" sz="2400" dirty="0"/>
          </a:p>
          <a:p>
            <a:r>
              <a:rPr lang="es-419" sz="2400" dirty="0"/>
              <a:t>Si hay acuerdo tiene el mismo valor que la conciliación previa.</a:t>
            </a:r>
          </a:p>
          <a:p>
            <a:endParaRPr lang="es-419" sz="2400" dirty="0"/>
          </a:p>
          <a:p>
            <a:r>
              <a:rPr lang="es-419" sz="2400" dirty="0"/>
              <a:t>Si no hay acuerdo queda EXPEDITO el accionamiento por vía judicial.</a:t>
            </a: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b="1" u="sng" dirty="0"/>
              <a:t>ACUERDOS VOLUNTARIOS</a:t>
            </a:r>
            <a:endParaRPr lang="es-ES" b="1" u="sng" dirty="0"/>
          </a:p>
        </p:txBody>
      </p:sp>
      <p:sp>
        <p:nvSpPr>
          <p:cNvPr id="3" name="2 Marcador de contenido"/>
          <p:cNvSpPr>
            <a:spLocks noGrp="1"/>
          </p:cNvSpPr>
          <p:nvPr>
            <p:ph idx="1"/>
          </p:nvPr>
        </p:nvSpPr>
        <p:spPr>
          <a:xfrm>
            <a:off x="1254034" y="1737359"/>
            <a:ext cx="10250578" cy="4702629"/>
          </a:xfrm>
        </p:spPr>
        <p:txBody>
          <a:bodyPr>
            <a:noAutofit/>
          </a:bodyPr>
          <a:lstStyle/>
          <a:p>
            <a:pPr lvl="0"/>
            <a:r>
              <a:rPr lang="es-UY" sz="2000" dirty="0"/>
              <a:t>Si trabajador y empleador han arribado a un acuerdo extrajudicial y lo quieren documentar en MTSS.</a:t>
            </a:r>
          </a:p>
          <a:p>
            <a:pPr lvl="0"/>
            <a:r>
              <a:rPr lang="es-UY" sz="2000" dirty="0"/>
              <a:t>Aplica solo para para la liquidación final por egreso o para cancelar rubros salariales o indemnizatorios, y para montos a cobrar iguales o superiores a 50 Unidades Reajustables (UR) según Decreto del 07/10/1998.</a:t>
            </a:r>
          </a:p>
          <a:p>
            <a:r>
              <a:rPr lang="es-UY" sz="2000" dirty="0"/>
              <a:t>Se realiza a solicitud del trabajador.</a:t>
            </a:r>
          </a:p>
          <a:p>
            <a:r>
              <a:rPr lang="es-UY" sz="2000" dirty="0"/>
              <a:t>El solicitante es responsable de avisar al empleador el día y hora otorgados para el acuerdo, no hay notificación por parte del MTSS.</a:t>
            </a:r>
          </a:p>
          <a:p>
            <a:r>
              <a:rPr lang="es-UY" sz="2000" dirty="0"/>
              <a:t>Se puede solicitar vía web o en forma presencial, con los mismos requisitos que para la solicitud de audiencia de conciliación, aunque varían los formularios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AE~1\AppData\Local\Temp\Rar$DRa0.918\0001.jpg"/>
          <p:cNvPicPr>
            <a:picLocks noChangeAspect="1" noChangeArrowheads="1"/>
          </p:cNvPicPr>
          <p:nvPr/>
        </p:nvPicPr>
        <p:blipFill>
          <a:blip r:embed="rId2" cstate="print"/>
          <a:srcRect/>
          <a:stretch>
            <a:fillRect/>
          </a:stretch>
        </p:blipFill>
        <p:spPr bwMode="auto">
          <a:xfrm>
            <a:off x="1630482" y="653143"/>
            <a:ext cx="4221678" cy="5969225"/>
          </a:xfrm>
          <a:prstGeom prst="rect">
            <a:avLst/>
          </a:prstGeom>
          <a:noFill/>
        </p:spPr>
      </p:pic>
      <p:pic>
        <p:nvPicPr>
          <p:cNvPr id="3" name="Picture 3" descr="C:\Users\MARIAE~1\AppData\Local\Temp\Rar$DRa0.857\0001.jpg"/>
          <p:cNvPicPr>
            <a:picLocks noChangeAspect="1" noChangeArrowheads="1"/>
          </p:cNvPicPr>
          <p:nvPr/>
        </p:nvPicPr>
        <p:blipFill>
          <a:blip r:embed="rId3" cstate="print"/>
          <a:srcRect/>
          <a:stretch>
            <a:fillRect/>
          </a:stretch>
        </p:blipFill>
        <p:spPr bwMode="auto">
          <a:xfrm>
            <a:off x="6557554" y="535366"/>
            <a:ext cx="5081452" cy="54856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b="1" u="sng" dirty="0">
                <a:solidFill>
                  <a:srgbClr val="002060"/>
                </a:solidFill>
              </a:rPr>
              <a:t>FORMULARIO ON-LINE PARA SOLICITAR ACUERDO VOLUNTARIO</a:t>
            </a:r>
            <a:endParaRPr lang="es-ES" u="sng" dirty="0"/>
          </a:p>
        </p:txBody>
      </p:sp>
      <p:pic>
        <p:nvPicPr>
          <p:cNvPr id="4" name="Picture 2"/>
          <p:cNvPicPr>
            <a:picLocks noGrp="1" noChangeAspect="1" noChangeArrowheads="1"/>
          </p:cNvPicPr>
          <p:nvPr>
            <p:ph idx="1"/>
          </p:nvPr>
        </p:nvPicPr>
        <p:blipFill>
          <a:blip r:embed="rId2"/>
          <a:srcRect t="7606" r="3805" b="4892"/>
          <a:stretch>
            <a:fillRect/>
          </a:stretch>
        </p:blipFill>
        <p:spPr bwMode="auto">
          <a:xfrm>
            <a:off x="2965269" y="1935299"/>
            <a:ext cx="8706065" cy="445243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7444" y="624110"/>
            <a:ext cx="8817168" cy="780944"/>
          </a:xfrm>
        </p:spPr>
        <p:txBody>
          <a:bodyPr/>
          <a:lstStyle/>
          <a:p>
            <a:pPr algn="ctr"/>
            <a:r>
              <a:rPr lang="es-US" dirty="0"/>
              <a:t>EXCEPCIONES</a:t>
            </a:r>
          </a:p>
        </p:txBody>
      </p:sp>
      <p:sp>
        <p:nvSpPr>
          <p:cNvPr id="3" name="Marcador de contenido 2"/>
          <p:cNvSpPr>
            <a:spLocks noGrp="1"/>
          </p:cNvSpPr>
          <p:nvPr>
            <p:ph idx="1"/>
          </p:nvPr>
        </p:nvSpPr>
        <p:spPr>
          <a:xfrm>
            <a:off x="1583473" y="1405054"/>
            <a:ext cx="9921139" cy="5174166"/>
          </a:xfrm>
        </p:spPr>
        <p:txBody>
          <a:bodyPr>
            <a:normAutofit fontScale="62500" lnSpcReduction="20000"/>
          </a:bodyPr>
          <a:lstStyle/>
          <a:p>
            <a:r>
              <a:rPr lang="es-US" sz="2400" dirty="0"/>
              <a:t>ART 294 CGP</a:t>
            </a:r>
          </a:p>
          <a:p>
            <a:r>
              <a:rPr lang="es-US" sz="2400" dirty="0"/>
              <a:t>Los procesos que no se tramiten por vía ordinaria. Ejemplo:</a:t>
            </a:r>
          </a:p>
          <a:p>
            <a:pPr marL="0" indent="0">
              <a:buNone/>
            </a:pPr>
            <a:r>
              <a:rPr lang="es-US" sz="2400" dirty="0"/>
              <a:t>-los procesos voluntarios, extraordinarios, monitorios</a:t>
            </a:r>
          </a:p>
          <a:p>
            <a:pPr marL="0" indent="0">
              <a:buNone/>
            </a:pPr>
            <a:r>
              <a:rPr lang="es-US" sz="2400" dirty="0"/>
              <a:t>- También procesos especiales como: proceso de declaración de incapacidad, proceso concursal, de regulación de honorarios, aduanero, </a:t>
            </a:r>
          </a:p>
          <a:p>
            <a:r>
              <a:rPr lang="es-US" sz="2400" dirty="0"/>
              <a:t>Los casos en que se pida una diligencia preparatoria previa (ver art 337 CGP)</a:t>
            </a:r>
          </a:p>
          <a:p>
            <a:r>
              <a:rPr lang="es-US" sz="2400" dirty="0"/>
              <a:t>Si insertamos una nueva pretensión en un proceso pendiente. </a:t>
            </a:r>
            <a:r>
              <a:rPr lang="es-US" sz="2400" dirty="0" err="1"/>
              <a:t>Ej</a:t>
            </a:r>
            <a:r>
              <a:rPr lang="es-US" sz="2400" dirty="0"/>
              <a:t>: reconvención</a:t>
            </a:r>
          </a:p>
          <a:p>
            <a:r>
              <a:rPr lang="es-US" sz="2400" dirty="0"/>
              <a:t>Si interviene un tercero espontánea o </a:t>
            </a:r>
            <a:r>
              <a:rPr lang="es-US" sz="2400" dirty="0" err="1"/>
              <a:t>provocadamente</a:t>
            </a:r>
            <a:endParaRPr lang="es-US" sz="2400" dirty="0"/>
          </a:p>
          <a:p>
            <a:r>
              <a:rPr lang="es-US" sz="2400" dirty="0"/>
              <a:t>En estos casos la conciliación </a:t>
            </a:r>
            <a:r>
              <a:rPr lang="es-US" sz="2400" dirty="0" err="1"/>
              <a:t>intraprocesal</a:t>
            </a:r>
            <a:r>
              <a:rPr lang="es-US" sz="2400" dirty="0"/>
              <a:t> toma relevancia y razones de economía procesal lo fundamentan</a:t>
            </a:r>
          </a:p>
          <a:p>
            <a:r>
              <a:rPr lang="es-US" sz="2400" dirty="0"/>
              <a:t>Los procesos de familia, arrendaticia o laboral (éste tiene procedimiento especial). </a:t>
            </a:r>
          </a:p>
          <a:p>
            <a:r>
              <a:rPr lang="es-US" sz="2400" dirty="0"/>
              <a:t>En materia arrendaticia se abarca el arrendamiento urbano y el rural. Ejemplo: resolución  de contrato más daños y perjuicios es proceso ordinario pero se excluye por la MATERIA</a:t>
            </a:r>
          </a:p>
          <a:p>
            <a:r>
              <a:rPr lang="es-US" sz="2400" dirty="0"/>
              <a:t>En las pretensiones anulatorias de actos de personas públicas no estatales. Motivo: la cuestión refiere a la LEGALIDAD  y los organismos no pueden conciliar, se encuentran en una situación de DEBER y deben revocarlo si el acto es nulo y reparar los perjuicios provocados por éste si corresponde. Si el acto es LEGITIMO, la legalidad no se negocia</a:t>
            </a:r>
          </a:p>
          <a:p>
            <a:r>
              <a:rPr lang="es-US" sz="2400" dirty="0"/>
              <a:t>Los procesos en materia de relaciones de consumo (Ley 18.507-19.149)</a:t>
            </a:r>
          </a:p>
          <a:p>
            <a:r>
              <a:rPr lang="es-US" sz="2400" dirty="0"/>
              <a:t>Todos los procesos en que la ley expresamente los excluya</a:t>
            </a:r>
          </a:p>
        </p:txBody>
      </p:sp>
    </p:spTree>
    <p:extLst>
      <p:ext uri="{BB962C8B-B14F-4D97-AF65-F5344CB8AC3E}">
        <p14:creationId xmlns:p14="http://schemas.microsoft.com/office/powerpoint/2010/main" val="336071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Si estoy eximido, puedo igualmente solicitar conciliación?</a:t>
            </a:r>
          </a:p>
        </p:txBody>
      </p:sp>
      <p:sp>
        <p:nvSpPr>
          <p:cNvPr id="3" name="Marcador de contenido 2"/>
          <p:cNvSpPr>
            <a:spLocks noGrp="1"/>
          </p:cNvSpPr>
          <p:nvPr>
            <p:ph idx="1"/>
          </p:nvPr>
        </p:nvSpPr>
        <p:spPr/>
        <p:txBody>
          <a:bodyPr>
            <a:normAutofit fontScale="92500" lnSpcReduction="10000"/>
          </a:bodyPr>
          <a:lstStyle/>
          <a:p>
            <a:r>
              <a:rPr lang="es-US" dirty="0"/>
              <a:t>No se halla prohibido</a:t>
            </a:r>
          </a:p>
          <a:p>
            <a:r>
              <a:rPr lang="es-US" dirty="0"/>
              <a:t>Integra el marco de libertad del art 10 de la Constitución de la República</a:t>
            </a:r>
          </a:p>
          <a:p>
            <a:r>
              <a:rPr lang="es-US" dirty="0"/>
              <a:t>Se solicita por razones de CONVENIENCIA</a:t>
            </a:r>
          </a:p>
          <a:p>
            <a:r>
              <a:rPr lang="es-US" dirty="0"/>
              <a:t>Se respalda también en el art 223 CGP que establece que las partes podrán conciliar o transar en cualquier estado del proceso. Y la conciliación es un proceso preliminar que integra la jurisdicción contenciosa</a:t>
            </a:r>
          </a:p>
          <a:p>
            <a:r>
              <a:rPr lang="es-US" dirty="0"/>
              <a:t>Acordada7785 del 18/12/13 recomendó a los magistrados de los Juzgados de Paz del Interior del país la conveniencia de que realicen conciliaciones en materia de familia si lo solicitan los interesados (lo planteó el Col de Abogados del Interior) fundándose en las Reglas de Brasilia (regla 43) sobre acceso a la Justician de personas en condiciones de vulnerabilidad.</a:t>
            </a:r>
          </a:p>
          <a:p>
            <a:r>
              <a:rPr lang="es-US" dirty="0"/>
              <a:t>Tener presente que hay casos que involucran derechos indisponibles. </a:t>
            </a:r>
            <a:r>
              <a:rPr lang="es-US" dirty="0" err="1"/>
              <a:t>Ej</a:t>
            </a:r>
            <a:r>
              <a:rPr lang="es-US" dirty="0"/>
              <a:t> divorcio. Solo podrán solucionar art 167 CC</a:t>
            </a:r>
          </a:p>
        </p:txBody>
      </p:sp>
    </p:spTree>
    <p:extLst>
      <p:ext uri="{BB962C8B-B14F-4D97-AF65-F5344CB8AC3E}">
        <p14:creationId xmlns:p14="http://schemas.microsoft.com/office/powerpoint/2010/main" val="249215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8205" y="390293"/>
            <a:ext cx="9296400" cy="6160661"/>
          </a:xfrm>
          <a:prstGeom prst="rect">
            <a:avLst/>
          </a:prstGeom>
        </p:spPr>
        <p:txBody>
          <a:bodyPr wrap="square">
            <a:spAutoFit/>
          </a:bodyPr>
          <a:lstStyle/>
          <a:p>
            <a:pPr marL="342900" lvl="0" indent="-342900">
              <a:spcBef>
                <a:spcPts val="1000"/>
              </a:spcBef>
              <a:buClr>
                <a:srgbClr val="A53010"/>
              </a:buClr>
              <a:buFont typeface="Wingdings 3" charset="2"/>
              <a:buChar char=""/>
            </a:pPr>
            <a:r>
              <a:rPr lang="es-US" sz="2400" dirty="0">
                <a:solidFill>
                  <a:prstClr val="black">
                    <a:lumMod val="75000"/>
                    <a:lumOff val="25000"/>
                  </a:prstClr>
                </a:solidFill>
              </a:rPr>
              <a:t>ART 293 CGP</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Antes de iniciar cualquier proceso</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Deberá pedirse audiencia</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El futuro demandado será citado en su domicilio (arts. 24 a 38 CC)</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Juez competente: Juzgado de Paz o Juzgado de Conciliación del TERRITORIO JURISDICCIONAL del domicilio del demandado</a:t>
            </a:r>
          </a:p>
          <a:p>
            <a:pPr marL="342900" lvl="0" indent="-342900">
              <a:spcBef>
                <a:spcPts val="1000"/>
              </a:spcBef>
              <a:buClr>
                <a:srgbClr val="A53010"/>
              </a:buClr>
              <a:buFont typeface="Wingdings 3" charset="2"/>
              <a:buChar char=""/>
            </a:pPr>
            <a:r>
              <a:rPr lang="es-US" sz="2400" u="sng" dirty="0">
                <a:solidFill>
                  <a:prstClr val="black">
                    <a:lumMod val="75000"/>
                    <a:lumOff val="25000"/>
                  </a:prstClr>
                </a:solidFill>
              </a:rPr>
              <a:t>SE PRESCINDE DE LA CONCILIACION</a:t>
            </a:r>
            <a:r>
              <a:rPr lang="es-US" sz="2400" dirty="0">
                <a:solidFill>
                  <a:prstClr val="black">
                    <a:lumMod val="75000"/>
                    <a:lumOff val="25000"/>
                  </a:prstClr>
                </a:solidFill>
              </a:rPr>
              <a:t>:</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Si el demandado se domicilia </a:t>
            </a:r>
            <a:r>
              <a:rPr lang="es-US" sz="2400" u="sng" dirty="0">
                <a:solidFill>
                  <a:prstClr val="black">
                    <a:lumMod val="75000"/>
                    <a:lumOff val="25000"/>
                  </a:prstClr>
                </a:solidFill>
              </a:rPr>
              <a:t>FUERA DEL DEPARTAMENTO </a:t>
            </a:r>
            <a:r>
              <a:rPr lang="es-US" sz="2400" dirty="0">
                <a:solidFill>
                  <a:prstClr val="black">
                    <a:lumMod val="75000"/>
                    <a:lumOff val="25000"/>
                  </a:prstClr>
                </a:solidFill>
              </a:rPr>
              <a:t>QUE CORRESPONDE AL TRIBUNAL COMPETENTE PARA ENTENDER EN EL </a:t>
            </a:r>
            <a:r>
              <a:rPr lang="es-US" sz="2400" u="sng" dirty="0">
                <a:solidFill>
                  <a:prstClr val="black">
                    <a:lumMod val="75000"/>
                    <a:lumOff val="25000"/>
                  </a:prstClr>
                </a:solidFill>
              </a:rPr>
              <a:t>JUICIO:</a:t>
            </a:r>
            <a:r>
              <a:rPr lang="es-US" sz="2400" dirty="0">
                <a:solidFill>
                  <a:prstClr val="black">
                    <a:lumMod val="75000"/>
                    <a:lumOff val="25000"/>
                  </a:prstClr>
                </a:solidFill>
              </a:rPr>
              <a:t> </a:t>
            </a:r>
          </a:p>
          <a:p>
            <a:pPr marL="342900" lvl="0" indent="-342900">
              <a:spcBef>
                <a:spcPts val="1000"/>
              </a:spcBef>
              <a:buClr>
                <a:srgbClr val="A53010"/>
              </a:buClr>
              <a:buFont typeface="Wingdings 3" charset="2"/>
              <a:buChar char=""/>
            </a:pPr>
            <a:r>
              <a:rPr lang="es-US" sz="2400" dirty="0">
                <a:solidFill>
                  <a:prstClr val="black">
                    <a:lumMod val="75000"/>
                    <a:lumOff val="25000"/>
                  </a:prstClr>
                </a:solidFill>
              </a:rPr>
              <a:t>Si ignoro el domicilio demandado o es persona desconocida</a:t>
            </a:r>
          </a:p>
        </p:txBody>
      </p:sp>
    </p:spTree>
    <p:extLst>
      <p:ext uri="{BB962C8B-B14F-4D97-AF65-F5344CB8AC3E}">
        <p14:creationId xmlns:p14="http://schemas.microsoft.com/office/powerpoint/2010/main" val="387913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1394" y="646413"/>
            <a:ext cx="9263218" cy="769792"/>
          </a:xfrm>
        </p:spPr>
        <p:txBody>
          <a:bodyPr/>
          <a:lstStyle/>
          <a:p>
            <a:pPr algn="ctr"/>
            <a:r>
              <a:rPr lang="es-US" dirty="0"/>
              <a:t>PROCEDIMIENTO</a:t>
            </a:r>
          </a:p>
        </p:txBody>
      </p:sp>
      <p:sp>
        <p:nvSpPr>
          <p:cNvPr id="3" name="Marcador de contenido 2"/>
          <p:cNvSpPr>
            <a:spLocks noGrp="1"/>
          </p:cNvSpPr>
          <p:nvPr>
            <p:ph idx="1"/>
          </p:nvPr>
        </p:nvSpPr>
        <p:spPr>
          <a:xfrm>
            <a:off x="1661532" y="1338146"/>
            <a:ext cx="9943441" cy="4695739"/>
          </a:xfrm>
        </p:spPr>
        <p:txBody>
          <a:bodyPr>
            <a:normAutofit lnSpcReduction="10000"/>
          </a:bodyPr>
          <a:lstStyle/>
          <a:p>
            <a:r>
              <a:rPr lang="es-US" sz="3200" dirty="0"/>
              <a:t>ART 295 CGP</a:t>
            </a:r>
          </a:p>
          <a:p>
            <a:r>
              <a:rPr lang="es-US" sz="3200" dirty="0"/>
              <a:t>Presentarnos por escrito indicando “</a:t>
            </a:r>
            <a:r>
              <a:rPr lang="es-US" sz="3200" dirty="0" err="1"/>
              <a:t>suscintamente</a:t>
            </a:r>
            <a:r>
              <a:rPr lang="es-US" sz="3200" dirty="0"/>
              <a:t>” el fundamento y objeto de la pretensión del proceso principal que se iniciará (debe permitir que el futuro demandado concurra debidamente instruido)</a:t>
            </a:r>
          </a:p>
          <a:p>
            <a:r>
              <a:rPr lang="es-US" sz="3200" dirty="0"/>
              <a:t>Se fija día y hora de la audiencia </a:t>
            </a:r>
          </a:p>
          <a:p>
            <a:r>
              <a:rPr lang="es-US" sz="3200" dirty="0"/>
              <a:t>Se cita a la parte contraria con anticipación no menor a 3 días</a:t>
            </a:r>
          </a:p>
          <a:p>
            <a:endParaRPr lang="es-US" sz="3200" dirty="0"/>
          </a:p>
        </p:txBody>
      </p:sp>
    </p:spTree>
    <p:extLst>
      <p:ext uri="{BB962C8B-B14F-4D97-AF65-F5344CB8AC3E}">
        <p14:creationId xmlns:p14="http://schemas.microsoft.com/office/powerpoint/2010/main" val="115784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8595" y="624110"/>
            <a:ext cx="8806017" cy="736339"/>
          </a:xfrm>
        </p:spPr>
        <p:txBody>
          <a:bodyPr>
            <a:normAutofit/>
          </a:bodyPr>
          <a:lstStyle/>
          <a:p>
            <a:r>
              <a:rPr lang="es-US" dirty="0"/>
              <a:t>ACORDADA 7378 (</a:t>
            </a:r>
            <a:r>
              <a:rPr lang="es-US" sz="2000" dirty="0" err="1"/>
              <a:t>pag</a:t>
            </a:r>
            <a:r>
              <a:rPr lang="es-US" sz="2000" dirty="0"/>
              <a:t>. 8 </a:t>
            </a:r>
            <a:r>
              <a:rPr lang="es-US" sz="2000" dirty="0" err="1"/>
              <a:t>Vademecum</a:t>
            </a:r>
            <a:r>
              <a:rPr lang="es-US" dirty="0"/>
              <a:t>):</a:t>
            </a:r>
          </a:p>
        </p:txBody>
      </p:sp>
      <p:sp>
        <p:nvSpPr>
          <p:cNvPr id="3" name="Marcador de contenido 2"/>
          <p:cNvSpPr>
            <a:spLocks noGrp="1"/>
          </p:cNvSpPr>
          <p:nvPr>
            <p:ph idx="1"/>
          </p:nvPr>
        </p:nvSpPr>
        <p:spPr>
          <a:xfrm>
            <a:off x="1946366" y="1593669"/>
            <a:ext cx="9558246" cy="4317553"/>
          </a:xfrm>
        </p:spPr>
        <p:txBody>
          <a:bodyPr/>
          <a:lstStyle/>
          <a:p>
            <a:r>
              <a:rPr lang="es-US" dirty="0"/>
              <a:t>REGLAMENTÓ LAS CITACIONES A AUDIENCIAS DE CONCILIACION</a:t>
            </a:r>
          </a:p>
          <a:p>
            <a:r>
              <a:rPr lang="es-US" dirty="0"/>
              <a:t>Deben incluir:</a:t>
            </a:r>
          </a:p>
          <a:p>
            <a:r>
              <a:rPr lang="es-US" dirty="0"/>
              <a:t>A) nombre y domicilio del </a:t>
            </a:r>
            <a:r>
              <a:rPr lang="es-US" dirty="0" err="1"/>
              <a:t>citante</a:t>
            </a:r>
            <a:r>
              <a:rPr lang="es-US" dirty="0"/>
              <a:t> (incluir datos abogado </a:t>
            </a:r>
            <a:r>
              <a:rPr lang="es-US" dirty="0" err="1"/>
              <a:t>patrocinante</a:t>
            </a:r>
            <a:r>
              <a:rPr lang="es-US" dirty="0"/>
              <a:t>)</a:t>
            </a:r>
          </a:p>
          <a:p>
            <a:r>
              <a:rPr lang="es-US" dirty="0"/>
              <a:t>B) nombre y domicilio del citado indicando si es real o contractual</a:t>
            </a:r>
          </a:p>
          <a:p>
            <a:r>
              <a:rPr lang="es-US" dirty="0"/>
              <a:t>C) Objeto del proceso que se iniciará:</a:t>
            </a:r>
          </a:p>
          <a:p>
            <a:pPr marL="0" indent="0">
              <a:buNone/>
            </a:pPr>
            <a:r>
              <a:rPr lang="es-US" dirty="0"/>
              <a:t>	- Indicar legitimación  causal tanto activa como pasiva </a:t>
            </a:r>
          </a:p>
          <a:p>
            <a:pPr marL="0" indent="0">
              <a:buNone/>
            </a:pPr>
            <a:r>
              <a:rPr lang="es-US" dirty="0"/>
              <a:t>	- breve resumen de los hechos</a:t>
            </a:r>
          </a:p>
          <a:p>
            <a:pPr lvl="1">
              <a:buFontTx/>
              <a:buChar char="-"/>
            </a:pPr>
            <a:r>
              <a:rPr lang="es-US" sz="1800" dirty="0"/>
              <a:t>Indicar fuente de las obligaciones que se pretenden</a:t>
            </a:r>
          </a:p>
          <a:p>
            <a:pPr lvl="1">
              <a:buFontTx/>
              <a:buChar char="-"/>
            </a:pPr>
            <a:r>
              <a:rPr lang="es-US" sz="1800" dirty="0"/>
              <a:t>Si es contractual individualizar contrato</a:t>
            </a:r>
          </a:p>
          <a:p>
            <a:pPr lvl="1">
              <a:buFontTx/>
              <a:buChar char="-"/>
            </a:pPr>
            <a:r>
              <a:rPr lang="es-US" sz="1800" dirty="0"/>
              <a:t>Si es extracontractual individualizar hecho ilícito, daños y montos</a:t>
            </a:r>
          </a:p>
          <a:p>
            <a:endParaRPr lang="es-US" dirty="0"/>
          </a:p>
        </p:txBody>
      </p:sp>
    </p:spTree>
    <p:extLst>
      <p:ext uri="{BB962C8B-B14F-4D97-AF65-F5344CB8AC3E}">
        <p14:creationId xmlns:p14="http://schemas.microsoft.com/office/powerpoint/2010/main" val="65973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7873" y="624110"/>
            <a:ext cx="9006739" cy="1751100"/>
          </a:xfrm>
        </p:spPr>
        <p:txBody>
          <a:bodyPr>
            <a:normAutofit/>
          </a:bodyPr>
          <a:lstStyle/>
          <a:p>
            <a:r>
              <a:rPr lang="es-US" dirty="0"/>
              <a:t>Qué pasa si no coinciden los montos que anuncio en la conciliación con los que ingreso en la demanda?</a:t>
            </a:r>
          </a:p>
        </p:txBody>
      </p:sp>
      <p:sp>
        <p:nvSpPr>
          <p:cNvPr id="3" name="Marcador de contenido 2"/>
          <p:cNvSpPr>
            <a:spLocks noGrp="1"/>
          </p:cNvSpPr>
          <p:nvPr>
            <p:ph idx="1"/>
          </p:nvPr>
        </p:nvSpPr>
        <p:spPr>
          <a:xfrm>
            <a:off x="1282390" y="2698594"/>
            <a:ext cx="10222222" cy="3212627"/>
          </a:xfrm>
        </p:spPr>
        <p:txBody>
          <a:bodyPr>
            <a:normAutofit/>
          </a:bodyPr>
          <a:lstStyle/>
          <a:p>
            <a:pPr algn="just">
              <a:lnSpc>
                <a:spcPct val="150000"/>
              </a:lnSpc>
            </a:pPr>
            <a:r>
              <a:rPr lang="es-US" sz="2000" dirty="0" err="1"/>
              <a:t>Nicastro</a:t>
            </a:r>
            <a:r>
              <a:rPr lang="es-US" sz="2000" dirty="0"/>
              <a:t>, Judicatura No. 53, </a:t>
            </a:r>
            <a:r>
              <a:rPr lang="es-US" sz="2000" dirty="0" err="1"/>
              <a:t>pág</a:t>
            </a:r>
            <a:r>
              <a:rPr lang="es-US" sz="2000" dirty="0"/>
              <a:t> 58: no significa un defecto en el modo de proponer la demanda, ni justifica obligar a una nueva conciliación</a:t>
            </a:r>
          </a:p>
          <a:p>
            <a:pPr algn="just">
              <a:lnSpc>
                <a:spcPct val="150000"/>
              </a:lnSpc>
            </a:pPr>
            <a:r>
              <a:rPr lang="es-US" sz="2000" dirty="0"/>
              <a:t>TAC 1ero, </a:t>
            </a:r>
            <a:r>
              <a:rPr lang="es-US" sz="2000" dirty="0" err="1"/>
              <a:t>Sent</a:t>
            </a:r>
            <a:r>
              <a:rPr lang="es-US" sz="2000" dirty="0"/>
              <a:t> 196/10 señaló lo que define la pretensión es la demanda</a:t>
            </a:r>
          </a:p>
          <a:p>
            <a:pPr algn="just">
              <a:lnSpc>
                <a:spcPct val="150000"/>
              </a:lnSpc>
            </a:pPr>
            <a:r>
              <a:rPr lang="es-US" sz="2000" dirty="0"/>
              <a:t>TAC 6to, </a:t>
            </a:r>
            <a:r>
              <a:rPr lang="es-US" sz="2000" dirty="0" err="1"/>
              <a:t>Sent</a:t>
            </a:r>
            <a:r>
              <a:rPr lang="es-US" sz="2000" dirty="0"/>
              <a:t> 29/08 indicó que por el principio de lealtad y buena fe no deberían existir diferencias. Si determina el Tribunal que la diferencia obedeció a mala fe procesal, lo evaluará oportunamente.</a:t>
            </a:r>
          </a:p>
        </p:txBody>
      </p:sp>
    </p:spTree>
    <p:extLst>
      <p:ext uri="{BB962C8B-B14F-4D97-AF65-F5344CB8AC3E}">
        <p14:creationId xmlns:p14="http://schemas.microsoft.com/office/powerpoint/2010/main" val="151158931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495</TotalTime>
  <Words>2924</Words>
  <Application>Microsoft Office PowerPoint</Application>
  <PresentationFormat>Panorámica</PresentationFormat>
  <Paragraphs>198</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Century Gothic</vt:lpstr>
      <vt:lpstr>Times New Roman</vt:lpstr>
      <vt:lpstr>Wingdings 3</vt:lpstr>
      <vt:lpstr>Espiral</vt:lpstr>
      <vt:lpstr>CONCILIACION PREVIA</vt:lpstr>
      <vt:lpstr>Presentación de PowerPoint</vt:lpstr>
      <vt:lpstr>SU IMPORTANCIA PRACTICA</vt:lpstr>
      <vt:lpstr>EXCEPCIONES</vt:lpstr>
      <vt:lpstr>Si estoy eximido, puedo igualmente solicitar conciliación?</vt:lpstr>
      <vt:lpstr>Presentación de PowerPoint</vt:lpstr>
      <vt:lpstr>PROCEDIMIENTO</vt:lpstr>
      <vt:lpstr>ACORDADA 7378 (pag. 8 Vademecum):</vt:lpstr>
      <vt:lpstr>Qué pasa si no coinciden los montos que anuncio en la conciliación con los que ingreso en la demanda?</vt:lpstr>
      <vt:lpstr>AUDIENCIA DE CONCILIACION</vt:lpstr>
      <vt:lpstr>La citación a conciliación  interrumpe la prescripción?</vt:lpstr>
      <vt:lpstr>Posición sostenida por el Juzgado Letrado en lo Civil de X Turno, en Sentencia Definitiva Nº 32 del 27/4/2009. Pág. 11 (citada en Revista de Derecho de Seguros. Jurisprudencia y Doctrina. Tomo 5. FCU.) lo siguiente: </vt:lpstr>
      <vt:lpstr>SI NO CONCURRE LA PARTE CITANTE A LA AUDIENCIA</vt:lpstr>
      <vt:lpstr>SI NO CONCURRE LA PARTE CITADA</vt:lpstr>
      <vt:lpstr>EFICACIA DE LA CONCILIACION</vt:lpstr>
      <vt:lpstr>SI NO AGREGO EL TESTIMONIO DE CONCILIACION CON LA DEMANDA</vt:lpstr>
      <vt:lpstr>Presentación de PowerPoint</vt:lpstr>
      <vt:lpstr>Presentación de PowerPoint</vt:lpstr>
      <vt:lpstr>CONCILIACION PREVIA LABORAL</vt:lpstr>
      <vt:lpstr>CUANDO CORRESPONDE DONDE SE SOLICITA</vt:lpstr>
      <vt:lpstr>COMO SE SOLICITA</vt:lpstr>
      <vt:lpstr>QUIEN ESTABLECE LA FORMA DE PRESENTARSE SOLICITANDO AUDIENCIA</vt:lpstr>
      <vt:lpstr>DONDE ENCUENTRO LOS FORMULARIOS</vt:lpstr>
      <vt:lpstr>Presentación de PowerPoint</vt:lpstr>
      <vt:lpstr>QUE DEBO HACER LUEGO DE COMPLETAR FORMULARIOS?</vt:lpstr>
      <vt:lpstr>Solicitud vía WEB</vt:lpstr>
      <vt:lpstr>Registro de usuarios abogados para utilizar el canal web para solicitudes de audiencia.</vt:lpstr>
      <vt:lpstr>COMPARECENCIA DEL TRABAJADOR</vt:lpstr>
      <vt:lpstr>COMPARECENCIA DEL EMPLEADOR</vt:lpstr>
      <vt:lpstr>AUDIENCIA Y CONTENIDO DEL ACTA</vt:lpstr>
      <vt:lpstr>Si el citado entiende que existe un tercero total o parcialmente responsable que debe hacer?</vt:lpstr>
      <vt:lpstr>EFECTOS DE LA CONCILIACION LABORAL</vt:lpstr>
      <vt:lpstr>ACUERDOS VOLUNTARIOS</vt:lpstr>
      <vt:lpstr>Presentación de PowerPoint</vt:lpstr>
      <vt:lpstr>FORMULARIO ON-LINE PARA SOLICITAR ACUERDO VOLUNTARIO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ESCRITO JUDICIAL</dc:title>
  <dc:creator>Silvia</dc:creator>
  <cp:lastModifiedBy>Daniel</cp:lastModifiedBy>
  <cp:revision>142</cp:revision>
  <dcterms:created xsi:type="dcterms:W3CDTF">2017-03-11T11:16:11Z</dcterms:created>
  <dcterms:modified xsi:type="dcterms:W3CDTF">2020-12-03T21:55:25Z</dcterms:modified>
</cp:coreProperties>
</file>