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7" r:id="rId10"/>
    <p:sldId id="264" r:id="rId11"/>
    <p:sldId id="265" r:id="rId12"/>
    <p:sldId id="266" r:id="rId13"/>
    <p:sldId id="268" r:id="rId14"/>
    <p:sldId id="269" r:id="rId15"/>
    <p:sldId id="270" r:id="rId16"/>
    <p:sldId id="271" r:id="rId17"/>
    <p:sldId id="272" r:id="rId18"/>
    <p:sldId id="273" r:id="rId19"/>
    <p:sldId id="274" r:id="rId20"/>
  </p:sldIdLst>
  <p:sldSz cx="12192000" cy="6858000"/>
  <p:notesSz cx="6858000" cy="9144000"/>
  <p:defaultText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DE51DC-8CF2-41C8-A68D-AB91AA74064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UY"/>
          </a:p>
        </p:txBody>
      </p:sp>
      <p:sp>
        <p:nvSpPr>
          <p:cNvPr id="3" name="Subtítulo 2">
            <a:extLst>
              <a:ext uri="{FF2B5EF4-FFF2-40B4-BE49-F238E27FC236}">
                <a16:creationId xmlns:a16="http://schemas.microsoft.com/office/drawing/2014/main" id="{DDE229CF-D92B-4016-B243-DEA779E0A5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UY"/>
          </a:p>
        </p:txBody>
      </p:sp>
      <p:sp>
        <p:nvSpPr>
          <p:cNvPr id="4" name="Marcador de fecha 3">
            <a:extLst>
              <a:ext uri="{FF2B5EF4-FFF2-40B4-BE49-F238E27FC236}">
                <a16:creationId xmlns:a16="http://schemas.microsoft.com/office/drawing/2014/main" id="{7D6EF29D-6D90-41C8-B913-9955E41CA5D0}"/>
              </a:ext>
            </a:extLst>
          </p:cNvPr>
          <p:cNvSpPr>
            <a:spLocks noGrp="1"/>
          </p:cNvSpPr>
          <p:nvPr>
            <p:ph type="dt" sz="half" idx="10"/>
          </p:nvPr>
        </p:nvSpPr>
        <p:spPr/>
        <p:txBody>
          <a:bodyPr/>
          <a:lstStyle/>
          <a:p>
            <a:fld id="{4C981F96-5BB6-4C48-85C3-F9F904764FF2}" type="datetimeFigureOut">
              <a:rPr lang="es-UY" smtClean="0"/>
              <a:t>16/11/2020</a:t>
            </a:fld>
            <a:endParaRPr lang="es-UY"/>
          </a:p>
        </p:txBody>
      </p:sp>
      <p:sp>
        <p:nvSpPr>
          <p:cNvPr id="5" name="Marcador de pie de página 4">
            <a:extLst>
              <a:ext uri="{FF2B5EF4-FFF2-40B4-BE49-F238E27FC236}">
                <a16:creationId xmlns:a16="http://schemas.microsoft.com/office/drawing/2014/main" id="{BE4EF0F2-6E2F-449D-8B51-22BE800DCDEF}"/>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14E10A70-D75B-4C20-9239-8DC4ADFA92C7}"/>
              </a:ext>
            </a:extLst>
          </p:cNvPr>
          <p:cNvSpPr>
            <a:spLocks noGrp="1"/>
          </p:cNvSpPr>
          <p:nvPr>
            <p:ph type="sldNum" sz="quarter" idx="12"/>
          </p:nvPr>
        </p:nvSpPr>
        <p:spPr/>
        <p:txBody>
          <a:bodyPr/>
          <a:lstStyle/>
          <a:p>
            <a:fld id="{4139A840-B1E9-412B-8260-AD221A423852}" type="slidenum">
              <a:rPr lang="es-UY" smtClean="0"/>
              <a:t>‹Nº›</a:t>
            </a:fld>
            <a:endParaRPr lang="es-UY"/>
          </a:p>
        </p:txBody>
      </p:sp>
    </p:spTree>
    <p:extLst>
      <p:ext uri="{BB962C8B-B14F-4D97-AF65-F5344CB8AC3E}">
        <p14:creationId xmlns:p14="http://schemas.microsoft.com/office/powerpoint/2010/main" val="660368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9714B61-A41E-4746-9973-6753595E48A3}"/>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texto vertical 2">
            <a:extLst>
              <a:ext uri="{FF2B5EF4-FFF2-40B4-BE49-F238E27FC236}">
                <a16:creationId xmlns:a16="http://schemas.microsoft.com/office/drawing/2014/main" id="{E553CE4F-99E7-4334-BE6A-2292023853C5}"/>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6F40D90E-6F76-4798-9836-3035B7E280C3}"/>
              </a:ext>
            </a:extLst>
          </p:cNvPr>
          <p:cNvSpPr>
            <a:spLocks noGrp="1"/>
          </p:cNvSpPr>
          <p:nvPr>
            <p:ph type="dt" sz="half" idx="10"/>
          </p:nvPr>
        </p:nvSpPr>
        <p:spPr/>
        <p:txBody>
          <a:bodyPr/>
          <a:lstStyle/>
          <a:p>
            <a:fld id="{4C981F96-5BB6-4C48-85C3-F9F904764FF2}" type="datetimeFigureOut">
              <a:rPr lang="es-UY" smtClean="0"/>
              <a:t>16/11/2020</a:t>
            </a:fld>
            <a:endParaRPr lang="es-UY"/>
          </a:p>
        </p:txBody>
      </p:sp>
      <p:sp>
        <p:nvSpPr>
          <p:cNvPr id="5" name="Marcador de pie de página 4">
            <a:extLst>
              <a:ext uri="{FF2B5EF4-FFF2-40B4-BE49-F238E27FC236}">
                <a16:creationId xmlns:a16="http://schemas.microsoft.com/office/drawing/2014/main" id="{987591D0-4BDC-48D8-9AD4-B48254EFDB00}"/>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DF31FFB1-D7E4-4729-85BA-F2A31D8B9685}"/>
              </a:ext>
            </a:extLst>
          </p:cNvPr>
          <p:cNvSpPr>
            <a:spLocks noGrp="1"/>
          </p:cNvSpPr>
          <p:nvPr>
            <p:ph type="sldNum" sz="quarter" idx="12"/>
          </p:nvPr>
        </p:nvSpPr>
        <p:spPr/>
        <p:txBody>
          <a:bodyPr/>
          <a:lstStyle/>
          <a:p>
            <a:fld id="{4139A840-B1E9-412B-8260-AD221A423852}" type="slidenum">
              <a:rPr lang="es-UY" smtClean="0"/>
              <a:t>‹Nº›</a:t>
            </a:fld>
            <a:endParaRPr lang="es-UY"/>
          </a:p>
        </p:txBody>
      </p:sp>
    </p:spTree>
    <p:extLst>
      <p:ext uri="{BB962C8B-B14F-4D97-AF65-F5344CB8AC3E}">
        <p14:creationId xmlns:p14="http://schemas.microsoft.com/office/powerpoint/2010/main" val="2169588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FAF3408D-37E7-4B8F-A7B5-D36430DD16D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UY"/>
          </a:p>
        </p:txBody>
      </p:sp>
      <p:sp>
        <p:nvSpPr>
          <p:cNvPr id="3" name="Marcador de texto vertical 2">
            <a:extLst>
              <a:ext uri="{FF2B5EF4-FFF2-40B4-BE49-F238E27FC236}">
                <a16:creationId xmlns:a16="http://schemas.microsoft.com/office/drawing/2014/main" id="{B8087703-BCC0-4767-923C-023FEF1C5FEE}"/>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592DD8E5-52D6-4ADA-A6C8-E165B6395620}"/>
              </a:ext>
            </a:extLst>
          </p:cNvPr>
          <p:cNvSpPr>
            <a:spLocks noGrp="1"/>
          </p:cNvSpPr>
          <p:nvPr>
            <p:ph type="dt" sz="half" idx="10"/>
          </p:nvPr>
        </p:nvSpPr>
        <p:spPr/>
        <p:txBody>
          <a:bodyPr/>
          <a:lstStyle/>
          <a:p>
            <a:fld id="{4C981F96-5BB6-4C48-85C3-F9F904764FF2}" type="datetimeFigureOut">
              <a:rPr lang="es-UY" smtClean="0"/>
              <a:t>16/11/2020</a:t>
            </a:fld>
            <a:endParaRPr lang="es-UY"/>
          </a:p>
        </p:txBody>
      </p:sp>
      <p:sp>
        <p:nvSpPr>
          <p:cNvPr id="5" name="Marcador de pie de página 4">
            <a:extLst>
              <a:ext uri="{FF2B5EF4-FFF2-40B4-BE49-F238E27FC236}">
                <a16:creationId xmlns:a16="http://schemas.microsoft.com/office/drawing/2014/main" id="{36322B6D-714E-4C80-BD8A-DB42E7F8F625}"/>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2D8115E1-F8CC-4B52-8261-61DA2E9BB88D}"/>
              </a:ext>
            </a:extLst>
          </p:cNvPr>
          <p:cNvSpPr>
            <a:spLocks noGrp="1"/>
          </p:cNvSpPr>
          <p:nvPr>
            <p:ph type="sldNum" sz="quarter" idx="12"/>
          </p:nvPr>
        </p:nvSpPr>
        <p:spPr/>
        <p:txBody>
          <a:bodyPr/>
          <a:lstStyle/>
          <a:p>
            <a:fld id="{4139A840-B1E9-412B-8260-AD221A423852}" type="slidenum">
              <a:rPr lang="es-UY" smtClean="0"/>
              <a:t>‹Nº›</a:t>
            </a:fld>
            <a:endParaRPr lang="es-UY"/>
          </a:p>
        </p:txBody>
      </p:sp>
    </p:spTree>
    <p:extLst>
      <p:ext uri="{BB962C8B-B14F-4D97-AF65-F5344CB8AC3E}">
        <p14:creationId xmlns:p14="http://schemas.microsoft.com/office/powerpoint/2010/main" val="3432127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E0CD7E-1556-43FF-96BD-ED935F684167}"/>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contenido 2">
            <a:extLst>
              <a:ext uri="{FF2B5EF4-FFF2-40B4-BE49-F238E27FC236}">
                <a16:creationId xmlns:a16="http://schemas.microsoft.com/office/drawing/2014/main" id="{1B7AE523-5377-4B92-A26A-6FA4865BFA5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6AB02C0F-D6CE-408F-9077-7FC605A911D5}"/>
              </a:ext>
            </a:extLst>
          </p:cNvPr>
          <p:cNvSpPr>
            <a:spLocks noGrp="1"/>
          </p:cNvSpPr>
          <p:nvPr>
            <p:ph type="dt" sz="half" idx="10"/>
          </p:nvPr>
        </p:nvSpPr>
        <p:spPr/>
        <p:txBody>
          <a:bodyPr/>
          <a:lstStyle/>
          <a:p>
            <a:fld id="{4C981F96-5BB6-4C48-85C3-F9F904764FF2}" type="datetimeFigureOut">
              <a:rPr lang="es-UY" smtClean="0"/>
              <a:t>16/11/2020</a:t>
            </a:fld>
            <a:endParaRPr lang="es-UY"/>
          </a:p>
        </p:txBody>
      </p:sp>
      <p:sp>
        <p:nvSpPr>
          <p:cNvPr id="5" name="Marcador de pie de página 4">
            <a:extLst>
              <a:ext uri="{FF2B5EF4-FFF2-40B4-BE49-F238E27FC236}">
                <a16:creationId xmlns:a16="http://schemas.microsoft.com/office/drawing/2014/main" id="{B0FD8C31-A4E4-47FD-9F2F-FA5F317A3D2A}"/>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EFE8E7D8-A59E-49BA-B050-CABE988E7717}"/>
              </a:ext>
            </a:extLst>
          </p:cNvPr>
          <p:cNvSpPr>
            <a:spLocks noGrp="1"/>
          </p:cNvSpPr>
          <p:nvPr>
            <p:ph type="sldNum" sz="quarter" idx="12"/>
          </p:nvPr>
        </p:nvSpPr>
        <p:spPr/>
        <p:txBody>
          <a:bodyPr/>
          <a:lstStyle/>
          <a:p>
            <a:fld id="{4139A840-B1E9-412B-8260-AD221A423852}" type="slidenum">
              <a:rPr lang="es-UY" smtClean="0"/>
              <a:t>‹Nº›</a:t>
            </a:fld>
            <a:endParaRPr lang="es-UY"/>
          </a:p>
        </p:txBody>
      </p:sp>
    </p:spTree>
    <p:extLst>
      <p:ext uri="{BB962C8B-B14F-4D97-AF65-F5344CB8AC3E}">
        <p14:creationId xmlns:p14="http://schemas.microsoft.com/office/powerpoint/2010/main" val="1484960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A080F7-11BA-4DC5-8114-E952E488687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UY"/>
          </a:p>
        </p:txBody>
      </p:sp>
      <p:sp>
        <p:nvSpPr>
          <p:cNvPr id="3" name="Marcador de texto 2">
            <a:extLst>
              <a:ext uri="{FF2B5EF4-FFF2-40B4-BE49-F238E27FC236}">
                <a16:creationId xmlns:a16="http://schemas.microsoft.com/office/drawing/2014/main" id="{B202E809-F0CD-4595-9D8F-F76229B794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5B7EB56B-3993-4524-A238-EEE88529B7EF}"/>
              </a:ext>
            </a:extLst>
          </p:cNvPr>
          <p:cNvSpPr>
            <a:spLocks noGrp="1"/>
          </p:cNvSpPr>
          <p:nvPr>
            <p:ph type="dt" sz="half" idx="10"/>
          </p:nvPr>
        </p:nvSpPr>
        <p:spPr/>
        <p:txBody>
          <a:bodyPr/>
          <a:lstStyle/>
          <a:p>
            <a:fld id="{4C981F96-5BB6-4C48-85C3-F9F904764FF2}" type="datetimeFigureOut">
              <a:rPr lang="es-UY" smtClean="0"/>
              <a:t>16/11/2020</a:t>
            </a:fld>
            <a:endParaRPr lang="es-UY"/>
          </a:p>
        </p:txBody>
      </p:sp>
      <p:sp>
        <p:nvSpPr>
          <p:cNvPr id="5" name="Marcador de pie de página 4">
            <a:extLst>
              <a:ext uri="{FF2B5EF4-FFF2-40B4-BE49-F238E27FC236}">
                <a16:creationId xmlns:a16="http://schemas.microsoft.com/office/drawing/2014/main" id="{573DE042-6C3C-484D-B242-EB9DF875167B}"/>
              </a:ext>
            </a:extLst>
          </p:cNvPr>
          <p:cNvSpPr>
            <a:spLocks noGrp="1"/>
          </p:cNvSpPr>
          <p:nvPr>
            <p:ph type="ftr" sz="quarter" idx="11"/>
          </p:nvPr>
        </p:nvSpPr>
        <p:spPr/>
        <p:txBody>
          <a:bodyPr/>
          <a:lstStyle/>
          <a:p>
            <a:endParaRPr lang="es-UY"/>
          </a:p>
        </p:txBody>
      </p:sp>
      <p:sp>
        <p:nvSpPr>
          <p:cNvPr id="6" name="Marcador de número de diapositiva 5">
            <a:extLst>
              <a:ext uri="{FF2B5EF4-FFF2-40B4-BE49-F238E27FC236}">
                <a16:creationId xmlns:a16="http://schemas.microsoft.com/office/drawing/2014/main" id="{932B92DC-6130-486D-AE16-07311D431067}"/>
              </a:ext>
            </a:extLst>
          </p:cNvPr>
          <p:cNvSpPr>
            <a:spLocks noGrp="1"/>
          </p:cNvSpPr>
          <p:nvPr>
            <p:ph type="sldNum" sz="quarter" idx="12"/>
          </p:nvPr>
        </p:nvSpPr>
        <p:spPr/>
        <p:txBody>
          <a:bodyPr/>
          <a:lstStyle/>
          <a:p>
            <a:fld id="{4139A840-B1E9-412B-8260-AD221A423852}" type="slidenum">
              <a:rPr lang="es-UY" smtClean="0"/>
              <a:t>‹Nº›</a:t>
            </a:fld>
            <a:endParaRPr lang="es-UY"/>
          </a:p>
        </p:txBody>
      </p:sp>
    </p:spTree>
    <p:extLst>
      <p:ext uri="{BB962C8B-B14F-4D97-AF65-F5344CB8AC3E}">
        <p14:creationId xmlns:p14="http://schemas.microsoft.com/office/powerpoint/2010/main" val="507462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FC1C45E-D4AE-438B-A006-9EB6D992FAF8}"/>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contenido 2">
            <a:extLst>
              <a:ext uri="{FF2B5EF4-FFF2-40B4-BE49-F238E27FC236}">
                <a16:creationId xmlns:a16="http://schemas.microsoft.com/office/drawing/2014/main" id="{1DE56273-0265-46E1-B6A6-839B32A33D0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contenido 3">
            <a:extLst>
              <a:ext uri="{FF2B5EF4-FFF2-40B4-BE49-F238E27FC236}">
                <a16:creationId xmlns:a16="http://schemas.microsoft.com/office/drawing/2014/main" id="{66549A00-EB58-4F5B-A1AF-AAFBF3F7AC64}"/>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fecha 4">
            <a:extLst>
              <a:ext uri="{FF2B5EF4-FFF2-40B4-BE49-F238E27FC236}">
                <a16:creationId xmlns:a16="http://schemas.microsoft.com/office/drawing/2014/main" id="{0A3B596B-EF37-4032-B6D1-0E36B2B4C98F}"/>
              </a:ext>
            </a:extLst>
          </p:cNvPr>
          <p:cNvSpPr>
            <a:spLocks noGrp="1"/>
          </p:cNvSpPr>
          <p:nvPr>
            <p:ph type="dt" sz="half" idx="10"/>
          </p:nvPr>
        </p:nvSpPr>
        <p:spPr/>
        <p:txBody>
          <a:bodyPr/>
          <a:lstStyle/>
          <a:p>
            <a:fld id="{4C981F96-5BB6-4C48-85C3-F9F904764FF2}" type="datetimeFigureOut">
              <a:rPr lang="es-UY" smtClean="0"/>
              <a:t>16/11/2020</a:t>
            </a:fld>
            <a:endParaRPr lang="es-UY"/>
          </a:p>
        </p:txBody>
      </p:sp>
      <p:sp>
        <p:nvSpPr>
          <p:cNvPr id="6" name="Marcador de pie de página 5">
            <a:extLst>
              <a:ext uri="{FF2B5EF4-FFF2-40B4-BE49-F238E27FC236}">
                <a16:creationId xmlns:a16="http://schemas.microsoft.com/office/drawing/2014/main" id="{14BA8AE7-F441-430D-A69F-C076DF374781}"/>
              </a:ext>
            </a:extLst>
          </p:cNvPr>
          <p:cNvSpPr>
            <a:spLocks noGrp="1"/>
          </p:cNvSpPr>
          <p:nvPr>
            <p:ph type="ftr" sz="quarter" idx="11"/>
          </p:nvPr>
        </p:nvSpPr>
        <p:spPr/>
        <p:txBody>
          <a:bodyPr/>
          <a:lstStyle/>
          <a:p>
            <a:endParaRPr lang="es-UY"/>
          </a:p>
        </p:txBody>
      </p:sp>
      <p:sp>
        <p:nvSpPr>
          <p:cNvPr id="7" name="Marcador de número de diapositiva 6">
            <a:extLst>
              <a:ext uri="{FF2B5EF4-FFF2-40B4-BE49-F238E27FC236}">
                <a16:creationId xmlns:a16="http://schemas.microsoft.com/office/drawing/2014/main" id="{A23300C2-4152-47FC-8043-ECB6D1654B69}"/>
              </a:ext>
            </a:extLst>
          </p:cNvPr>
          <p:cNvSpPr>
            <a:spLocks noGrp="1"/>
          </p:cNvSpPr>
          <p:nvPr>
            <p:ph type="sldNum" sz="quarter" idx="12"/>
          </p:nvPr>
        </p:nvSpPr>
        <p:spPr/>
        <p:txBody>
          <a:bodyPr/>
          <a:lstStyle/>
          <a:p>
            <a:fld id="{4139A840-B1E9-412B-8260-AD221A423852}" type="slidenum">
              <a:rPr lang="es-UY" smtClean="0"/>
              <a:t>‹Nº›</a:t>
            </a:fld>
            <a:endParaRPr lang="es-UY"/>
          </a:p>
        </p:txBody>
      </p:sp>
    </p:spTree>
    <p:extLst>
      <p:ext uri="{BB962C8B-B14F-4D97-AF65-F5344CB8AC3E}">
        <p14:creationId xmlns:p14="http://schemas.microsoft.com/office/powerpoint/2010/main" val="2068786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3BDA3B3-DF25-4EBA-8A5A-B4751C477084}"/>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UY"/>
          </a:p>
        </p:txBody>
      </p:sp>
      <p:sp>
        <p:nvSpPr>
          <p:cNvPr id="3" name="Marcador de texto 2">
            <a:extLst>
              <a:ext uri="{FF2B5EF4-FFF2-40B4-BE49-F238E27FC236}">
                <a16:creationId xmlns:a16="http://schemas.microsoft.com/office/drawing/2014/main" id="{F46C33E4-8B79-4708-8A59-56706E9A0A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708E6AD-FA6D-417B-AFF6-F79C6CD5FC5C}"/>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5" name="Marcador de texto 4">
            <a:extLst>
              <a:ext uri="{FF2B5EF4-FFF2-40B4-BE49-F238E27FC236}">
                <a16:creationId xmlns:a16="http://schemas.microsoft.com/office/drawing/2014/main" id="{BBB34C7C-5806-43F5-A509-F7E9C667EC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7909485-2BB2-4C59-ADC1-942FE061A11C}"/>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7" name="Marcador de fecha 6">
            <a:extLst>
              <a:ext uri="{FF2B5EF4-FFF2-40B4-BE49-F238E27FC236}">
                <a16:creationId xmlns:a16="http://schemas.microsoft.com/office/drawing/2014/main" id="{807F3E81-54BD-4065-847F-83023997A4FF}"/>
              </a:ext>
            </a:extLst>
          </p:cNvPr>
          <p:cNvSpPr>
            <a:spLocks noGrp="1"/>
          </p:cNvSpPr>
          <p:nvPr>
            <p:ph type="dt" sz="half" idx="10"/>
          </p:nvPr>
        </p:nvSpPr>
        <p:spPr/>
        <p:txBody>
          <a:bodyPr/>
          <a:lstStyle/>
          <a:p>
            <a:fld id="{4C981F96-5BB6-4C48-85C3-F9F904764FF2}" type="datetimeFigureOut">
              <a:rPr lang="es-UY" smtClean="0"/>
              <a:t>16/11/2020</a:t>
            </a:fld>
            <a:endParaRPr lang="es-UY"/>
          </a:p>
        </p:txBody>
      </p:sp>
      <p:sp>
        <p:nvSpPr>
          <p:cNvPr id="8" name="Marcador de pie de página 7">
            <a:extLst>
              <a:ext uri="{FF2B5EF4-FFF2-40B4-BE49-F238E27FC236}">
                <a16:creationId xmlns:a16="http://schemas.microsoft.com/office/drawing/2014/main" id="{63068B41-26EF-4E57-A084-E8DE97E11D36}"/>
              </a:ext>
            </a:extLst>
          </p:cNvPr>
          <p:cNvSpPr>
            <a:spLocks noGrp="1"/>
          </p:cNvSpPr>
          <p:nvPr>
            <p:ph type="ftr" sz="quarter" idx="11"/>
          </p:nvPr>
        </p:nvSpPr>
        <p:spPr/>
        <p:txBody>
          <a:bodyPr/>
          <a:lstStyle/>
          <a:p>
            <a:endParaRPr lang="es-UY"/>
          </a:p>
        </p:txBody>
      </p:sp>
      <p:sp>
        <p:nvSpPr>
          <p:cNvPr id="9" name="Marcador de número de diapositiva 8">
            <a:extLst>
              <a:ext uri="{FF2B5EF4-FFF2-40B4-BE49-F238E27FC236}">
                <a16:creationId xmlns:a16="http://schemas.microsoft.com/office/drawing/2014/main" id="{D5B120A7-CBBF-47A7-8324-8947DBE66E86}"/>
              </a:ext>
            </a:extLst>
          </p:cNvPr>
          <p:cNvSpPr>
            <a:spLocks noGrp="1"/>
          </p:cNvSpPr>
          <p:nvPr>
            <p:ph type="sldNum" sz="quarter" idx="12"/>
          </p:nvPr>
        </p:nvSpPr>
        <p:spPr/>
        <p:txBody>
          <a:bodyPr/>
          <a:lstStyle/>
          <a:p>
            <a:fld id="{4139A840-B1E9-412B-8260-AD221A423852}" type="slidenum">
              <a:rPr lang="es-UY" smtClean="0"/>
              <a:t>‹Nº›</a:t>
            </a:fld>
            <a:endParaRPr lang="es-UY"/>
          </a:p>
        </p:txBody>
      </p:sp>
    </p:spTree>
    <p:extLst>
      <p:ext uri="{BB962C8B-B14F-4D97-AF65-F5344CB8AC3E}">
        <p14:creationId xmlns:p14="http://schemas.microsoft.com/office/powerpoint/2010/main" val="3975132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6F20EA6-EC36-417E-AA52-9B087EDF1689}"/>
              </a:ext>
            </a:extLst>
          </p:cNvPr>
          <p:cNvSpPr>
            <a:spLocks noGrp="1"/>
          </p:cNvSpPr>
          <p:nvPr>
            <p:ph type="title"/>
          </p:nvPr>
        </p:nvSpPr>
        <p:spPr/>
        <p:txBody>
          <a:bodyPr/>
          <a:lstStyle/>
          <a:p>
            <a:r>
              <a:rPr lang="es-ES"/>
              <a:t>Haga clic para modificar el estilo de título del patrón</a:t>
            </a:r>
            <a:endParaRPr lang="es-UY"/>
          </a:p>
        </p:txBody>
      </p:sp>
      <p:sp>
        <p:nvSpPr>
          <p:cNvPr id="3" name="Marcador de fecha 2">
            <a:extLst>
              <a:ext uri="{FF2B5EF4-FFF2-40B4-BE49-F238E27FC236}">
                <a16:creationId xmlns:a16="http://schemas.microsoft.com/office/drawing/2014/main" id="{0C8E26EE-56E5-4C0A-9838-516C1029B8E1}"/>
              </a:ext>
            </a:extLst>
          </p:cNvPr>
          <p:cNvSpPr>
            <a:spLocks noGrp="1"/>
          </p:cNvSpPr>
          <p:nvPr>
            <p:ph type="dt" sz="half" idx="10"/>
          </p:nvPr>
        </p:nvSpPr>
        <p:spPr/>
        <p:txBody>
          <a:bodyPr/>
          <a:lstStyle/>
          <a:p>
            <a:fld id="{4C981F96-5BB6-4C48-85C3-F9F904764FF2}" type="datetimeFigureOut">
              <a:rPr lang="es-UY" smtClean="0"/>
              <a:t>16/11/2020</a:t>
            </a:fld>
            <a:endParaRPr lang="es-UY"/>
          </a:p>
        </p:txBody>
      </p:sp>
      <p:sp>
        <p:nvSpPr>
          <p:cNvPr id="4" name="Marcador de pie de página 3">
            <a:extLst>
              <a:ext uri="{FF2B5EF4-FFF2-40B4-BE49-F238E27FC236}">
                <a16:creationId xmlns:a16="http://schemas.microsoft.com/office/drawing/2014/main" id="{3B45AD96-44A0-4104-8CF9-71364CFABC9E}"/>
              </a:ext>
            </a:extLst>
          </p:cNvPr>
          <p:cNvSpPr>
            <a:spLocks noGrp="1"/>
          </p:cNvSpPr>
          <p:nvPr>
            <p:ph type="ftr" sz="quarter" idx="11"/>
          </p:nvPr>
        </p:nvSpPr>
        <p:spPr/>
        <p:txBody>
          <a:bodyPr/>
          <a:lstStyle/>
          <a:p>
            <a:endParaRPr lang="es-UY"/>
          </a:p>
        </p:txBody>
      </p:sp>
      <p:sp>
        <p:nvSpPr>
          <p:cNvPr id="5" name="Marcador de número de diapositiva 4">
            <a:extLst>
              <a:ext uri="{FF2B5EF4-FFF2-40B4-BE49-F238E27FC236}">
                <a16:creationId xmlns:a16="http://schemas.microsoft.com/office/drawing/2014/main" id="{884AD2B9-613B-4F9C-BCEA-4882580B584E}"/>
              </a:ext>
            </a:extLst>
          </p:cNvPr>
          <p:cNvSpPr>
            <a:spLocks noGrp="1"/>
          </p:cNvSpPr>
          <p:nvPr>
            <p:ph type="sldNum" sz="quarter" idx="12"/>
          </p:nvPr>
        </p:nvSpPr>
        <p:spPr/>
        <p:txBody>
          <a:bodyPr/>
          <a:lstStyle/>
          <a:p>
            <a:fld id="{4139A840-B1E9-412B-8260-AD221A423852}" type="slidenum">
              <a:rPr lang="es-UY" smtClean="0"/>
              <a:t>‹Nº›</a:t>
            </a:fld>
            <a:endParaRPr lang="es-UY"/>
          </a:p>
        </p:txBody>
      </p:sp>
    </p:spTree>
    <p:extLst>
      <p:ext uri="{BB962C8B-B14F-4D97-AF65-F5344CB8AC3E}">
        <p14:creationId xmlns:p14="http://schemas.microsoft.com/office/powerpoint/2010/main" val="1049302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836CAFE-DEFF-475C-9975-BC2339860C92}"/>
              </a:ext>
            </a:extLst>
          </p:cNvPr>
          <p:cNvSpPr>
            <a:spLocks noGrp="1"/>
          </p:cNvSpPr>
          <p:nvPr>
            <p:ph type="dt" sz="half" idx="10"/>
          </p:nvPr>
        </p:nvSpPr>
        <p:spPr/>
        <p:txBody>
          <a:bodyPr/>
          <a:lstStyle/>
          <a:p>
            <a:fld id="{4C981F96-5BB6-4C48-85C3-F9F904764FF2}" type="datetimeFigureOut">
              <a:rPr lang="es-UY" smtClean="0"/>
              <a:t>16/11/2020</a:t>
            </a:fld>
            <a:endParaRPr lang="es-UY"/>
          </a:p>
        </p:txBody>
      </p:sp>
      <p:sp>
        <p:nvSpPr>
          <p:cNvPr id="3" name="Marcador de pie de página 2">
            <a:extLst>
              <a:ext uri="{FF2B5EF4-FFF2-40B4-BE49-F238E27FC236}">
                <a16:creationId xmlns:a16="http://schemas.microsoft.com/office/drawing/2014/main" id="{822F43EF-A96D-40D0-AC45-A179983A50F6}"/>
              </a:ext>
            </a:extLst>
          </p:cNvPr>
          <p:cNvSpPr>
            <a:spLocks noGrp="1"/>
          </p:cNvSpPr>
          <p:nvPr>
            <p:ph type="ftr" sz="quarter" idx="11"/>
          </p:nvPr>
        </p:nvSpPr>
        <p:spPr/>
        <p:txBody>
          <a:bodyPr/>
          <a:lstStyle/>
          <a:p>
            <a:endParaRPr lang="es-UY"/>
          </a:p>
        </p:txBody>
      </p:sp>
      <p:sp>
        <p:nvSpPr>
          <p:cNvPr id="4" name="Marcador de número de diapositiva 3">
            <a:extLst>
              <a:ext uri="{FF2B5EF4-FFF2-40B4-BE49-F238E27FC236}">
                <a16:creationId xmlns:a16="http://schemas.microsoft.com/office/drawing/2014/main" id="{DF1F305E-526A-4378-8027-03501B54902F}"/>
              </a:ext>
            </a:extLst>
          </p:cNvPr>
          <p:cNvSpPr>
            <a:spLocks noGrp="1"/>
          </p:cNvSpPr>
          <p:nvPr>
            <p:ph type="sldNum" sz="quarter" idx="12"/>
          </p:nvPr>
        </p:nvSpPr>
        <p:spPr/>
        <p:txBody>
          <a:bodyPr/>
          <a:lstStyle/>
          <a:p>
            <a:fld id="{4139A840-B1E9-412B-8260-AD221A423852}" type="slidenum">
              <a:rPr lang="es-UY" smtClean="0"/>
              <a:t>‹Nº›</a:t>
            </a:fld>
            <a:endParaRPr lang="es-UY"/>
          </a:p>
        </p:txBody>
      </p:sp>
    </p:spTree>
    <p:extLst>
      <p:ext uri="{BB962C8B-B14F-4D97-AF65-F5344CB8AC3E}">
        <p14:creationId xmlns:p14="http://schemas.microsoft.com/office/powerpoint/2010/main" val="191033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532486-00F1-4490-ABE6-5A43E7F5095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contenido 2">
            <a:extLst>
              <a:ext uri="{FF2B5EF4-FFF2-40B4-BE49-F238E27FC236}">
                <a16:creationId xmlns:a16="http://schemas.microsoft.com/office/drawing/2014/main" id="{7EF13837-3E29-4FFA-97C4-C1FA5E9F0B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texto 3">
            <a:extLst>
              <a:ext uri="{FF2B5EF4-FFF2-40B4-BE49-F238E27FC236}">
                <a16:creationId xmlns:a16="http://schemas.microsoft.com/office/drawing/2014/main" id="{FAF06DC8-A0C6-4C95-8F8F-7E8B3DD37F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DCCF053-E490-4E96-ABDE-701B3109CAC2}"/>
              </a:ext>
            </a:extLst>
          </p:cNvPr>
          <p:cNvSpPr>
            <a:spLocks noGrp="1"/>
          </p:cNvSpPr>
          <p:nvPr>
            <p:ph type="dt" sz="half" idx="10"/>
          </p:nvPr>
        </p:nvSpPr>
        <p:spPr/>
        <p:txBody>
          <a:bodyPr/>
          <a:lstStyle/>
          <a:p>
            <a:fld id="{4C981F96-5BB6-4C48-85C3-F9F904764FF2}" type="datetimeFigureOut">
              <a:rPr lang="es-UY" smtClean="0"/>
              <a:t>16/11/2020</a:t>
            </a:fld>
            <a:endParaRPr lang="es-UY"/>
          </a:p>
        </p:txBody>
      </p:sp>
      <p:sp>
        <p:nvSpPr>
          <p:cNvPr id="6" name="Marcador de pie de página 5">
            <a:extLst>
              <a:ext uri="{FF2B5EF4-FFF2-40B4-BE49-F238E27FC236}">
                <a16:creationId xmlns:a16="http://schemas.microsoft.com/office/drawing/2014/main" id="{7437EF5A-0BBD-498F-8FB1-3CDE7C051160}"/>
              </a:ext>
            </a:extLst>
          </p:cNvPr>
          <p:cNvSpPr>
            <a:spLocks noGrp="1"/>
          </p:cNvSpPr>
          <p:nvPr>
            <p:ph type="ftr" sz="quarter" idx="11"/>
          </p:nvPr>
        </p:nvSpPr>
        <p:spPr/>
        <p:txBody>
          <a:bodyPr/>
          <a:lstStyle/>
          <a:p>
            <a:endParaRPr lang="es-UY"/>
          </a:p>
        </p:txBody>
      </p:sp>
      <p:sp>
        <p:nvSpPr>
          <p:cNvPr id="7" name="Marcador de número de diapositiva 6">
            <a:extLst>
              <a:ext uri="{FF2B5EF4-FFF2-40B4-BE49-F238E27FC236}">
                <a16:creationId xmlns:a16="http://schemas.microsoft.com/office/drawing/2014/main" id="{F4186888-D70D-4683-A074-354460A8F7CD}"/>
              </a:ext>
            </a:extLst>
          </p:cNvPr>
          <p:cNvSpPr>
            <a:spLocks noGrp="1"/>
          </p:cNvSpPr>
          <p:nvPr>
            <p:ph type="sldNum" sz="quarter" idx="12"/>
          </p:nvPr>
        </p:nvSpPr>
        <p:spPr/>
        <p:txBody>
          <a:bodyPr/>
          <a:lstStyle/>
          <a:p>
            <a:fld id="{4139A840-B1E9-412B-8260-AD221A423852}" type="slidenum">
              <a:rPr lang="es-UY" smtClean="0"/>
              <a:t>‹Nº›</a:t>
            </a:fld>
            <a:endParaRPr lang="es-UY"/>
          </a:p>
        </p:txBody>
      </p:sp>
    </p:spTree>
    <p:extLst>
      <p:ext uri="{BB962C8B-B14F-4D97-AF65-F5344CB8AC3E}">
        <p14:creationId xmlns:p14="http://schemas.microsoft.com/office/powerpoint/2010/main" val="307238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277E82-537D-4A54-9551-85D46E104D14}"/>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UY"/>
          </a:p>
        </p:txBody>
      </p:sp>
      <p:sp>
        <p:nvSpPr>
          <p:cNvPr id="3" name="Marcador de posición de imagen 2">
            <a:extLst>
              <a:ext uri="{FF2B5EF4-FFF2-40B4-BE49-F238E27FC236}">
                <a16:creationId xmlns:a16="http://schemas.microsoft.com/office/drawing/2014/main" id="{9026368E-2246-49B3-A1A1-63B2069CBD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UY"/>
          </a:p>
        </p:txBody>
      </p:sp>
      <p:sp>
        <p:nvSpPr>
          <p:cNvPr id="4" name="Marcador de texto 3">
            <a:extLst>
              <a:ext uri="{FF2B5EF4-FFF2-40B4-BE49-F238E27FC236}">
                <a16:creationId xmlns:a16="http://schemas.microsoft.com/office/drawing/2014/main" id="{7764154C-E86D-4400-9F3C-FE27AE098A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375EC904-7D81-4634-9AFF-EFFB9FE3D48B}"/>
              </a:ext>
            </a:extLst>
          </p:cNvPr>
          <p:cNvSpPr>
            <a:spLocks noGrp="1"/>
          </p:cNvSpPr>
          <p:nvPr>
            <p:ph type="dt" sz="half" idx="10"/>
          </p:nvPr>
        </p:nvSpPr>
        <p:spPr/>
        <p:txBody>
          <a:bodyPr/>
          <a:lstStyle/>
          <a:p>
            <a:fld id="{4C981F96-5BB6-4C48-85C3-F9F904764FF2}" type="datetimeFigureOut">
              <a:rPr lang="es-UY" smtClean="0"/>
              <a:t>16/11/2020</a:t>
            </a:fld>
            <a:endParaRPr lang="es-UY"/>
          </a:p>
        </p:txBody>
      </p:sp>
      <p:sp>
        <p:nvSpPr>
          <p:cNvPr id="6" name="Marcador de pie de página 5">
            <a:extLst>
              <a:ext uri="{FF2B5EF4-FFF2-40B4-BE49-F238E27FC236}">
                <a16:creationId xmlns:a16="http://schemas.microsoft.com/office/drawing/2014/main" id="{F598ADC5-E4D5-4BE6-A0AB-D30E373134FE}"/>
              </a:ext>
            </a:extLst>
          </p:cNvPr>
          <p:cNvSpPr>
            <a:spLocks noGrp="1"/>
          </p:cNvSpPr>
          <p:nvPr>
            <p:ph type="ftr" sz="quarter" idx="11"/>
          </p:nvPr>
        </p:nvSpPr>
        <p:spPr/>
        <p:txBody>
          <a:bodyPr/>
          <a:lstStyle/>
          <a:p>
            <a:endParaRPr lang="es-UY"/>
          </a:p>
        </p:txBody>
      </p:sp>
      <p:sp>
        <p:nvSpPr>
          <p:cNvPr id="7" name="Marcador de número de diapositiva 6">
            <a:extLst>
              <a:ext uri="{FF2B5EF4-FFF2-40B4-BE49-F238E27FC236}">
                <a16:creationId xmlns:a16="http://schemas.microsoft.com/office/drawing/2014/main" id="{96D8F1E8-AF8F-417D-BDC9-2115C1937A9F}"/>
              </a:ext>
            </a:extLst>
          </p:cNvPr>
          <p:cNvSpPr>
            <a:spLocks noGrp="1"/>
          </p:cNvSpPr>
          <p:nvPr>
            <p:ph type="sldNum" sz="quarter" idx="12"/>
          </p:nvPr>
        </p:nvSpPr>
        <p:spPr/>
        <p:txBody>
          <a:bodyPr/>
          <a:lstStyle/>
          <a:p>
            <a:fld id="{4139A840-B1E9-412B-8260-AD221A423852}" type="slidenum">
              <a:rPr lang="es-UY" smtClean="0"/>
              <a:t>‹Nº›</a:t>
            </a:fld>
            <a:endParaRPr lang="es-UY"/>
          </a:p>
        </p:txBody>
      </p:sp>
    </p:spTree>
    <p:extLst>
      <p:ext uri="{BB962C8B-B14F-4D97-AF65-F5344CB8AC3E}">
        <p14:creationId xmlns:p14="http://schemas.microsoft.com/office/powerpoint/2010/main" val="2940780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A1C7AE66-B4D7-4840-9D50-B8011D9330D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UY"/>
          </a:p>
        </p:txBody>
      </p:sp>
      <p:sp>
        <p:nvSpPr>
          <p:cNvPr id="3" name="Marcador de texto 2">
            <a:extLst>
              <a:ext uri="{FF2B5EF4-FFF2-40B4-BE49-F238E27FC236}">
                <a16:creationId xmlns:a16="http://schemas.microsoft.com/office/drawing/2014/main" id="{41EF381A-D15E-467F-929B-5A46FFF2D20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UY"/>
          </a:p>
        </p:txBody>
      </p:sp>
      <p:sp>
        <p:nvSpPr>
          <p:cNvPr id="4" name="Marcador de fecha 3">
            <a:extLst>
              <a:ext uri="{FF2B5EF4-FFF2-40B4-BE49-F238E27FC236}">
                <a16:creationId xmlns:a16="http://schemas.microsoft.com/office/drawing/2014/main" id="{17F18A98-B3AA-488B-8C81-FE4FA2249E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981F96-5BB6-4C48-85C3-F9F904764FF2}" type="datetimeFigureOut">
              <a:rPr lang="es-UY" smtClean="0"/>
              <a:t>16/11/2020</a:t>
            </a:fld>
            <a:endParaRPr lang="es-UY"/>
          </a:p>
        </p:txBody>
      </p:sp>
      <p:sp>
        <p:nvSpPr>
          <p:cNvPr id="5" name="Marcador de pie de página 4">
            <a:extLst>
              <a:ext uri="{FF2B5EF4-FFF2-40B4-BE49-F238E27FC236}">
                <a16:creationId xmlns:a16="http://schemas.microsoft.com/office/drawing/2014/main" id="{20871224-1EC5-4591-9C31-BEC3C39B8F7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UY"/>
          </a:p>
        </p:txBody>
      </p:sp>
      <p:sp>
        <p:nvSpPr>
          <p:cNvPr id="6" name="Marcador de número de diapositiva 5">
            <a:extLst>
              <a:ext uri="{FF2B5EF4-FFF2-40B4-BE49-F238E27FC236}">
                <a16:creationId xmlns:a16="http://schemas.microsoft.com/office/drawing/2014/main" id="{DE4744A7-64D7-484F-AC1C-D9C039A7818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39A840-B1E9-412B-8260-AD221A423852}" type="slidenum">
              <a:rPr lang="es-UY" smtClean="0"/>
              <a:t>‹Nº›</a:t>
            </a:fld>
            <a:endParaRPr lang="es-UY"/>
          </a:p>
        </p:txBody>
      </p:sp>
    </p:spTree>
    <p:extLst>
      <p:ext uri="{BB962C8B-B14F-4D97-AF65-F5344CB8AC3E}">
        <p14:creationId xmlns:p14="http://schemas.microsoft.com/office/powerpoint/2010/main" val="339986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U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187113-94CD-408A-9908-12820D06367B}"/>
              </a:ext>
            </a:extLst>
          </p:cNvPr>
          <p:cNvSpPr>
            <a:spLocks noGrp="1"/>
          </p:cNvSpPr>
          <p:nvPr>
            <p:ph type="ctrTitle"/>
          </p:nvPr>
        </p:nvSpPr>
        <p:spPr/>
        <p:txBody>
          <a:bodyPr/>
          <a:lstStyle/>
          <a:p>
            <a:r>
              <a:rPr lang="es-UY" b="1" dirty="0"/>
              <a:t>Derecho internacional de la seguridad social</a:t>
            </a:r>
          </a:p>
        </p:txBody>
      </p:sp>
      <p:sp>
        <p:nvSpPr>
          <p:cNvPr id="3" name="Subtítulo 2">
            <a:extLst>
              <a:ext uri="{FF2B5EF4-FFF2-40B4-BE49-F238E27FC236}">
                <a16:creationId xmlns:a16="http://schemas.microsoft.com/office/drawing/2014/main" id="{8D5446BC-E9B1-4DF9-B373-2B133372D696}"/>
              </a:ext>
            </a:extLst>
          </p:cNvPr>
          <p:cNvSpPr>
            <a:spLocks noGrp="1"/>
          </p:cNvSpPr>
          <p:nvPr>
            <p:ph type="subTitle" idx="1"/>
          </p:nvPr>
        </p:nvSpPr>
        <p:spPr/>
        <p:txBody>
          <a:bodyPr/>
          <a:lstStyle/>
          <a:p>
            <a:r>
              <a:rPr lang="es-UY" dirty="0"/>
              <a:t>Prof. Adj. Ariel Nicoliello</a:t>
            </a:r>
          </a:p>
        </p:txBody>
      </p:sp>
    </p:spTree>
    <p:extLst>
      <p:ext uri="{BB962C8B-B14F-4D97-AF65-F5344CB8AC3E}">
        <p14:creationId xmlns:p14="http://schemas.microsoft.com/office/powerpoint/2010/main" val="31717139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4ED115-13C7-461D-9AA4-FB3A61556B97}"/>
              </a:ext>
            </a:extLst>
          </p:cNvPr>
          <p:cNvSpPr>
            <a:spLocks noGrp="1"/>
          </p:cNvSpPr>
          <p:nvPr>
            <p:ph type="title"/>
          </p:nvPr>
        </p:nvSpPr>
        <p:spPr/>
        <p:txBody>
          <a:bodyPr/>
          <a:lstStyle/>
          <a:p>
            <a:r>
              <a:rPr lang="es-UY" b="1" dirty="0"/>
              <a:t>Convenio Multilateral Iberoamericano de Seguridad Social (cont.)</a:t>
            </a:r>
          </a:p>
        </p:txBody>
      </p:sp>
      <p:sp>
        <p:nvSpPr>
          <p:cNvPr id="3" name="Marcador de contenido 2">
            <a:extLst>
              <a:ext uri="{FF2B5EF4-FFF2-40B4-BE49-F238E27FC236}">
                <a16:creationId xmlns:a16="http://schemas.microsoft.com/office/drawing/2014/main" id="{96FB609C-A016-49B2-A0FA-108BE5DC1D94}"/>
              </a:ext>
            </a:extLst>
          </p:cNvPr>
          <p:cNvSpPr>
            <a:spLocks noGrp="1"/>
          </p:cNvSpPr>
          <p:nvPr>
            <p:ph idx="1"/>
          </p:nvPr>
        </p:nvSpPr>
        <p:spPr/>
        <p:txBody>
          <a:bodyPr>
            <a:normAutofit fontScale="92500"/>
          </a:bodyPr>
          <a:lstStyle/>
          <a:p>
            <a:r>
              <a:rPr lang="es-UY" b="1" dirty="0"/>
              <a:t>Determinación de la legislación aplicable (territorialidad)</a:t>
            </a:r>
          </a:p>
          <a:p>
            <a:pPr lvl="1"/>
            <a:r>
              <a:rPr lang="es-UY" sz="2200" dirty="0"/>
              <a:t>Art. 9: “Las personas a quienes sea aplicable el presente Convenio estarán sujetas exclusivamente a la legislación de seguridad social del Estado Parte en cuyo territorio ejerzan una actividad, dependiente o no dependiente, que dé lugar a su inclusión en el ámbito de aplicación de dicha legislación, sin perjuicio de lo dispuesto en el artículo siguiente”</a:t>
            </a:r>
          </a:p>
          <a:p>
            <a:pPr lvl="1"/>
            <a:r>
              <a:rPr lang="es-UY" dirty="0"/>
              <a:t>Art. 10 - Reglas especiales:</a:t>
            </a:r>
          </a:p>
          <a:p>
            <a:pPr lvl="2"/>
            <a:r>
              <a:rPr lang="es-UY" dirty="0"/>
              <a:t>Traslado temporario de dependientes o no dependientes, que realicen tareas profesionales, de investigación, científicas, técnicas, de dirección o similares hasta por 12 meses (continúan sujetos a la legislación del Estado de origen)</a:t>
            </a:r>
          </a:p>
          <a:p>
            <a:pPr lvl="2"/>
            <a:r>
              <a:rPr lang="es-UY" dirty="0"/>
              <a:t>Transporte aéreo: sede principal de la empresa</a:t>
            </a:r>
          </a:p>
          <a:p>
            <a:pPr lvl="2"/>
            <a:r>
              <a:rPr lang="es-UY" dirty="0"/>
              <a:t>Buques: ley de la bandera, salvo cuando trabajador y empresa tienen domicilio en otro Estado Parte</a:t>
            </a:r>
          </a:p>
          <a:p>
            <a:pPr lvl="2"/>
            <a:r>
              <a:rPr lang="es-UY" dirty="0"/>
              <a:t>Personal administrativo y de servicio de las sedes diplomáticas: opción entre la legislación del Estado acreditante y la del lugar de trabajo</a:t>
            </a:r>
          </a:p>
        </p:txBody>
      </p:sp>
    </p:spTree>
    <p:extLst>
      <p:ext uri="{BB962C8B-B14F-4D97-AF65-F5344CB8AC3E}">
        <p14:creationId xmlns:p14="http://schemas.microsoft.com/office/powerpoint/2010/main" val="42659158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12AF288-CDCF-4EE0-B59D-477192872DE4}"/>
              </a:ext>
            </a:extLst>
          </p:cNvPr>
          <p:cNvSpPr>
            <a:spLocks noGrp="1"/>
          </p:cNvSpPr>
          <p:nvPr>
            <p:ph type="title"/>
          </p:nvPr>
        </p:nvSpPr>
        <p:spPr/>
        <p:txBody>
          <a:bodyPr/>
          <a:lstStyle/>
          <a:p>
            <a:r>
              <a:rPr lang="es-UY" b="1" dirty="0"/>
              <a:t>Convenio Multilateral Iberoamericano de Seguridad Social (cont.)</a:t>
            </a:r>
          </a:p>
        </p:txBody>
      </p:sp>
      <p:sp>
        <p:nvSpPr>
          <p:cNvPr id="3" name="Marcador de contenido 2">
            <a:extLst>
              <a:ext uri="{FF2B5EF4-FFF2-40B4-BE49-F238E27FC236}">
                <a16:creationId xmlns:a16="http://schemas.microsoft.com/office/drawing/2014/main" id="{188D52F8-2601-4595-98BD-4D37157041BA}"/>
              </a:ext>
            </a:extLst>
          </p:cNvPr>
          <p:cNvSpPr>
            <a:spLocks noGrp="1"/>
          </p:cNvSpPr>
          <p:nvPr>
            <p:ph idx="1"/>
          </p:nvPr>
        </p:nvSpPr>
        <p:spPr/>
        <p:txBody>
          <a:bodyPr/>
          <a:lstStyle/>
          <a:p>
            <a:r>
              <a:rPr lang="es-UY" b="1" dirty="0"/>
              <a:t>Igualdad de trato</a:t>
            </a:r>
          </a:p>
          <a:p>
            <a:pPr lvl="1"/>
            <a:r>
              <a:rPr lang="es-UY" dirty="0"/>
              <a:t>Art. 4: “Las personas a las que (…) sea de aplicación el presente Convenio, tendrán derecho a los beneficios y estarán sujetas a las obligaciones establecidas en la legislación del Estado Parte en que desarrollen su actividad, en las mismas condiciones que los nacionales de dicho Estado, salvo disposición en contrario del presente Convenio”</a:t>
            </a:r>
          </a:p>
        </p:txBody>
      </p:sp>
    </p:spTree>
    <p:extLst>
      <p:ext uri="{BB962C8B-B14F-4D97-AF65-F5344CB8AC3E}">
        <p14:creationId xmlns:p14="http://schemas.microsoft.com/office/powerpoint/2010/main" val="2252684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2A78BD6-817C-452D-B743-86A7BB5DE762}"/>
              </a:ext>
            </a:extLst>
          </p:cNvPr>
          <p:cNvSpPr>
            <a:spLocks noGrp="1"/>
          </p:cNvSpPr>
          <p:nvPr>
            <p:ph type="title"/>
          </p:nvPr>
        </p:nvSpPr>
        <p:spPr/>
        <p:txBody>
          <a:bodyPr/>
          <a:lstStyle/>
          <a:p>
            <a:r>
              <a:rPr lang="es-UY" b="1" dirty="0"/>
              <a:t>Convenio Multilateral Iberoamericano de Seguridad Social (cont.)</a:t>
            </a:r>
          </a:p>
        </p:txBody>
      </p:sp>
      <p:sp>
        <p:nvSpPr>
          <p:cNvPr id="3" name="Marcador de contenido 2">
            <a:extLst>
              <a:ext uri="{FF2B5EF4-FFF2-40B4-BE49-F238E27FC236}">
                <a16:creationId xmlns:a16="http://schemas.microsoft.com/office/drawing/2014/main" id="{E591B455-864C-4DB9-8FE7-2C5AEDDB17D9}"/>
              </a:ext>
            </a:extLst>
          </p:cNvPr>
          <p:cNvSpPr>
            <a:spLocks noGrp="1"/>
          </p:cNvSpPr>
          <p:nvPr>
            <p:ph idx="1"/>
          </p:nvPr>
        </p:nvSpPr>
        <p:spPr/>
        <p:txBody>
          <a:bodyPr/>
          <a:lstStyle/>
          <a:p>
            <a:r>
              <a:rPr lang="es-UY" b="1" dirty="0"/>
              <a:t>Conservación de los derechos adquiridos</a:t>
            </a:r>
          </a:p>
          <a:p>
            <a:pPr lvl="1"/>
            <a:r>
              <a:rPr lang="es-UY" dirty="0"/>
              <a:t>Art. 6.1. “Salvo que el presente Convenio disponga otra cosa, las prestaciones económicas (…) reconocidas por la Institución Competente de un Estado Parte, no estarán sujetas a reducción, modificación, suspensión o retención, excepto las que, en su caso, se deriven de los costos de transferencia, por el hecho de que el beneficiario se encuentre o resida en el territorio de otro Estado Parte, y se le harán efectivas en este último”</a:t>
            </a:r>
          </a:p>
          <a:p>
            <a:pPr lvl="1"/>
            <a:endParaRPr lang="es-UY" dirty="0"/>
          </a:p>
        </p:txBody>
      </p:sp>
    </p:spTree>
    <p:extLst>
      <p:ext uri="{BB962C8B-B14F-4D97-AF65-F5344CB8AC3E}">
        <p14:creationId xmlns:p14="http://schemas.microsoft.com/office/powerpoint/2010/main" val="2332322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36CFDA-E863-4101-A8A4-424301133FA1}"/>
              </a:ext>
            </a:extLst>
          </p:cNvPr>
          <p:cNvSpPr>
            <a:spLocks noGrp="1"/>
          </p:cNvSpPr>
          <p:nvPr>
            <p:ph type="title"/>
          </p:nvPr>
        </p:nvSpPr>
        <p:spPr/>
        <p:txBody>
          <a:bodyPr/>
          <a:lstStyle/>
          <a:p>
            <a:r>
              <a:rPr lang="es-UY" b="1" dirty="0"/>
              <a:t>Convenio Multilateral Iberoamericano de Seguridad Social (cont.)</a:t>
            </a:r>
          </a:p>
        </p:txBody>
      </p:sp>
      <p:sp>
        <p:nvSpPr>
          <p:cNvPr id="3" name="Marcador de contenido 2">
            <a:extLst>
              <a:ext uri="{FF2B5EF4-FFF2-40B4-BE49-F238E27FC236}">
                <a16:creationId xmlns:a16="http://schemas.microsoft.com/office/drawing/2014/main" id="{14DE26A1-1865-424C-8ADD-71A2ECCE67FB}"/>
              </a:ext>
            </a:extLst>
          </p:cNvPr>
          <p:cNvSpPr>
            <a:spLocks noGrp="1"/>
          </p:cNvSpPr>
          <p:nvPr>
            <p:ph idx="1"/>
          </p:nvPr>
        </p:nvSpPr>
        <p:spPr/>
        <p:txBody>
          <a:bodyPr/>
          <a:lstStyle/>
          <a:p>
            <a:r>
              <a:rPr lang="es-UY" b="1" dirty="0"/>
              <a:t>Conservación de los derechos en curso de adquisición</a:t>
            </a:r>
          </a:p>
          <a:p>
            <a:pPr lvl="1"/>
            <a:r>
              <a:rPr lang="es-UY" dirty="0"/>
              <a:t>Art. 5.  “Totalización de los períodos.  Salvo disposición expresa en contrario, la Institución Competente de un Estado Parte cuya legislación condicione la admisión a una legislación, la adquisición, la conservación, la duración o la recuperación del derecho a las prestaciones (…) al requisito de haber cubierto determinados períodos de seguro, de cotización o de empleo, tendrá en cuenta, si fuese necesario, los períodos de seguro, de cotización o de empleo acreditados por la legislación de cualquier otro Estado Parte, como si se tratara de períodos cubiertos bajo la legislación que dicha Institución aplica y siempre que no se superpongan”</a:t>
            </a:r>
          </a:p>
        </p:txBody>
      </p:sp>
    </p:spTree>
    <p:extLst>
      <p:ext uri="{BB962C8B-B14F-4D97-AF65-F5344CB8AC3E}">
        <p14:creationId xmlns:p14="http://schemas.microsoft.com/office/powerpoint/2010/main" val="17289581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965ABE2-B0AD-4159-A175-0618C462DC4F}"/>
              </a:ext>
            </a:extLst>
          </p:cNvPr>
          <p:cNvSpPr>
            <a:spLocks noGrp="1"/>
          </p:cNvSpPr>
          <p:nvPr>
            <p:ph type="title"/>
          </p:nvPr>
        </p:nvSpPr>
        <p:spPr/>
        <p:txBody>
          <a:bodyPr/>
          <a:lstStyle/>
          <a:p>
            <a:r>
              <a:rPr lang="es-MX" b="1" dirty="0"/>
              <a:t>Convenio Multilateral Iberoamericano de Seguridad Social (cont.)</a:t>
            </a:r>
            <a:endParaRPr lang="es-UY" b="1" dirty="0"/>
          </a:p>
        </p:txBody>
      </p:sp>
      <p:sp>
        <p:nvSpPr>
          <p:cNvPr id="3" name="Marcador de contenido 2">
            <a:extLst>
              <a:ext uri="{FF2B5EF4-FFF2-40B4-BE49-F238E27FC236}">
                <a16:creationId xmlns:a16="http://schemas.microsoft.com/office/drawing/2014/main" id="{E3475426-CF04-49A7-95DA-2BF752C931CC}"/>
              </a:ext>
            </a:extLst>
          </p:cNvPr>
          <p:cNvSpPr>
            <a:spLocks noGrp="1"/>
          </p:cNvSpPr>
          <p:nvPr>
            <p:ph idx="1"/>
          </p:nvPr>
        </p:nvSpPr>
        <p:spPr/>
        <p:txBody>
          <a:bodyPr>
            <a:normAutofit lnSpcReduction="10000"/>
          </a:bodyPr>
          <a:lstStyle/>
          <a:p>
            <a:r>
              <a:rPr lang="es-MX" b="1" dirty="0"/>
              <a:t>Conservación de los derechos en curso de adquisición.  IVS.</a:t>
            </a:r>
          </a:p>
          <a:p>
            <a:pPr lvl="1"/>
            <a:r>
              <a:rPr lang="es-MX" dirty="0"/>
              <a:t>Art. 13.1.b “Cuando considerando únicamente los períodos de seguro, de cotización o empleo cumplidos en un Estado Parte no se alcance el derecho a las prestaciones, el reconocimiento de éstas se hará totalizando los períodos de seguro, cotización o empleo cumplidos en otros Estados Parte”. “En este supuesto, la Institución Competente determinará, en primer lugar, el importe de la prestación a la que el beneficiario tendría derecho como si todos los períodos totalizados se hubieran cumplido íntegramente bajo su propia legislación (prestación teórica) y a continuación, establecerá el importe real de la prestación aplicando a dicho importe teórico la proporción existente entre la duración de los períodos de seguro, de cotización o empleo cumplidos, antes de producirse la contingencia, bajo la legislación del Estado Parte y los períodos totalizados (prestación real)”</a:t>
            </a:r>
          </a:p>
          <a:p>
            <a:pPr lvl="1"/>
            <a:endParaRPr lang="es-UY" dirty="0"/>
          </a:p>
        </p:txBody>
      </p:sp>
    </p:spTree>
    <p:extLst>
      <p:ext uri="{BB962C8B-B14F-4D97-AF65-F5344CB8AC3E}">
        <p14:creationId xmlns:p14="http://schemas.microsoft.com/office/powerpoint/2010/main" val="3922543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DA60A22-B499-47EB-947F-BE5F4E5C7E4A}"/>
              </a:ext>
            </a:extLst>
          </p:cNvPr>
          <p:cNvSpPr>
            <a:spLocks noGrp="1"/>
          </p:cNvSpPr>
          <p:nvPr>
            <p:ph type="title"/>
          </p:nvPr>
        </p:nvSpPr>
        <p:spPr/>
        <p:txBody>
          <a:bodyPr/>
          <a:lstStyle/>
          <a:p>
            <a:r>
              <a:rPr lang="es-MX" b="1" dirty="0"/>
              <a:t>Convenio Multilateral Iberoamericano de Seguridad Social (cont.)</a:t>
            </a:r>
            <a:endParaRPr lang="es-UY" b="1" dirty="0"/>
          </a:p>
        </p:txBody>
      </p:sp>
      <p:sp>
        <p:nvSpPr>
          <p:cNvPr id="3" name="Marcador de contenido 2">
            <a:extLst>
              <a:ext uri="{FF2B5EF4-FFF2-40B4-BE49-F238E27FC236}">
                <a16:creationId xmlns:a16="http://schemas.microsoft.com/office/drawing/2014/main" id="{EA84B0C3-0676-4BEE-B1D9-40C715CC42EE}"/>
              </a:ext>
            </a:extLst>
          </p:cNvPr>
          <p:cNvSpPr>
            <a:spLocks noGrp="1"/>
          </p:cNvSpPr>
          <p:nvPr>
            <p:ph idx="1"/>
          </p:nvPr>
        </p:nvSpPr>
        <p:spPr/>
        <p:txBody>
          <a:bodyPr/>
          <a:lstStyle/>
          <a:p>
            <a:r>
              <a:rPr lang="es-MX" b="1" dirty="0"/>
              <a:t>Conservación de los derechos en curso de adquisición.  IVS. Cont.</a:t>
            </a:r>
          </a:p>
          <a:p>
            <a:pPr lvl="1"/>
            <a:r>
              <a:rPr lang="es-MX" dirty="0"/>
              <a:t>Art. 13.2. “Si la legislación de un Estado Parte condiciona el reconocimiento, la conservación o la recuperación  del derecho a prestaciones a que el interesado estuviera asegurado en el momento en el que éstas se generan, este requisito se entenderá cumplido cuando el interesado estuviera asegurado según la legislación o percibiera una pensión basada en sus propios períodos de seguro en otro Estado Parte.  Para el reconocimiento de pensiones de sobrevivencia se tendrá en consideración, de ser necesario, si el sujeto causante estaba asegurado o percibía pensión de otro Estado Parte”.</a:t>
            </a:r>
            <a:endParaRPr lang="es-UY" dirty="0"/>
          </a:p>
        </p:txBody>
      </p:sp>
    </p:spTree>
    <p:extLst>
      <p:ext uri="{BB962C8B-B14F-4D97-AF65-F5344CB8AC3E}">
        <p14:creationId xmlns:p14="http://schemas.microsoft.com/office/powerpoint/2010/main" val="18440837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DE27312-91CC-440B-AF6C-62AA0C3E0811}"/>
              </a:ext>
            </a:extLst>
          </p:cNvPr>
          <p:cNvSpPr>
            <a:spLocks noGrp="1"/>
          </p:cNvSpPr>
          <p:nvPr>
            <p:ph type="title"/>
          </p:nvPr>
        </p:nvSpPr>
        <p:spPr/>
        <p:txBody>
          <a:bodyPr/>
          <a:lstStyle/>
          <a:p>
            <a:r>
              <a:rPr lang="es-MX" b="1" dirty="0"/>
              <a:t>Convenio Multilateral Iberoamericano de Seguridad Social (cont.)</a:t>
            </a:r>
            <a:endParaRPr lang="es-UY" b="1" dirty="0"/>
          </a:p>
        </p:txBody>
      </p:sp>
      <p:sp>
        <p:nvSpPr>
          <p:cNvPr id="3" name="Marcador de contenido 2">
            <a:extLst>
              <a:ext uri="{FF2B5EF4-FFF2-40B4-BE49-F238E27FC236}">
                <a16:creationId xmlns:a16="http://schemas.microsoft.com/office/drawing/2014/main" id="{B68057DF-95E4-4D64-8D64-03C1DD355450}"/>
              </a:ext>
            </a:extLst>
          </p:cNvPr>
          <p:cNvSpPr>
            <a:spLocks noGrp="1"/>
          </p:cNvSpPr>
          <p:nvPr>
            <p:ph idx="1"/>
          </p:nvPr>
        </p:nvSpPr>
        <p:spPr/>
        <p:txBody>
          <a:bodyPr/>
          <a:lstStyle/>
          <a:p>
            <a:r>
              <a:rPr lang="es-MX" b="1" dirty="0"/>
              <a:t>Colaboración administrativa.  Exámenes médico periciales</a:t>
            </a:r>
            <a:r>
              <a:rPr lang="es-MX" dirty="0"/>
              <a:t>.</a:t>
            </a:r>
          </a:p>
          <a:p>
            <a:pPr lvl="1"/>
            <a:r>
              <a:rPr lang="es-MX" dirty="0"/>
              <a:t>Art. 19.1.  “A requerimiento de la Institución Competente, los reconocimientos médicos previstos por la legislación de un Estado Parte, a efectos del acceso o mantenimiento de las correspondientes prestaciones de seguridad social, podrán ser efectuados en cualquier otro Estado Parte por la institución del lugar de residencia del solicitante o del beneficiario de las prestaciones, teniendo esta institución derecho a que se reembolsen los costos que le irrogó efectuar dichos exámenes, por parte de los obligados a su financiamiento”</a:t>
            </a:r>
          </a:p>
          <a:p>
            <a:pPr lvl="1"/>
            <a:endParaRPr lang="es-UY" dirty="0"/>
          </a:p>
        </p:txBody>
      </p:sp>
    </p:spTree>
    <p:extLst>
      <p:ext uri="{BB962C8B-B14F-4D97-AF65-F5344CB8AC3E}">
        <p14:creationId xmlns:p14="http://schemas.microsoft.com/office/powerpoint/2010/main" val="30050897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8061C9-0F04-4CA5-A3F9-AA58E1CF9243}"/>
              </a:ext>
            </a:extLst>
          </p:cNvPr>
          <p:cNvSpPr>
            <a:spLocks noGrp="1"/>
          </p:cNvSpPr>
          <p:nvPr>
            <p:ph type="title"/>
          </p:nvPr>
        </p:nvSpPr>
        <p:spPr/>
        <p:txBody>
          <a:bodyPr/>
          <a:lstStyle/>
          <a:p>
            <a:r>
              <a:rPr lang="es-MX" b="1" dirty="0"/>
              <a:t>Convenio Multilateral Iberoamericano de Seguridad Social (cont.)</a:t>
            </a:r>
            <a:endParaRPr lang="es-UY" b="1" dirty="0"/>
          </a:p>
        </p:txBody>
      </p:sp>
      <p:sp>
        <p:nvSpPr>
          <p:cNvPr id="3" name="Marcador de contenido 2">
            <a:extLst>
              <a:ext uri="{FF2B5EF4-FFF2-40B4-BE49-F238E27FC236}">
                <a16:creationId xmlns:a16="http://schemas.microsoft.com/office/drawing/2014/main" id="{B30729FB-DC0D-49A9-A4CE-1989D7C27966}"/>
              </a:ext>
            </a:extLst>
          </p:cNvPr>
          <p:cNvSpPr>
            <a:spLocks noGrp="1"/>
          </p:cNvSpPr>
          <p:nvPr>
            <p:ph idx="1"/>
          </p:nvPr>
        </p:nvSpPr>
        <p:spPr/>
        <p:txBody>
          <a:bodyPr/>
          <a:lstStyle/>
          <a:p>
            <a:r>
              <a:rPr lang="es-MX" b="1" dirty="0"/>
              <a:t>Colaboración administrativa.  Intercambio de información</a:t>
            </a:r>
            <a:r>
              <a:rPr lang="es-MX" dirty="0"/>
              <a:t>.</a:t>
            </a:r>
          </a:p>
          <a:p>
            <a:pPr lvl="1"/>
            <a:r>
              <a:rPr lang="es-MX" dirty="0"/>
              <a:t>Art. 20.2.  “A efectos de la aplicación del presente Convenio, las Autoridades e Instituciones Competentes de los Estados Parte se prestarán sus buenos oficios y actuarán como si se tratase de aplicar sus propias legislaciones.  La asistencia administrativa facilitada por dichas autoridades será, por regla general, gratuita”.</a:t>
            </a:r>
            <a:endParaRPr lang="es-UY" dirty="0"/>
          </a:p>
        </p:txBody>
      </p:sp>
    </p:spTree>
    <p:extLst>
      <p:ext uri="{BB962C8B-B14F-4D97-AF65-F5344CB8AC3E}">
        <p14:creationId xmlns:p14="http://schemas.microsoft.com/office/powerpoint/2010/main" val="3894450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3A58D4-9406-4CE0-9072-50736531C1C1}"/>
              </a:ext>
            </a:extLst>
          </p:cNvPr>
          <p:cNvSpPr>
            <a:spLocks noGrp="1"/>
          </p:cNvSpPr>
          <p:nvPr>
            <p:ph type="title"/>
          </p:nvPr>
        </p:nvSpPr>
        <p:spPr/>
        <p:txBody>
          <a:bodyPr/>
          <a:lstStyle/>
          <a:p>
            <a:r>
              <a:rPr lang="es-MX" b="1" dirty="0"/>
              <a:t>Convenio Multilateral Iberoamericano de Seguridad Social (cont.)</a:t>
            </a:r>
            <a:endParaRPr lang="es-UY" b="1" dirty="0"/>
          </a:p>
        </p:txBody>
      </p:sp>
      <p:sp>
        <p:nvSpPr>
          <p:cNvPr id="3" name="Marcador de contenido 2">
            <a:extLst>
              <a:ext uri="{FF2B5EF4-FFF2-40B4-BE49-F238E27FC236}">
                <a16:creationId xmlns:a16="http://schemas.microsoft.com/office/drawing/2014/main" id="{C73220CE-F7CB-413D-89B1-F86716EE43F8}"/>
              </a:ext>
            </a:extLst>
          </p:cNvPr>
          <p:cNvSpPr>
            <a:spLocks noGrp="1"/>
          </p:cNvSpPr>
          <p:nvPr>
            <p:ph idx="1"/>
          </p:nvPr>
        </p:nvSpPr>
        <p:spPr/>
        <p:txBody>
          <a:bodyPr/>
          <a:lstStyle/>
          <a:p>
            <a:r>
              <a:rPr lang="es-MX" b="1" dirty="0"/>
              <a:t>Colaboración administrativa.  Solicitudes y documentos.</a:t>
            </a:r>
          </a:p>
          <a:p>
            <a:pPr lvl="1"/>
            <a:r>
              <a:rPr lang="es-MX" dirty="0"/>
              <a:t>Art. 21.1. “Los documentos que se requieran para los fines del presente Convenio no necesitarán traducción oficial, visado o legalización de las autoridades diplomáticas, consulares y de registro público, siempre que se hayan tramitado con la intervención de una Autoridad o Institución Competente u Organismo de Enlace”.</a:t>
            </a:r>
          </a:p>
          <a:p>
            <a:pPr lvl="1"/>
            <a:r>
              <a:rPr lang="es-MX" dirty="0"/>
              <a:t>Art. 21.2.  “La correspondencia entre las Autoridades Competentes, Organismos de Enlace e Instituciones Competentes de los Estados Parte será redactada en cualquiera de los idiomas español o portugués”.</a:t>
            </a:r>
            <a:endParaRPr lang="es-UY" dirty="0"/>
          </a:p>
        </p:txBody>
      </p:sp>
    </p:spTree>
    <p:extLst>
      <p:ext uri="{BB962C8B-B14F-4D97-AF65-F5344CB8AC3E}">
        <p14:creationId xmlns:p14="http://schemas.microsoft.com/office/powerpoint/2010/main" val="19813227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8998F9-6BE0-43CD-B58B-1F7F28BC5C6A}"/>
              </a:ext>
            </a:extLst>
          </p:cNvPr>
          <p:cNvSpPr>
            <a:spLocks noGrp="1"/>
          </p:cNvSpPr>
          <p:nvPr>
            <p:ph type="title"/>
          </p:nvPr>
        </p:nvSpPr>
        <p:spPr/>
        <p:txBody>
          <a:bodyPr/>
          <a:lstStyle/>
          <a:p>
            <a:r>
              <a:rPr lang="es-MX" b="1" dirty="0"/>
              <a:t>Convenio Multilateral Iberoamericano de Seguridad Social (cont.)</a:t>
            </a:r>
            <a:endParaRPr lang="es-UY" b="1" dirty="0"/>
          </a:p>
        </p:txBody>
      </p:sp>
      <p:sp>
        <p:nvSpPr>
          <p:cNvPr id="3" name="Marcador de contenido 2">
            <a:extLst>
              <a:ext uri="{FF2B5EF4-FFF2-40B4-BE49-F238E27FC236}">
                <a16:creationId xmlns:a16="http://schemas.microsoft.com/office/drawing/2014/main" id="{95F160B3-C294-4544-B04D-4287F290F62B}"/>
              </a:ext>
            </a:extLst>
          </p:cNvPr>
          <p:cNvSpPr>
            <a:spLocks noGrp="1"/>
          </p:cNvSpPr>
          <p:nvPr>
            <p:ph idx="1"/>
          </p:nvPr>
        </p:nvSpPr>
        <p:spPr/>
        <p:txBody>
          <a:bodyPr/>
          <a:lstStyle/>
          <a:p>
            <a:r>
              <a:rPr lang="es-MX" b="1" dirty="0"/>
              <a:t>Comité Técnico Administrativo</a:t>
            </a:r>
          </a:p>
          <a:p>
            <a:pPr lvl="1"/>
            <a:r>
              <a:rPr lang="es-MX" dirty="0"/>
              <a:t>Integrado por un representante del Gobierno de cada uno de los Estados Parte, asistido por consejeros técnicos</a:t>
            </a:r>
          </a:p>
          <a:p>
            <a:pPr lvl="1"/>
            <a:r>
              <a:rPr lang="es-MX" dirty="0"/>
              <a:t>Funciones:</a:t>
            </a:r>
          </a:p>
          <a:p>
            <a:pPr lvl="2"/>
            <a:r>
              <a:rPr lang="es-MX" dirty="0"/>
              <a:t>Posibilitar la aplicación uniforme del Convenio</a:t>
            </a:r>
          </a:p>
          <a:p>
            <a:pPr lvl="2"/>
            <a:r>
              <a:rPr lang="es-MX" dirty="0"/>
              <a:t>Resolver las cuestiones administrativas o de interpretación derivadas del Convenio o su Acuerdo de Aplicación</a:t>
            </a:r>
          </a:p>
          <a:p>
            <a:pPr lvl="2"/>
            <a:r>
              <a:rPr lang="es-MX" dirty="0"/>
              <a:t>Promover y desarrollar la colaboración entre los Estados Parte</a:t>
            </a:r>
          </a:p>
          <a:p>
            <a:pPr lvl="2"/>
            <a:r>
              <a:rPr lang="es-MX" dirty="0"/>
              <a:t>Fomentar el uso de las nuevas tecnologías, en particular los intercambios electrónicos de informaciones entre las Instituciones Competentes</a:t>
            </a:r>
            <a:endParaRPr lang="es-UY" dirty="0"/>
          </a:p>
        </p:txBody>
      </p:sp>
    </p:spTree>
    <p:extLst>
      <p:ext uri="{BB962C8B-B14F-4D97-AF65-F5344CB8AC3E}">
        <p14:creationId xmlns:p14="http://schemas.microsoft.com/office/powerpoint/2010/main" val="3675397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2C01916-0F7F-4275-98F0-350B010B9D8A}"/>
              </a:ext>
            </a:extLst>
          </p:cNvPr>
          <p:cNvSpPr>
            <a:spLocks noGrp="1"/>
          </p:cNvSpPr>
          <p:nvPr>
            <p:ph type="title"/>
          </p:nvPr>
        </p:nvSpPr>
        <p:spPr/>
        <p:txBody>
          <a:bodyPr/>
          <a:lstStyle/>
          <a:p>
            <a:r>
              <a:rPr lang="es-UY" b="1" dirty="0"/>
              <a:t>Principios del Derecho internacional de la seguridad social</a:t>
            </a:r>
          </a:p>
        </p:txBody>
      </p:sp>
      <p:sp>
        <p:nvSpPr>
          <p:cNvPr id="3" name="Marcador de contenido 2">
            <a:extLst>
              <a:ext uri="{FF2B5EF4-FFF2-40B4-BE49-F238E27FC236}">
                <a16:creationId xmlns:a16="http://schemas.microsoft.com/office/drawing/2014/main" id="{2E15D166-1522-40A7-9F79-2117C3CF148D}"/>
              </a:ext>
            </a:extLst>
          </p:cNvPr>
          <p:cNvSpPr>
            <a:spLocks noGrp="1"/>
          </p:cNvSpPr>
          <p:nvPr>
            <p:ph idx="1"/>
          </p:nvPr>
        </p:nvSpPr>
        <p:spPr/>
        <p:txBody>
          <a:bodyPr>
            <a:normAutofit/>
          </a:bodyPr>
          <a:lstStyle/>
          <a:p>
            <a:r>
              <a:rPr lang="es-UY" sz="3200" dirty="0"/>
              <a:t>Principio de territorialidad</a:t>
            </a:r>
          </a:p>
          <a:p>
            <a:r>
              <a:rPr lang="es-UY" sz="3200" dirty="0"/>
              <a:t>Principio de igualdad de trato</a:t>
            </a:r>
          </a:p>
          <a:p>
            <a:r>
              <a:rPr lang="es-UY" sz="3200" dirty="0"/>
              <a:t>Principio de mantenimiento de los derechos </a:t>
            </a:r>
            <a:r>
              <a:rPr lang="es-UY" sz="3200" i="1" dirty="0"/>
              <a:t>adquiridos</a:t>
            </a:r>
          </a:p>
          <a:p>
            <a:r>
              <a:rPr lang="es-UY" sz="3200" dirty="0"/>
              <a:t>Principio de mantenimiento de los derechos </a:t>
            </a:r>
            <a:r>
              <a:rPr lang="es-UY" sz="3200" i="1" dirty="0"/>
              <a:t>en curso de adquisición</a:t>
            </a:r>
          </a:p>
          <a:p>
            <a:r>
              <a:rPr lang="es-UY" sz="3200" dirty="0"/>
              <a:t>Principio de colaboración administrativa</a:t>
            </a:r>
          </a:p>
        </p:txBody>
      </p:sp>
    </p:spTree>
    <p:extLst>
      <p:ext uri="{BB962C8B-B14F-4D97-AF65-F5344CB8AC3E}">
        <p14:creationId xmlns:p14="http://schemas.microsoft.com/office/powerpoint/2010/main" val="23448450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A723CC-BBB7-462E-BA94-468E2491BF8B}"/>
              </a:ext>
            </a:extLst>
          </p:cNvPr>
          <p:cNvSpPr>
            <a:spLocks noGrp="1"/>
          </p:cNvSpPr>
          <p:nvPr>
            <p:ph type="title"/>
          </p:nvPr>
        </p:nvSpPr>
        <p:spPr/>
        <p:txBody>
          <a:bodyPr/>
          <a:lstStyle/>
          <a:p>
            <a:r>
              <a:rPr lang="es-UY" b="1" dirty="0"/>
              <a:t>Principio de territorialidad</a:t>
            </a:r>
          </a:p>
        </p:txBody>
      </p:sp>
      <p:sp>
        <p:nvSpPr>
          <p:cNvPr id="3" name="Marcador de contenido 2">
            <a:extLst>
              <a:ext uri="{FF2B5EF4-FFF2-40B4-BE49-F238E27FC236}">
                <a16:creationId xmlns:a16="http://schemas.microsoft.com/office/drawing/2014/main" id="{FD76D529-F940-4984-BB24-29AA1C894216}"/>
              </a:ext>
            </a:extLst>
          </p:cNvPr>
          <p:cNvSpPr>
            <a:spLocks noGrp="1"/>
          </p:cNvSpPr>
          <p:nvPr>
            <p:ph idx="1"/>
          </p:nvPr>
        </p:nvSpPr>
        <p:spPr/>
        <p:txBody>
          <a:bodyPr/>
          <a:lstStyle/>
          <a:p>
            <a:r>
              <a:rPr lang="es-UY" sz="3200" dirty="0"/>
              <a:t>Aplicación de la </a:t>
            </a:r>
            <a:r>
              <a:rPr lang="es-UY" sz="3200" i="1" dirty="0"/>
              <a:t>ley del lugar de ejecución del trabajo</a:t>
            </a:r>
          </a:p>
          <a:p>
            <a:r>
              <a:rPr lang="es-UY" sz="3200" dirty="0"/>
              <a:t>Excepciones</a:t>
            </a:r>
          </a:p>
          <a:p>
            <a:pPr lvl="1"/>
            <a:r>
              <a:rPr lang="es-UY" sz="3200" dirty="0"/>
              <a:t>Personal diplomático y consular </a:t>
            </a:r>
          </a:p>
          <a:p>
            <a:pPr lvl="1"/>
            <a:r>
              <a:rPr lang="es-UY" sz="3200" dirty="0"/>
              <a:t>Buques</a:t>
            </a:r>
          </a:p>
          <a:p>
            <a:pPr lvl="1"/>
            <a:r>
              <a:rPr lang="es-UY" sz="3200" dirty="0"/>
              <a:t>Aeronaves</a:t>
            </a:r>
          </a:p>
          <a:p>
            <a:pPr lvl="1"/>
            <a:r>
              <a:rPr lang="es-UY" sz="3200" dirty="0"/>
              <a:t>Transporte terrestre internacional</a:t>
            </a:r>
          </a:p>
          <a:p>
            <a:pPr lvl="1"/>
            <a:r>
              <a:rPr lang="es-UY" sz="3200" dirty="0"/>
              <a:t>Misión temporaria</a:t>
            </a:r>
          </a:p>
        </p:txBody>
      </p:sp>
    </p:spTree>
    <p:extLst>
      <p:ext uri="{BB962C8B-B14F-4D97-AF65-F5344CB8AC3E}">
        <p14:creationId xmlns:p14="http://schemas.microsoft.com/office/powerpoint/2010/main" val="1789167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274F4C5-BF05-4A18-9972-CDC06CFA87E2}"/>
              </a:ext>
            </a:extLst>
          </p:cNvPr>
          <p:cNvSpPr>
            <a:spLocks noGrp="1"/>
          </p:cNvSpPr>
          <p:nvPr>
            <p:ph type="title"/>
          </p:nvPr>
        </p:nvSpPr>
        <p:spPr/>
        <p:txBody>
          <a:bodyPr/>
          <a:lstStyle/>
          <a:p>
            <a:r>
              <a:rPr lang="es-UY" b="1" dirty="0"/>
              <a:t>Principio de igualdad de trato</a:t>
            </a:r>
          </a:p>
        </p:txBody>
      </p:sp>
      <p:sp>
        <p:nvSpPr>
          <p:cNvPr id="3" name="Marcador de contenido 2">
            <a:extLst>
              <a:ext uri="{FF2B5EF4-FFF2-40B4-BE49-F238E27FC236}">
                <a16:creationId xmlns:a16="http://schemas.microsoft.com/office/drawing/2014/main" id="{01219A97-D086-49C2-AC99-45B266A25C1B}"/>
              </a:ext>
            </a:extLst>
          </p:cNvPr>
          <p:cNvSpPr>
            <a:spLocks noGrp="1"/>
          </p:cNvSpPr>
          <p:nvPr>
            <p:ph idx="1"/>
          </p:nvPr>
        </p:nvSpPr>
        <p:spPr/>
        <p:txBody>
          <a:bodyPr>
            <a:normAutofit/>
          </a:bodyPr>
          <a:lstStyle/>
          <a:p>
            <a:r>
              <a:rPr lang="es-UY" dirty="0"/>
              <a:t>Convenio internacional de trabajo </a:t>
            </a:r>
            <a:r>
              <a:rPr lang="es-UY" dirty="0" err="1"/>
              <a:t>N°</a:t>
            </a:r>
            <a:r>
              <a:rPr lang="es-UY" dirty="0"/>
              <a:t> 118</a:t>
            </a:r>
          </a:p>
          <a:p>
            <a:pPr lvl="1"/>
            <a:r>
              <a:rPr lang="es-UY" dirty="0"/>
              <a:t>“… igualdad de trato respecto de sus propios nacionales por lo que se refiera a su legislación, tanto en lo que concierna a los requisitos de admisión como al derecho a las prestaciones…”</a:t>
            </a:r>
          </a:p>
          <a:p>
            <a:r>
              <a:rPr lang="es-UY" dirty="0"/>
              <a:t>Ley 18250</a:t>
            </a:r>
          </a:p>
          <a:p>
            <a:pPr lvl="1"/>
            <a:r>
              <a:rPr lang="es-UY" dirty="0"/>
              <a:t>Art. 18: “Las personas migrantes gozarán, con respecto a la seguridad social, del mismo trato que los nacionales en la medida que cumplan los requisitos previstos en la legislación del Estado uruguayo en la materia y de los instrumentos bilaterales y multilaterales ratificados por el país”.</a:t>
            </a:r>
          </a:p>
          <a:p>
            <a:pPr lvl="2"/>
            <a:r>
              <a:rPr lang="es-UY" dirty="0"/>
              <a:t>Oferta de trabajo – autorización de la </a:t>
            </a:r>
            <a:r>
              <a:rPr lang="es-UY" dirty="0" err="1"/>
              <a:t>DNMigración</a:t>
            </a:r>
            <a:r>
              <a:rPr lang="es-UY" dirty="0"/>
              <a:t> para obtener C.I. – inscripción en BPS</a:t>
            </a:r>
          </a:p>
          <a:p>
            <a:pPr lvl="2"/>
            <a:r>
              <a:rPr lang="es-UY" dirty="0"/>
              <a:t>Trámite de residencia ante la </a:t>
            </a:r>
            <a:r>
              <a:rPr lang="es-UY" dirty="0" err="1"/>
              <a:t>DNMigración</a:t>
            </a:r>
            <a:endParaRPr lang="es-UY" dirty="0"/>
          </a:p>
        </p:txBody>
      </p:sp>
    </p:spTree>
    <p:extLst>
      <p:ext uri="{BB962C8B-B14F-4D97-AF65-F5344CB8AC3E}">
        <p14:creationId xmlns:p14="http://schemas.microsoft.com/office/powerpoint/2010/main" val="2702658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753D83-39D0-4A68-9AEB-581BD9B538D7}"/>
              </a:ext>
            </a:extLst>
          </p:cNvPr>
          <p:cNvSpPr>
            <a:spLocks noGrp="1"/>
          </p:cNvSpPr>
          <p:nvPr>
            <p:ph type="title"/>
          </p:nvPr>
        </p:nvSpPr>
        <p:spPr/>
        <p:txBody>
          <a:bodyPr/>
          <a:lstStyle/>
          <a:p>
            <a:r>
              <a:rPr lang="es-UY" b="1" dirty="0"/>
              <a:t>Principio de mantenimiento de los derechos adquiridos</a:t>
            </a:r>
          </a:p>
        </p:txBody>
      </p:sp>
      <p:sp>
        <p:nvSpPr>
          <p:cNvPr id="3" name="Marcador de contenido 2">
            <a:extLst>
              <a:ext uri="{FF2B5EF4-FFF2-40B4-BE49-F238E27FC236}">
                <a16:creationId xmlns:a16="http://schemas.microsoft.com/office/drawing/2014/main" id="{EE17A267-074E-43F8-B198-2275D836F383}"/>
              </a:ext>
            </a:extLst>
          </p:cNvPr>
          <p:cNvSpPr>
            <a:spLocks noGrp="1"/>
          </p:cNvSpPr>
          <p:nvPr>
            <p:ph idx="1"/>
          </p:nvPr>
        </p:nvSpPr>
        <p:spPr/>
        <p:txBody>
          <a:bodyPr/>
          <a:lstStyle/>
          <a:p>
            <a:r>
              <a:rPr lang="es-UY" dirty="0"/>
              <a:t>Pago de las prestaciones en el Estado de residencia, por la institución competente de ese Estado, cuando fuere distinto del Estado otorgante de la prestación, a cargo de este último</a:t>
            </a:r>
          </a:p>
          <a:p>
            <a:r>
              <a:rPr lang="es-UY" dirty="0"/>
              <a:t>La prestación no debe estar sujeta a deducción alguna, salvo por costos de transferencia</a:t>
            </a:r>
          </a:p>
        </p:txBody>
      </p:sp>
    </p:spTree>
    <p:extLst>
      <p:ext uri="{BB962C8B-B14F-4D97-AF65-F5344CB8AC3E}">
        <p14:creationId xmlns:p14="http://schemas.microsoft.com/office/powerpoint/2010/main" val="20783409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8E454CE-5065-4405-9565-65CF05878789}"/>
              </a:ext>
            </a:extLst>
          </p:cNvPr>
          <p:cNvSpPr>
            <a:spLocks noGrp="1"/>
          </p:cNvSpPr>
          <p:nvPr>
            <p:ph type="title"/>
          </p:nvPr>
        </p:nvSpPr>
        <p:spPr/>
        <p:txBody>
          <a:bodyPr/>
          <a:lstStyle/>
          <a:p>
            <a:r>
              <a:rPr lang="es-UY" b="1" dirty="0"/>
              <a:t>Principio de mantenimiento de los derechos en curso de adquisición</a:t>
            </a:r>
          </a:p>
        </p:txBody>
      </p:sp>
      <p:sp>
        <p:nvSpPr>
          <p:cNvPr id="3" name="Marcador de contenido 2">
            <a:extLst>
              <a:ext uri="{FF2B5EF4-FFF2-40B4-BE49-F238E27FC236}">
                <a16:creationId xmlns:a16="http://schemas.microsoft.com/office/drawing/2014/main" id="{706384F2-DD3A-4302-8CC7-ABD2CF9DDBC6}"/>
              </a:ext>
            </a:extLst>
          </p:cNvPr>
          <p:cNvSpPr>
            <a:spLocks noGrp="1"/>
          </p:cNvSpPr>
          <p:nvPr>
            <p:ph idx="1"/>
          </p:nvPr>
        </p:nvSpPr>
        <p:spPr/>
        <p:txBody>
          <a:bodyPr/>
          <a:lstStyle/>
          <a:p>
            <a:r>
              <a:rPr lang="es-UY" dirty="0"/>
              <a:t>Acumulación de los períodos de seguro, de cotización o de empleo cumplidos en distintos Estados, a los efectos de configurar causal en alguno o todos ellos</a:t>
            </a:r>
          </a:p>
          <a:p>
            <a:r>
              <a:rPr lang="es-UY" dirty="0"/>
              <a:t>Especialmente aplicable a las contingencias invalidez, vejez y sobrevivencia</a:t>
            </a:r>
          </a:p>
          <a:p>
            <a:r>
              <a:rPr lang="es-UY" i="1" dirty="0"/>
              <a:t>Totalización</a:t>
            </a:r>
            <a:r>
              <a:rPr lang="es-UY" dirty="0"/>
              <a:t>: consideración de todos los períodos como cumplidos bajo el amparo de cada Estado</a:t>
            </a:r>
          </a:p>
          <a:p>
            <a:r>
              <a:rPr lang="es-UY" i="1" dirty="0"/>
              <a:t>Prorrateo</a:t>
            </a:r>
            <a:r>
              <a:rPr lang="es-UY" dirty="0"/>
              <a:t>: pago de la prestación en proporción al período de seguro, cotización o empleo cumplido en cada Estado</a:t>
            </a:r>
          </a:p>
        </p:txBody>
      </p:sp>
    </p:spTree>
    <p:extLst>
      <p:ext uri="{BB962C8B-B14F-4D97-AF65-F5344CB8AC3E}">
        <p14:creationId xmlns:p14="http://schemas.microsoft.com/office/powerpoint/2010/main" val="357688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4B1901-9728-4287-A19A-1590B0C3E90E}"/>
              </a:ext>
            </a:extLst>
          </p:cNvPr>
          <p:cNvSpPr>
            <a:spLocks noGrp="1"/>
          </p:cNvSpPr>
          <p:nvPr>
            <p:ph type="title"/>
          </p:nvPr>
        </p:nvSpPr>
        <p:spPr/>
        <p:txBody>
          <a:bodyPr/>
          <a:lstStyle/>
          <a:p>
            <a:r>
              <a:rPr lang="es-UY" b="1" dirty="0"/>
              <a:t>Principio de colaboración administrativa</a:t>
            </a:r>
          </a:p>
        </p:txBody>
      </p:sp>
      <p:sp>
        <p:nvSpPr>
          <p:cNvPr id="3" name="Marcador de contenido 2">
            <a:extLst>
              <a:ext uri="{FF2B5EF4-FFF2-40B4-BE49-F238E27FC236}">
                <a16:creationId xmlns:a16="http://schemas.microsoft.com/office/drawing/2014/main" id="{191B206A-0AD4-4965-A5BE-C531BD35C023}"/>
              </a:ext>
            </a:extLst>
          </p:cNvPr>
          <p:cNvSpPr>
            <a:spLocks noGrp="1"/>
          </p:cNvSpPr>
          <p:nvPr>
            <p:ph idx="1"/>
          </p:nvPr>
        </p:nvSpPr>
        <p:spPr/>
        <p:txBody>
          <a:bodyPr/>
          <a:lstStyle/>
          <a:p>
            <a:r>
              <a:rPr lang="es-UY" dirty="0"/>
              <a:t>Inaplicabilidad de las exigencias de traducción y legalización</a:t>
            </a:r>
          </a:p>
          <a:p>
            <a:r>
              <a:rPr lang="es-UY" dirty="0"/>
              <a:t>Exoneración de tributos por la gestión administrativa</a:t>
            </a:r>
          </a:p>
          <a:p>
            <a:r>
              <a:rPr lang="es-UY" dirty="0"/>
              <a:t>Intercambio directo de información a través de “organismos de enlace” y transferencia electrónica de datos</a:t>
            </a:r>
          </a:p>
          <a:p>
            <a:r>
              <a:rPr lang="es-UY" dirty="0"/>
              <a:t>Presentación de la solicitud en lugar de domicilio del </a:t>
            </a:r>
            <a:r>
              <a:rPr lang="es-UY" dirty="0" err="1"/>
              <a:t>gestionante</a:t>
            </a:r>
            <a:endParaRPr lang="es-UY" dirty="0"/>
          </a:p>
          <a:p>
            <a:r>
              <a:rPr lang="es-UY" dirty="0"/>
              <a:t>Realización de exámenes médico-periciales en lugar de domicilio</a:t>
            </a:r>
          </a:p>
          <a:p>
            <a:r>
              <a:rPr lang="es-UY" dirty="0"/>
              <a:t>Comités técnicos administrativos de coordinación</a:t>
            </a:r>
          </a:p>
          <a:p>
            <a:endParaRPr lang="es-UY" dirty="0"/>
          </a:p>
        </p:txBody>
      </p:sp>
    </p:spTree>
    <p:extLst>
      <p:ext uri="{BB962C8B-B14F-4D97-AF65-F5344CB8AC3E}">
        <p14:creationId xmlns:p14="http://schemas.microsoft.com/office/powerpoint/2010/main" val="1301809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A8231B-1C7A-40CC-8DE0-7BB037E70D28}"/>
              </a:ext>
            </a:extLst>
          </p:cNvPr>
          <p:cNvSpPr>
            <a:spLocks noGrp="1"/>
          </p:cNvSpPr>
          <p:nvPr>
            <p:ph type="title"/>
          </p:nvPr>
        </p:nvSpPr>
        <p:spPr/>
        <p:txBody>
          <a:bodyPr/>
          <a:lstStyle/>
          <a:p>
            <a:r>
              <a:rPr lang="es-UY" b="1" dirty="0"/>
              <a:t>Convenio Multilateral Iberoamericano de Seguridad Social</a:t>
            </a:r>
          </a:p>
        </p:txBody>
      </p:sp>
      <p:sp>
        <p:nvSpPr>
          <p:cNvPr id="3" name="Marcador de contenido 2">
            <a:extLst>
              <a:ext uri="{FF2B5EF4-FFF2-40B4-BE49-F238E27FC236}">
                <a16:creationId xmlns:a16="http://schemas.microsoft.com/office/drawing/2014/main" id="{672B55F0-3E87-4896-8336-0E7A2C9E2A70}"/>
              </a:ext>
            </a:extLst>
          </p:cNvPr>
          <p:cNvSpPr>
            <a:spLocks noGrp="1"/>
          </p:cNvSpPr>
          <p:nvPr>
            <p:ph idx="1"/>
          </p:nvPr>
        </p:nvSpPr>
        <p:spPr/>
        <p:txBody>
          <a:bodyPr/>
          <a:lstStyle/>
          <a:p>
            <a:r>
              <a:rPr lang="es-UY" dirty="0"/>
              <a:t>Rige entre Argentina, Bolivia, Brasil, Chile, Ecuador, El Salvador, España, Paraguay, Perú, Portugal, R. Dominicana, Uruguay</a:t>
            </a:r>
          </a:p>
          <a:p>
            <a:r>
              <a:rPr lang="es-UY" dirty="0"/>
              <a:t>Alcance </a:t>
            </a:r>
            <a:r>
              <a:rPr lang="es-UY" b="1" i="1" dirty="0"/>
              <a:t>subjetivo</a:t>
            </a:r>
            <a:r>
              <a:rPr lang="es-UY" dirty="0"/>
              <a:t>: personas que se encuentren o se hayan encontrado sujetas a la legislación de seguridad social de uno o varios Estados parte (prescinde del criterio de la nacionalidad)</a:t>
            </a:r>
          </a:p>
          <a:p>
            <a:r>
              <a:rPr lang="es-UY" dirty="0"/>
              <a:t>Alcance </a:t>
            </a:r>
            <a:r>
              <a:rPr lang="es-UY" b="1" i="1" dirty="0"/>
              <a:t>objetivo</a:t>
            </a:r>
            <a:r>
              <a:rPr lang="es-UY" dirty="0"/>
              <a:t>: prestaciones económicas en materia de regímenes </a:t>
            </a:r>
            <a:r>
              <a:rPr lang="es-UY" i="1" dirty="0"/>
              <a:t>contributivos</a:t>
            </a:r>
            <a:r>
              <a:rPr lang="es-UY" dirty="0"/>
              <a:t> de:</a:t>
            </a:r>
          </a:p>
          <a:p>
            <a:pPr lvl="1"/>
            <a:r>
              <a:rPr lang="es-UY" dirty="0"/>
              <a:t>Invalidez, vejez, sobrevivencia</a:t>
            </a:r>
          </a:p>
          <a:p>
            <a:pPr lvl="1"/>
            <a:r>
              <a:rPr lang="es-UY" dirty="0"/>
              <a:t>Accidentes de trabajo y enfermedades profesionales</a:t>
            </a:r>
          </a:p>
        </p:txBody>
      </p:sp>
    </p:spTree>
    <p:extLst>
      <p:ext uri="{BB962C8B-B14F-4D97-AF65-F5344CB8AC3E}">
        <p14:creationId xmlns:p14="http://schemas.microsoft.com/office/powerpoint/2010/main" val="750666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F4B203F-8B1C-48A2-A8BC-9CB494EA57BF}"/>
              </a:ext>
            </a:extLst>
          </p:cNvPr>
          <p:cNvSpPr>
            <a:spLocks noGrp="1"/>
          </p:cNvSpPr>
          <p:nvPr>
            <p:ph type="title"/>
          </p:nvPr>
        </p:nvSpPr>
        <p:spPr/>
        <p:txBody>
          <a:bodyPr/>
          <a:lstStyle/>
          <a:p>
            <a:r>
              <a:rPr lang="es-UY" b="1" dirty="0"/>
              <a:t>Convenio Multilateral Iberoamericano de Seguridad Social (cont.)</a:t>
            </a:r>
          </a:p>
        </p:txBody>
      </p:sp>
      <p:sp>
        <p:nvSpPr>
          <p:cNvPr id="3" name="Marcador de contenido 2">
            <a:extLst>
              <a:ext uri="{FF2B5EF4-FFF2-40B4-BE49-F238E27FC236}">
                <a16:creationId xmlns:a16="http://schemas.microsoft.com/office/drawing/2014/main" id="{8C2662A7-9132-41D6-B18F-865B4EE38F15}"/>
              </a:ext>
            </a:extLst>
          </p:cNvPr>
          <p:cNvSpPr>
            <a:spLocks noGrp="1"/>
          </p:cNvSpPr>
          <p:nvPr>
            <p:ph idx="1"/>
          </p:nvPr>
        </p:nvSpPr>
        <p:spPr/>
        <p:txBody>
          <a:bodyPr/>
          <a:lstStyle/>
          <a:p>
            <a:r>
              <a:rPr lang="es-UY" dirty="0"/>
              <a:t>“</a:t>
            </a:r>
            <a:r>
              <a:rPr lang="es-UY" i="1" dirty="0"/>
              <a:t>Autoridad Competente</a:t>
            </a:r>
            <a:r>
              <a:rPr lang="es-UY" dirty="0"/>
              <a:t>”: la autoridad designada por cada uno de los Estados (en Uruguay, el MTSS)</a:t>
            </a:r>
          </a:p>
          <a:p>
            <a:r>
              <a:rPr lang="es-UY" dirty="0"/>
              <a:t>“</a:t>
            </a:r>
            <a:r>
              <a:rPr lang="es-UY" i="1" dirty="0"/>
              <a:t>Institución Competente</a:t>
            </a:r>
            <a:r>
              <a:rPr lang="es-UY" dirty="0"/>
              <a:t>”: es la responsable de la aplicación de la legislación de seguridad social, la que otorga las prestaciones en cada Estado (en Uruguay, el BPS, las cajas paraestatales, los servicios de retiros militares y policiales y el BSE)</a:t>
            </a:r>
          </a:p>
          <a:p>
            <a:r>
              <a:rPr lang="es-UY" dirty="0"/>
              <a:t>“</a:t>
            </a:r>
            <a:r>
              <a:rPr lang="es-UY" i="1" dirty="0"/>
              <a:t>Organismo de enlace</a:t>
            </a:r>
            <a:r>
              <a:rPr lang="es-UY" dirty="0"/>
              <a:t>”: es el organismo de coordinación e información entre los Estados Parte (en Uruguay, el BPS)</a:t>
            </a:r>
          </a:p>
        </p:txBody>
      </p:sp>
    </p:spTree>
    <p:extLst>
      <p:ext uri="{BB962C8B-B14F-4D97-AF65-F5344CB8AC3E}">
        <p14:creationId xmlns:p14="http://schemas.microsoft.com/office/powerpoint/2010/main" val="143193592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147</TotalTime>
  <Words>1713</Words>
  <Application>Microsoft Office PowerPoint</Application>
  <PresentationFormat>Panorámica</PresentationFormat>
  <Paragraphs>89</Paragraphs>
  <Slides>19</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19</vt:i4>
      </vt:variant>
    </vt:vector>
  </HeadingPairs>
  <TitlesOfParts>
    <vt:vector size="23" baseType="lpstr">
      <vt:lpstr>Arial</vt:lpstr>
      <vt:lpstr>Calibri</vt:lpstr>
      <vt:lpstr>Calibri Light</vt:lpstr>
      <vt:lpstr>Tema de Office</vt:lpstr>
      <vt:lpstr>Derecho internacional de la seguridad social</vt:lpstr>
      <vt:lpstr>Principios del Derecho internacional de la seguridad social</vt:lpstr>
      <vt:lpstr>Principio de territorialidad</vt:lpstr>
      <vt:lpstr>Principio de igualdad de trato</vt:lpstr>
      <vt:lpstr>Principio de mantenimiento de los derechos adquiridos</vt:lpstr>
      <vt:lpstr>Principio de mantenimiento de los derechos en curso de adquisición</vt:lpstr>
      <vt:lpstr>Principio de colaboración administrativa</vt:lpstr>
      <vt:lpstr>Convenio Multilateral Iberoamericano de Seguridad Social</vt:lpstr>
      <vt:lpstr>Convenio Multilateral Iberoamericano de Seguridad Social (cont.)</vt:lpstr>
      <vt:lpstr>Convenio Multilateral Iberoamericano de Seguridad Social (cont.)</vt:lpstr>
      <vt:lpstr>Convenio Multilateral Iberoamericano de Seguridad Social (cont.)</vt:lpstr>
      <vt:lpstr>Convenio Multilateral Iberoamericano de Seguridad Social (cont.)</vt:lpstr>
      <vt:lpstr>Convenio Multilateral Iberoamericano de Seguridad Social (cont.)</vt:lpstr>
      <vt:lpstr>Convenio Multilateral Iberoamericano de Seguridad Social (cont.)</vt:lpstr>
      <vt:lpstr>Convenio Multilateral Iberoamericano de Seguridad Social (cont.)</vt:lpstr>
      <vt:lpstr>Convenio Multilateral Iberoamericano de Seguridad Social (cont.)</vt:lpstr>
      <vt:lpstr>Convenio Multilateral Iberoamericano de Seguridad Social (cont.)</vt:lpstr>
      <vt:lpstr>Convenio Multilateral Iberoamericano de Seguridad Social (cont.)</vt:lpstr>
      <vt:lpstr>Convenio Multilateral Iberoamericano de Seguridad Social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Derecho internacional de la seguridad social</dc:title>
  <dc:creator>Nicoliello, Ariel</dc:creator>
  <cp:lastModifiedBy>Ariel Nicoliello</cp:lastModifiedBy>
  <cp:revision>21</cp:revision>
  <dcterms:created xsi:type="dcterms:W3CDTF">2020-11-16T20:01:04Z</dcterms:created>
  <dcterms:modified xsi:type="dcterms:W3CDTF">2020-11-17T02:06:45Z</dcterms:modified>
</cp:coreProperties>
</file>