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7" r:id="rId4"/>
    <p:sldId id="258" r:id="rId5"/>
    <p:sldId id="268" r:id="rId6"/>
    <p:sldId id="259" r:id="rId7"/>
    <p:sldId id="260" r:id="rId8"/>
    <p:sldId id="261" r:id="rId9"/>
    <p:sldId id="269" r:id="rId10"/>
    <p:sldId id="262" r:id="rId11"/>
    <p:sldId id="263" r:id="rId12"/>
    <p:sldId id="264" r:id="rId13"/>
    <p:sldId id="265" r:id="rId14"/>
    <p:sldId id="266" r:id="rId15"/>
  </p:sldIdLst>
  <p:sldSz cx="12192000" cy="6858000"/>
  <p:notesSz cx="6858000" cy="9144000"/>
  <p:defaultTextStyle>
    <a:defPPr>
      <a:defRPr lang="es-UY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riel Nicoliello" userId="8aa40cebf3f57e9b" providerId="LiveId" clId="{F00C54AA-2BB5-420B-ABB4-AC07A78A48B2}"/>
    <pc:docChg chg="custSel addSld modSld">
      <pc:chgData name="Ariel Nicoliello" userId="8aa40cebf3f57e9b" providerId="LiveId" clId="{F00C54AA-2BB5-420B-ABB4-AC07A78A48B2}" dt="2020-11-10T19:13:55.697" v="2008" actId="20577"/>
      <pc:docMkLst>
        <pc:docMk/>
      </pc:docMkLst>
      <pc:sldChg chg="modSp mod">
        <pc:chgData name="Ariel Nicoliello" userId="8aa40cebf3f57e9b" providerId="LiveId" clId="{F00C54AA-2BB5-420B-ABB4-AC07A78A48B2}" dt="2020-11-10T16:23:01.847" v="32" actId="20577"/>
        <pc:sldMkLst>
          <pc:docMk/>
          <pc:sldMk cId="3006842672" sldId="256"/>
        </pc:sldMkLst>
        <pc:spChg chg="mod">
          <ac:chgData name="Ariel Nicoliello" userId="8aa40cebf3f57e9b" providerId="LiveId" clId="{F00C54AA-2BB5-420B-ABB4-AC07A78A48B2}" dt="2020-11-10T16:23:01.847" v="32" actId="20577"/>
          <ac:spMkLst>
            <pc:docMk/>
            <pc:sldMk cId="3006842672" sldId="256"/>
            <ac:spMk id="3" creationId="{56B4EBB5-FB81-4B6F-AA65-40D70FCE437A}"/>
          </ac:spMkLst>
        </pc:spChg>
      </pc:sldChg>
      <pc:sldChg chg="modSp mod">
        <pc:chgData name="Ariel Nicoliello" userId="8aa40cebf3f57e9b" providerId="LiveId" clId="{F00C54AA-2BB5-420B-ABB4-AC07A78A48B2}" dt="2020-11-10T18:59:53.572" v="678" actId="20577"/>
        <pc:sldMkLst>
          <pc:docMk/>
          <pc:sldMk cId="3733424446" sldId="257"/>
        </pc:sldMkLst>
        <pc:spChg chg="mod">
          <ac:chgData name="Ariel Nicoliello" userId="8aa40cebf3f57e9b" providerId="LiveId" clId="{F00C54AA-2BB5-420B-ABB4-AC07A78A48B2}" dt="2020-11-10T18:59:53.572" v="678" actId="20577"/>
          <ac:spMkLst>
            <pc:docMk/>
            <pc:sldMk cId="3733424446" sldId="257"/>
            <ac:spMk id="3" creationId="{B9FD27A7-B28C-4ED4-8A17-62369DC23766}"/>
          </ac:spMkLst>
        </pc:spChg>
      </pc:sldChg>
      <pc:sldChg chg="modSp mod">
        <pc:chgData name="Ariel Nicoliello" userId="8aa40cebf3f57e9b" providerId="LiveId" clId="{F00C54AA-2BB5-420B-ABB4-AC07A78A48B2}" dt="2020-11-10T19:05:39.833" v="1288" actId="20577"/>
        <pc:sldMkLst>
          <pc:docMk/>
          <pc:sldMk cId="362706093" sldId="258"/>
        </pc:sldMkLst>
        <pc:spChg chg="mod">
          <ac:chgData name="Ariel Nicoliello" userId="8aa40cebf3f57e9b" providerId="LiveId" clId="{F00C54AA-2BB5-420B-ABB4-AC07A78A48B2}" dt="2020-11-10T19:05:39.833" v="1288" actId="20577"/>
          <ac:spMkLst>
            <pc:docMk/>
            <pc:sldMk cId="362706093" sldId="258"/>
            <ac:spMk id="3" creationId="{E28B0ABF-16D9-41BF-BAD4-202597EDD579}"/>
          </ac:spMkLst>
        </pc:spChg>
      </pc:sldChg>
      <pc:sldChg chg="modSp mod">
        <pc:chgData name="Ariel Nicoliello" userId="8aa40cebf3f57e9b" providerId="LiveId" clId="{F00C54AA-2BB5-420B-ABB4-AC07A78A48B2}" dt="2020-11-10T19:10:00.629" v="1616" actId="20577"/>
        <pc:sldMkLst>
          <pc:docMk/>
          <pc:sldMk cId="2948530530" sldId="262"/>
        </pc:sldMkLst>
        <pc:spChg chg="mod">
          <ac:chgData name="Ariel Nicoliello" userId="8aa40cebf3f57e9b" providerId="LiveId" clId="{F00C54AA-2BB5-420B-ABB4-AC07A78A48B2}" dt="2020-11-10T19:10:00.629" v="1616" actId="20577"/>
          <ac:spMkLst>
            <pc:docMk/>
            <pc:sldMk cId="2948530530" sldId="262"/>
            <ac:spMk id="3" creationId="{7B3841D3-5304-4AFF-8E87-C17D8D9906AD}"/>
          </ac:spMkLst>
        </pc:spChg>
      </pc:sldChg>
      <pc:sldChg chg="modSp mod">
        <pc:chgData name="Ariel Nicoliello" userId="8aa40cebf3f57e9b" providerId="LiveId" clId="{F00C54AA-2BB5-420B-ABB4-AC07A78A48B2}" dt="2020-11-10T19:10:29.743" v="1681" actId="20577"/>
        <pc:sldMkLst>
          <pc:docMk/>
          <pc:sldMk cId="2283550663" sldId="263"/>
        </pc:sldMkLst>
        <pc:spChg chg="mod">
          <ac:chgData name="Ariel Nicoliello" userId="8aa40cebf3f57e9b" providerId="LiveId" clId="{F00C54AA-2BB5-420B-ABB4-AC07A78A48B2}" dt="2020-11-10T19:10:29.743" v="1681" actId="20577"/>
          <ac:spMkLst>
            <pc:docMk/>
            <pc:sldMk cId="2283550663" sldId="263"/>
            <ac:spMk id="3" creationId="{2A307124-51AF-49B5-8DC7-3B6AB8D2E43D}"/>
          </ac:spMkLst>
        </pc:spChg>
      </pc:sldChg>
      <pc:sldChg chg="modSp mod">
        <pc:chgData name="Ariel Nicoliello" userId="8aa40cebf3f57e9b" providerId="LiveId" clId="{F00C54AA-2BB5-420B-ABB4-AC07A78A48B2}" dt="2020-11-10T19:11:52.271" v="1882" actId="113"/>
        <pc:sldMkLst>
          <pc:docMk/>
          <pc:sldMk cId="1156650598" sldId="264"/>
        </pc:sldMkLst>
        <pc:spChg chg="mod">
          <ac:chgData name="Ariel Nicoliello" userId="8aa40cebf3f57e9b" providerId="LiveId" clId="{F00C54AA-2BB5-420B-ABB4-AC07A78A48B2}" dt="2020-11-10T19:11:52.271" v="1882" actId="113"/>
          <ac:spMkLst>
            <pc:docMk/>
            <pc:sldMk cId="1156650598" sldId="264"/>
            <ac:spMk id="3" creationId="{05915721-6E3F-405E-AA39-B742C221CA6A}"/>
          </ac:spMkLst>
        </pc:spChg>
      </pc:sldChg>
      <pc:sldChg chg="modSp mod">
        <pc:chgData name="Ariel Nicoliello" userId="8aa40cebf3f57e9b" providerId="LiveId" clId="{F00C54AA-2BB5-420B-ABB4-AC07A78A48B2}" dt="2020-11-10T19:13:55.697" v="2008" actId="20577"/>
        <pc:sldMkLst>
          <pc:docMk/>
          <pc:sldMk cId="2344270299" sldId="266"/>
        </pc:sldMkLst>
        <pc:spChg chg="mod">
          <ac:chgData name="Ariel Nicoliello" userId="8aa40cebf3f57e9b" providerId="LiveId" clId="{F00C54AA-2BB5-420B-ABB4-AC07A78A48B2}" dt="2020-11-10T19:13:55.697" v="2008" actId="20577"/>
          <ac:spMkLst>
            <pc:docMk/>
            <pc:sldMk cId="2344270299" sldId="266"/>
            <ac:spMk id="3" creationId="{F570D4DC-1EB9-4EAD-9E43-D6221862F131}"/>
          </ac:spMkLst>
        </pc:spChg>
      </pc:sldChg>
      <pc:sldChg chg="modSp new mod">
        <pc:chgData name="Ariel Nicoliello" userId="8aa40cebf3f57e9b" providerId="LiveId" clId="{F00C54AA-2BB5-420B-ABB4-AC07A78A48B2}" dt="2020-11-10T18:58:52.742" v="625" actId="20577"/>
        <pc:sldMkLst>
          <pc:docMk/>
          <pc:sldMk cId="3291406288" sldId="267"/>
        </pc:sldMkLst>
        <pc:spChg chg="mod">
          <ac:chgData name="Ariel Nicoliello" userId="8aa40cebf3f57e9b" providerId="LiveId" clId="{F00C54AA-2BB5-420B-ABB4-AC07A78A48B2}" dt="2020-11-10T18:58:32.257" v="602" actId="113"/>
          <ac:spMkLst>
            <pc:docMk/>
            <pc:sldMk cId="3291406288" sldId="267"/>
            <ac:spMk id="2" creationId="{C71CD612-5FF7-4B76-884C-427E23546B18}"/>
          </ac:spMkLst>
        </pc:spChg>
        <pc:spChg chg="mod">
          <ac:chgData name="Ariel Nicoliello" userId="8aa40cebf3f57e9b" providerId="LiveId" clId="{F00C54AA-2BB5-420B-ABB4-AC07A78A48B2}" dt="2020-11-10T18:58:52.742" v="625" actId="20577"/>
          <ac:spMkLst>
            <pc:docMk/>
            <pc:sldMk cId="3291406288" sldId="267"/>
            <ac:spMk id="3" creationId="{CBD58705-CFDF-4837-832E-041EEB15A5B2}"/>
          </ac:spMkLst>
        </pc:spChg>
      </pc:sldChg>
      <pc:sldChg chg="modSp new mod">
        <pc:chgData name="Ariel Nicoliello" userId="8aa40cebf3f57e9b" providerId="LiveId" clId="{F00C54AA-2BB5-420B-ABB4-AC07A78A48B2}" dt="2020-11-10T19:05:14.457" v="1238" actId="113"/>
        <pc:sldMkLst>
          <pc:docMk/>
          <pc:sldMk cId="2224770843" sldId="268"/>
        </pc:sldMkLst>
        <pc:spChg chg="mod">
          <ac:chgData name="Ariel Nicoliello" userId="8aa40cebf3f57e9b" providerId="LiveId" clId="{F00C54AA-2BB5-420B-ABB4-AC07A78A48B2}" dt="2020-11-10T19:05:09.564" v="1237" actId="113"/>
          <ac:spMkLst>
            <pc:docMk/>
            <pc:sldMk cId="2224770843" sldId="268"/>
            <ac:spMk id="2" creationId="{B1C7CFFF-75FA-4329-834C-F9C3C93350A9}"/>
          </ac:spMkLst>
        </pc:spChg>
        <pc:spChg chg="mod">
          <ac:chgData name="Ariel Nicoliello" userId="8aa40cebf3f57e9b" providerId="LiveId" clId="{F00C54AA-2BB5-420B-ABB4-AC07A78A48B2}" dt="2020-11-10T19:05:14.457" v="1238" actId="113"/>
          <ac:spMkLst>
            <pc:docMk/>
            <pc:sldMk cId="2224770843" sldId="268"/>
            <ac:spMk id="3" creationId="{0AD92432-521C-43EC-9434-0F7096F5EC2B}"/>
          </ac:spMkLst>
        </pc:spChg>
      </pc:sldChg>
      <pc:sldChg chg="modSp new mod">
        <pc:chgData name="Ariel Nicoliello" userId="8aa40cebf3f57e9b" providerId="LiveId" clId="{F00C54AA-2BB5-420B-ABB4-AC07A78A48B2}" dt="2020-11-10T19:09:01.950" v="1521" actId="113"/>
        <pc:sldMkLst>
          <pc:docMk/>
          <pc:sldMk cId="2944183666" sldId="269"/>
        </pc:sldMkLst>
        <pc:spChg chg="mod">
          <ac:chgData name="Ariel Nicoliello" userId="8aa40cebf3f57e9b" providerId="LiveId" clId="{F00C54AA-2BB5-420B-ABB4-AC07A78A48B2}" dt="2020-11-10T19:09:01.950" v="1521" actId="113"/>
          <ac:spMkLst>
            <pc:docMk/>
            <pc:sldMk cId="2944183666" sldId="269"/>
            <ac:spMk id="2" creationId="{FC1146A8-8E34-4D44-B0F4-D69074B89AF2}"/>
          </ac:spMkLst>
        </pc:spChg>
        <pc:spChg chg="mod">
          <ac:chgData name="Ariel Nicoliello" userId="8aa40cebf3f57e9b" providerId="LiveId" clId="{F00C54AA-2BB5-420B-ABB4-AC07A78A48B2}" dt="2020-11-10T19:08:29.918" v="1518" actId="20577"/>
          <ac:spMkLst>
            <pc:docMk/>
            <pc:sldMk cId="2944183666" sldId="269"/>
            <ac:spMk id="3" creationId="{45503145-F603-4466-83C4-13E3E39C6B29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2CF7A63-300B-4F73-AFBB-FC0A9BB45A9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AB186D29-F412-4D87-AED0-A86381E9F82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UY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F684B7A-5446-4D4F-B990-533B8C30FA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6D83B-4BDD-431C-98CD-5EBADCC18880}" type="datetimeFigureOut">
              <a:rPr lang="es-UY" smtClean="0"/>
              <a:t>10/11/2020</a:t>
            </a:fld>
            <a:endParaRPr lang="es-UY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1D12C90-113D-4459-A284-C09D122BB2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D3AB141-6D24-4693-8094-BD750F565E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F45CF-BD3F-49E2-9104-51462DFC351A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4160746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C42A241-E1C7-475E-84F2-7F31D2EC08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A2B515DF-6480-4AEE-A475-E53724844A7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Y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25452EA-B9E8-423D-81C7-5FCF18A826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6D83B-4BDD-431C-98CD-5EBADCC18880}" type="datetimeFigureOut">
              <a:rPr lang="es-UY" smtClean="0"/>
              <a:t>10/11/2020</a:t>
            </a:fld>
            <a:endParaRPr lang="es-UY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0DBF601-AA26-4BA4-850F-45ECAA8829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51D889F-0164-4980-8C12-13C362E4B9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F45CF-BD3F-49E2-9104-51462DFC351A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18836469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C13B3506-43A9-457A-8F6D-185314BCCB1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E95C06CE-BBAD-425C-B629-4C4EAC7AB98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Y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F17C8F9-D066-49BB-AA79-D6EBE8FBF4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6D83B-4BDD-431C-98CD-5EBADCC18880}" type="datetimeFigureOut">
              <a:rPr lang="es-UY" smtClean="0"/>
              <a:t>10/11/2020</a:t>
            </a:fld>
            <a:endParaRPr lang="es-UY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4E15DC9-600A-4F60-B9AB-C8F483601B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774DBFD-2755-46AC-8431-32D5E5F52D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F45CF-BD3F-49E2-9104-51462DFC351A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28554971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EB6F66C-C0D6-43A4-A2FC-EC00EB17D0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E187B09-9302-4EE9-8591-C1F2522FD7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Y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7BEEB05-970D-4762-900E-C55E181BE3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6D83B-4BDD-431C-98CD-5EBADCC18880}" type="datetimeFigureOut">
              <a:rPr lang="es-UY" smtClean="0"/>
              <a:t>10/11/2020</a:t>
            </a:fld>
            <a:endParaRPr lang="es-UY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B0B4028-12F6-44DF-BB24-E3EA38815F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8E4AD98-5E6F-4A79-9857-3867F3A580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F45CF-BD3F-49E2-9104-51462DFC351A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37802498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36F300B-164A-4B07-AD77-35CF6F1D38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E25E03D-E565-48D8-BC84-6AE4169726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F82DF90-9798-4050-BFE4-1DB1E3A3DC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6D83B-4BDD-431C-98CD-5EBADCC18880}" type="datetimeFigureOut">
              <a:rPr lang="es-UY" smtClean="0"/>
              <a:t>10/11/2020</a:t>
            </a:fld>
            <a:endParaRPr lang="es-UY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502B825-F19F-4140-88C6-CE19925B27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1630978-7972-4708-8583-FD1042395C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F45CF-BD3F-49E2-9104-51462DFC351A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41939764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CEDE520-5012-4111-B439-9320B1926A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66D449E-6371-42B6-89AE-7CECEAF0647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Y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D64B0345-43C9-4805-B3E2-4E472BDB079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Y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060F12BF-AAF6-47BD-BA70-0F1A246B13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6D83B-4BDD-431C-98CD-5EBADCC18880}" type="datetimeFigureOut">
              <a:rPr lang="es-UY" smtClean="0"/>
              <a:t>10/11/2020</a:t>
            </a:fld>
            <a:endParaRPr lang="es-UY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C1E7DC42-98B8-486C-A0AC-76A7157E44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3145E30-C30D-4C74-8CEA-16815A456B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F45CF-BD3F-49E2-9104-51462DFC351A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41530638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471D017-A3F2-46C7-AAE8-CC48EBE8D1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A9E731C-34DA-44F6-A7D1-3FD58B2784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20B4004D-5628-4440-80A4-BDA584CADAB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Y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D6876D6F-4CBB-4CC2-AA06-31872E3CBFB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53A70317-A243-4207-ADF5-E67BA43658C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Y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3EED03D5-5CB1-41F0-B243-6B5BD0CA34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6D83B-4BDD-431C-98CD-5EBADCC18880}" type="datetimeFigureOut">
              <a:rPr lang="es-UY" smtClean="0"/>
              <a:t>10/11/2020</a:t>
            </a:fld>
            <a:endParaRPr lang="es-UY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CE68B024-6A2B-4CF0-BBCB-077DB66278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EF4C8B8D-241A-4956-919B-9F56171203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F45CF-BD3F-49E2-9104-51462DFC351A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2840776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495627E-211E-4BD1-9B8B-3372A6E889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C922C3FB-5202-4566-959D-D8D2E094F3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6D83B-4BDD-431C-98CD-5EBADCC18880}" type="datetimeFigureOut">
              <a:rPr lang="es-UY" smtClean="0"/>
              <a:t>10/11/2020</a:t>
            </a:fld>
            <a:endParaRPr lang="es-UY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FC9743B9-C92D-4135-AB98-33E3743D8E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989A89D9-98D5-4BBC-90B0-C1B1761C3E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F45CF-BD3F-49E2-9104-51462DFC351A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7167036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6E57CB92-730C-4CD5-AAEA-34491B3E1C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6D83B-4BDD-431C-98CD-5EBADCC18880}" type="datetimeFigureOut">
              <a:rPr lang="es-UY" smtClean="0"/>
              <a:t>10/11/2020</a:t>
            </a:fld>
            <a:endParaRPr lang="es-UY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8BC89D7E-DAAB-4AF3-A43E-2834013F97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3D6DD44A-FF37-4BFA-A85B-1D92CBFC64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F45CF-BD3F-49E2-9104-51462DFC351A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36095731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5EFA2AE-E904-478C-954E-60FDBD02E9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C3D206A-EE8F-4DBD-B822-E94A184EC0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Y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1E46BF6E-EF27-4517-BA65-A3AAC9E2915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DB02969-40C5-4120-9F89-507D0C4C8A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6D83B-4BDD-431C-98CD-5EBADCC18880}" type="datetimeFigureOut">
              <a:rPr lang="es-UY" smtClean="0"/>
              <a:t>10/11/2020</a:t>
            </a:fld>
            <a:endParaRPr lang="es-UY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AC158FF-C3EC-4409-B0A5-0A66CD37DC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EEB47AD-C6B4-4C6F-AF0C-9BAA866CAB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F45CF-BD3F-49E2-9104-51462DFC351A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33508505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70DBDF5-3E4A-4E8D-ACC6-1D1E415723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7DFECCD3-E19A-4B25-8570-8C5A6A6DCDC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UY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4C8E59CC-A8C7-4FFE-A01B-2A4A0C64A8C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78FB7B6D-B5FB-4CCD-9010-451FEA5869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6D83B-4BDD-431C-98CD-5EBADCC18880}" type="datetimeFigureOut">
              <a:rPr lang="es-UY" smtClean="0"/>
              <a:t>10/11/2020</a:t>
            </a:fld>
            <a:endParaRPr lang="es-UY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CCFDC7B-5F9B-4015-9892-B24DC894A8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BE82F83-F794-4D1E-9766-C9BCC99CC6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F45CF-BD3F-49E2-9104-51462DFC351A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42862490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5CE4F9AC-29C8-495C-AB67-9A3AA8AAF7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35E50F0-C03C-4958-89B3-09BF92A735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Y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19A6DBE-E643-4072-A367-C3135C6CDAE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F6D83B-4BDD-431C-98CD-5EBADCC18880}" type="datetimeFigureOut">
              <a:rPr lang="es-UY" smtClean="0"/>
              <a:t>10/11/2020</a:t>
            </a:fld>
            <a:endParaRPr lang="es-UY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FE4BA0C-D800-4BA9-90B8-D5C40AAF0E0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UY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FB9CC29-1C4C-4FE7-B851-1442AA46393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2F45CF-BD3F-49E2-9104-51462DFC351A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898171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UY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A39F7B6-1F31-4C4D-8E5F-424F207B4E9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UY" b="1" dirty="0"/>
              <a:t>REGÍMENES ESPECIALES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56B4EBB5-FB81-4B6F-AA65-40D70FCE437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UY" dirty="0"/>
              <a:t>Prof. Adj. Ariel Nicoliello</a:t>
            </a:r>
          </a:p>
        </p:txBody>
      </p:sp>
    </p:spTree>
    <p:extLst>
      <p:ext uri="{BB962C8B-B14F-4D97-AF65-F5344CB8AC3E}">
        <p14:creationId xmlns:p14="http://schemas.microsoft.com/office/powerpoint/2010/main" val="30068426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351A753-E72E-449A-811D-593E11A1E0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UY" b="1" dirty="0"/>
              <a:t>III. TRABAJO A DOMICILIO (leyes 9910, 18846)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B3841D3-5304-4AFF-8E87-C17D8D9906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UY" b="1" dirty="0"/>
              <a:t>REGISTRO ELECTRÓNICO</a:t>
            </a:r>
          </a:p>
          <a:p>
            <a:pPr lvl="1"/>
            <a:r>
              <a:rPr lang="es-UY" dirty="0"/>
              <a:t>Calidad y cantidad de piezas, fechas de entrega y devolución, salario por pieza</a:t>
            </a:r>
          </a:p>
          <a:p>
            <a:pPr lvl="1"/>
            <a:r>
              <a:rPr lang="es-UY" dirty="0"/>
              <a:t>Se comunica a la Inspección Gral. Trabajo y Seguridad Social</a:t>
            </a:r>
          </a:p>
          <a:p>
            <a:r>
              <a:rPr lang="es-UY" b="1" dirty="0"/>
              <a:t>APORTE UNIFICADO</a:t>
            </a:r>
          </a:p>
          <a:p>
            <a:pPr lvl="1"/>
            <a:r>
              <a:rPr lang="es-UY" dirty="0"/>
              <a:t>31 % del salario generado en el mes anterior</a:t>
            </a:r>
          </a:p>
          <a:p>
            <a:pPr lvl="1"/>
            <a:r>
              <a:rPr lang="es-UY" dirty="0"/>
              <a:t>Comprende aportes patronales y cargas salariales (Lic., SV, aguinaldo)</a:t>
            </a:r>
          </a:p>
          <a:p>
            <a:r>
              <a:rPr lang="es-UY" b="1" dirty="0"/>
              <a:t>SUBVENCIONES</a:t>
            </a:r>
          </a:p>
          <a:p>
            <a:pPr lvl="1"/>
            <a:r>
              <a:rPr lang="es-UY" dirty="0"/>
              <a:t>El 33 % de las subvenciones a la industria de la vestimenta se abonan a los trabajadores del sector (ley 18.846)</a:t>
            </a:r>
          </a:p>
        </p:txBody>
      </p:sp>
    </p:spTree>
    <p:extLst>
      <p:ext uri="{BB962C8B-B14F-4D97-AF65-F5344CB8AC3E}">
        <p14:creationId xmlns:p14="http://schemas.microsoft.com/office/powerpoint/2010/main" val="29485305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96BFC1F-B611-41DB-A19D-A885D1B84A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UY" b="1" dirty="0"/>
              <a:t>IV. ARTISTAS (Ley 18.384)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A307124-51AF-49B5-8DC7-3B6AB8D2E4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UY" b="1" dirty="0"/>
              <a:t>ALCANCE SUBJETIVO</a:t>
            </a:r>
          </a:p>
          <a:p>
            <a:pPr lvl="1"/>
            <a:r>
              <a:rPr lang="es-UY" dirty="0"/>
              <a:t>Artistas intérpretes o ejecutantes de cualquier obra artística</a:t>
            </a:r>
          </a:p>
          <a:p>
            <a:pPr lvl="1"/>
            <a:r>
              <a:rPr lang="es-UY" dirty="0"/>
              <a:t>Actividades u oficios conexos</a:t>
            </a:r>
          </a:p>
          <a:p>
            <a:r>
              <a:rPr lang="es-UY" b="1" dirty="0"/>
              <a:t>MODALIDADES DE EJERCICIO</a:t>
            </a:r>
          </a:p>
          <a:p>
            <a:pPr lvl="1"/>
            <a:r>
              <a:rPr lang="es-UY" dirty="0"/>
              <a:t>Dependiente o no dependiente (individual o en sociedad)</a:t>
            </a:r>
          </a:p>
          <a:p>
            <a:r>
              <a:rPr lang="es-UY" b="1" dirty="0"/>
              <a:t>REGISTRO Y COMISIÓN CERTIFICADORA</a:t>
            </a:r>
          </a:p>
          <a:p>
            <a:pPr lvl="1"/>
            <a:r>
              <a:rPr lang="es-UY" dirty="0"/>
              <a:t>Registro Nacional de Artistas y Actividades Conexas (MTSS): inscripción de artistas y de contratos</a:t>
            </a:r>
          </a:p>
          <a:p>
            <a:pPr lvl="1"/>
            <a:r>
              <a:rPr lang="es-UY" dirty="0"/>
              <a:t>Obligación de inscripción para gozar de los beneficios de la ley</a:t>
            </a:r>
          </a:p>
          <a:p>
            <a:pPr lvl="1"/>
            <a:r>
              <a:rPr lang="es-UY" dirty="0"/>
              <a:t>Comisión Certificadora: Rep. MTSS, MEC, BPS, organizaciones gremiales</a:t>
            </a:r>
          </a:p>
        </p:txBody>
      </p:sp>
    </p:spTree>
    <p:extLst>
      <p:ext uri="{BB962C8B-B14F-4D97-AF65-F5344CB8AC3E}">
        <p14:creationId xmlns:p14="http://schemas.microsoft.com/office/powerpoint/2010/main" val="22835506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CCCB7D8-2869-465F-8952-491DF50E26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UY" b="1" dirty="0"/>
              <a:t>IV. ARTISTAS (cont.)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5915721-6E3F-405E-AA39-B742C221CA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UY" b="1" dirty="0"/>
              <a:t>CÓMPUTO DE SERVICIOS</a:t>
            </a:r>
          </a:p>
          <a:p>
            <a:pPr lvl="1"/>
            <a:r>
              <a:rPr lang="es-UY" b="1" dirty="0"/>
              <a:t>Con fines jubilatorios</a:t>
            </a:r>
          </a:p>
          <a:p>
            <a:pPr lvl="2"/>
            <a:r>
              <a:rPr lang="es-UY" dirty="0"/>
              <a:t>Se computan los períodos de ensayo</a:t>
            </a:r>
          </a:p>
          <a:p>
            <a:pPr lvl="2"/>
            <a:r>
              <a:rPr lang="es-UY" dirty="0"/>
              <a:t>Se computan los períodos entre actuaciones dentro del mismo contrato</a:t>
            </a:r>
          </a:p>
          <a:p>
            <a:pPr lvl="2"/>
            <a:r>
              <a:rPr lang="es-UY" dirty="0"/>
              <a:t>Si los períodos computables alcanzan las 150 jornadas, se computa un año íntegro</a:t>
            </a:r>
          </a:p>
          <a:p>
            <a:pPr lvl="2"/>
            <a:r>
              <a:rPr lang="es-UY" dirty="0"/>
              <a:t>Se computa el año íntegro con cuatro contratos en el año</a:t>
            </a:r>
          </a:p>
          <a:p>
            <a:pPr lvl="1"/>
            <a:r>
              <a:rPr lang="es-UY" b="1" dirty="0"/>
              <a:t>A los efectos de las prestaciones de actividad</a:t>
            </a:r>
          </a:p>
          <a:p>
            <a:pPr lvl="2"/>
            <a:r>
              <a:rPr lang="es-UY" dirty="0"/>
              <a:t>Se computan los períodos de ensayo</a:t>
            </a:r>
          </a:p>
          <a:p>
            <a:pPr lvl="2"/>
            <a:r>
              <a:rPr lang="es-UY" dirty="0"/>
              <a:t>Se computan los períodos entre actuaciones dentro del mismo contrato</a:t>
            </a:r>
          </a:p>
        </p:txBody>
      </p:sp>
    </p:spTree>
    <p:extLst>
      <p:ext uri="{BB962C8B-B14F-4D97-AF65-F5344CB8AC3E}">
        <p14:creationId xmlns:p14="http://schemas.microsoft.com/office/powerpoint/2010/main" val="115665059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5DF5845-9A57-4695-842D-487E3504ED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UY" b="1" dirty="0"/>
              <a:t>V.  MONOTRIBUTO (Ley 18.083, art. 70)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5433A03-2186-491A-ACE9-D38419B7A2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UY" dirty="0"/>
              <a:t>Prestación tributaria unificada (CESS e impuestos)</a:t>
            </a:r>
          </a:p>
          <a:p>
            <a:r>
              <a:rPr lang="es-UY" b="1" dirty="0"/>
              <a:t>ALCANCE SUBJETIVO</a:t>
            </a:r>
          </a:p>
          <a:p>
            <a:pPr lvl="1"/>
            <a:r>
              <a:rPr lang="es-UY" dirty="0"/>
              <a:t>Empresas unipersonales hasta 1 dependiente, sociedades de hecho de hasta 2 socios sin dependientes, sociedades de hecho familiares hasta 3 socios sin dependientes</a:t>
            </a:r>
          </a:p>
          <a:p>
            <a:pPr lvl="1"/>
            <a:r>
              <a:rPr lang="es-UY" dirty="0"/>
              <a:t>Ingresos anuales inferiores 183.000 UI (unipersonales) o 305.000 UI (sociedades de hecho)</a:t>
            </a:r>
          </a:p>
          <a:p>
            <a:pPr lvl="1"/>
            <a:r>
              <a:rPr lang="es-UY" dirty="0"/>
              <a:t>Venta a consumidores finales (con excepciones)</a:t>
            </a:r>
          </a:p>
          <a:p>
            <a:pPr lvl="1"/>
            <a:r>
              <a:rPr lang="es-UY" dirty="0"/>
              <a:t>No deben explotar más de un puesto o pequeño local (hasta 15 </a:t>
            </a:r>
            <a:r>
              <a:rPr lang="es-UY" dirty="0" err="1"/>
              <a:t>m.c</a:t>
            </a:r>
            <a:r>
              <a:rPr lang="es-UY" dirty="0"/>
              <a:t>.)</a:t>
            </a:r>
          </a:p>
          <a:p>
            <a:pPr lvl="1"/>
            <a:endParaRPr lang="es-UY" dirty="0"/>
          </a:p>
        </p:txBody>
      </p:sp>
    </p:spTree>
    <p:extLst>
      <p:ext uri="{BB962C8B-B14F-4D97-AF65-F5344CB8AC3E}">
        <p14:creationId xmlns:p14="http://schemas.microsoft.com/office/powerpoint/2010/main" val="230110554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ED97F68-6C24-47EF-8F8D-E9991C4E61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UY" b="1" dirty="0"/>
              <a:t>V.  MONOTRIBUTO (cont.)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570D4DC-1EB9-4EAD-9E43-D6221862F1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UY" b="1" dirty="0"/>
              <a:t>APORTACIÓN</a:t>
            </a:r>
          </a:p>
          <a:p>
            <a:pPr lvl="1"/>
            <a:r>
              <a:rPr lang="es-UY" dirty="0"/>
              <a:t>22.5 % sobre sueldo ficto de 5 BFC más aportes FONASA</a:t>
            </a:r>
          </a:p>
          <a:p>
            <a:pPr lvl="1"/>
            <a:r>
              <a:rPr lang="es-UY" dirty="0"/>
              <a:t>Monotributo social MIDES</a:t>
            </a:r>
          </a:p>
          <a:p>
            <a:pPr lvl="2"/>
            <a:r>
              <a:rPr lang="es-UY" dirty="0"/>
              <a:t>Emprendimientos personales o asociativos con un máximo de 5 socios</a:t>
            </a:r>
          </a:p>
          <a:p>
            <a:pPr lvl="2"/>
            <a:r>
              <a:rPr lang="es-UY" dirty="0"/>
              <a:t>Hogares en situación de pobreza o vulnerabilidad socioeconómica, calificados como tales por el MIDES</a:t>
            </a:r>
          </a:p>
          <a:p>
            <a:pPr lvl="2"/>
            <a:r>
              <a:rPr lang="es-UY" dirty="0"/>
              <a:t>Contraprestaciones educativas y de control de salud</a:t>
            </a:r>
          </a:p>
          <a:p>
            <a:pPr lvl="2"/>
            <a:r>
              <a:rPr lang="es-UY" dirty="0"/>
              <a:t>El importe final del monotributo se paga gradualmente:</a:t>
            </a:r>
          </a:p>
          <a:p>
            <a:pPr lvl="3"/>
            <a:r>
              <a:rPr lang="es-UY" dirty="0"/>
              <a:t>25 % primeros 12 meses</a:t>
            </a:r>
          </a:p>
          <a:p>
            <a:pPr lvl="3"/>
            <a:r>
              <a:rPr lang="es-UY" dirty="0"/>
              <a:t>75 % siguientes 12 meses</a:t>
            </a:r>
          </a:p>
          <a:p>
            <a:pPr lvl="3"/>
            <a:r>
              <a:rPr lang="es-UY" dirty="0"/>
              <a:t>100 % luego de 24 meses</a:t>
            </a:r>
          </a:p>
        </p:txBody>
      </p:sp>
    </p:spTree>
    <p:extLst>
      <p:ext uri="{BB962C8B-B14F-4D97-AF65-F5344CB8AC3E}">
        <p14:creationId xmlns:p14="http://schemas.microsoft.com/office/powerpoint/2010/main" val="23442702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0F2AD91-9ADB-416D-9AF4-76AC36B43B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UY" b="1" dirty="0"/>
              <a:t>I. RURALES (Ley 15.852)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9FD27A7-B28C-4ED4-8A17-62369DC237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UY" b="1" dirty="0"/>
              <a:t>EMPRESAS</a:t>
            </a:r>
          </a:p>
          <a:p>
            <a:pPr lvl="1"/>
            <a:r>
              <a:rPr lang="es-UY" dirty="0"/>
              <a:t>Empresas </a:t>
            </a:r>
            <a:r>
              <a:rPr lang="es-UY" b="1" dirty="0"/>
              <a:t>rurales</a:t>
            </a:r>
          </a:p>
          <a:p>
            <a:pPr lvl="2"/>
            <a:r>
              <a:rPr lang="es-UY" dirty="0"/>
              <a:t>Personas físicas o jurídicas, sociedades, sucesiones o condominios</a:t>
            </a:r>
          </a:p>
          <a:p>
            <a:pPr lvl="2"/>
            <a:r>
              <a:rPr lang="es-UY" dirty="0"/>
              <a:t>En principio, que desarrollen explotaciones agropecuarias (aunque también aportan quienes no la realizan)</a:t>
            </a:r>
          </a:p>
          <a:p>
            <a:pPr lvl="2"/>
            <a:r>
              <a:rPr lang="es-UY" dirty="0"/>
              <a:t>Con asiento en un inmueble rural (cualquiera sea el vínculo jurídico)</a:t>
            </a:r>
          </a:p>
          <a:p>
            <a:pPr lvl="2"/>
            <a:r>
              <a:rPr lang="es-UY" dirty="0"/>
              <a:t>Exoneración de la producción para el autoconsumo</a:t>
            </a:r>
          </a:p>
          <a:p>
            <a:pPr lvl="1"/>
            <a:r>
              <a:rPr lang="es-UY" dirty="0"/>
              <a:t>Empresas </a:t>
            </a:r>
            <a:r>
              <a:rPr lang="es-UY" b="1" dirty="0"/>
              <a:t>contratistas</a:t>
            </a:r>
          </a:p>
          <a:p>
            <a:pPr lvl="2"/>
            <a:r>
              <a:rPr lang="es-UY" dirty="0"/>
              <a:t>Personas físicas o jurídicas, sociedades</a:t>
            </a:r>
          </a:p>
          <a:p>
            <a:pPr lvl="2"/>
            <a:r>
              <a:rPr lang="es-UY" dirty="0"/>
              <a:t>Que realicen trabajos agrícolas para terceros (esquila, alambrado, silvicultura, etc.)</a:t>
            </a:r>
          </a:p>
          <a:p>
            <a:pPr lvl="2"/>
            <a:endParaRPr lang="es-UY" dirty="0"/>
          </a:p>
        </p:txBody>
      </p:sp>
    </p:spTree>
    <p:extLst>
      <p:ext uri="{BB962C8B-B14F-4D97-AF65-F5344CB8AC3E}">
        <p14:creationId xmlns:p14="http://schemas.microsoft.com/office/powerpoint/2010/main" val="37334244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71CD612-5FF7-4B76-884C-427E23546B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UY" b="1" dirty="0"/>
              <a:t>I. RURALES (cont.)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BD58705-CFDF-4837-832E-041EEB15A5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UY" b="1" dirty="0"/>
              <a:t>AGROINDUSTRIAS</a:t>
            </a:r>
          </a:p>
          <a:p>
            <a:pPr lvl="1"/>
            <a:r>
              <a:rPr lang="es-UY" dirty="0"/>
              <a:t>Cuando en un establecimiento rural predomine el proceso de industrialización o transformación sobre la explotación agropecuaria (art. 10, L. 15.852)</a:t>
            </a:r>
          </a:p>
          <a:p>
            <a:pPr lvl="1"/>
            <a:r>
              <a:rPr lang="es-UY" dirty="0"/>
              <a:t>Se entiende que hay predominio del proceso industrial cuando éste importe una inversión superior a la requerida por la tierra, las mejoras y demás activos afectados a la explotación agropecuaria (art. 7, D. 61/987)</a:t>
            </a:r>
          </a:p>
          <a:p>
            <a:pPr lvl="1"/>
            <a:r>
              <a:rPr lang="es-UY" dirty="0"/>
              <a:t>Rige la normativa de industria y comercio</a:t>
            </a:r>
          </a:p>
          <a:p>
            <a:pPr lvl="1"/>
            <a:r>
              <a:rPr lang="es-UY" dirty="0"/>
              <a:t>Posibilidad del doble giro, cuando no predomina ni el proceso agropecuario ni el industrial.  Caso de las bodegas de vinos</a:t>
            </a:r>
          </a:p>
        </p:txBody>
      </p:sp>
    </p:spTree>
    <p:extLst>
      <p:ext uri="{BB962C8B-B14F-4D97-AF65-F5344CB8AC3E}">
        <p14:creationId xmlns:p14="http://schemas.microsoft.com/office/powerpoint/2010/main" val="32914062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D699F2E-E6CD-48E6-8290-1B60950999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UY" b="1" dirty="0"/>
              <a:t>I. RURALES (cont.)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28B0ABF-16D9-41BF-BAD4-202597EDD5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UY" b="1" dirty="0"/>
              <a:t>CONTRIBUCIÓN PATRONAL EMPRESAS RURALES</a:t>
            </a:r>
          </a:p>
          <a:p>
            <a:pPr lvl="1"/>
            <a:r>
              <a:rPr lang="es-UY" b="1" dirty="0"/>
              <a:t>Aportación ficta</a:t>
            </a:r>
          </a:p>
          <a:p>
            <a:pPr marL="914400" lvl="2" indent="0">
              <a:buNone/>
            </a:pPr>
            <a:r>
              <a:rPr lang="es-UY" dirty="0"/>
              <a:t>El 50 % corresponde a la actividad propia (jubilatorio y subsidio por enfermedad), el restante 50 % corresponde al aporte patronal por dependientes</a:t>
            </a:r>
          </a:p>
          <a:p>
            <a:pPr marL="914400" lvl="2" indent="0">
              <a:buNone/>
            </a:pPr>
            <a:r>
              <a:rPr lang="es-UY" dirty="0"/>
              <a:t>Desde ley 19.678 no cubre seguro de accidentes de trabajo</a:t>
            </a:r>
          </a:p>
          <a:p>
            <a:pPr marL="914400" lvl="2" indent="0">
              <a:buNone/>
            </a:pPr>
            <a:r>
              <a:rPr lang="es-UY" dirty="0"/>
              <a:t>Fórmula:</a:t>
            </a:r>
          </a:p>
          <a:p>
            <a:pPr lvl="2"/>
            <a:r>
              <a:rPr lang="es-UY" dirty="0"/>
              <a:t>Hectáreas CONEAT 100 X Unidad Básica de Contribución</a:t>
            </a:r>
          </a:p>
          <a:p>
            <a:pPr lvl="2"/>
            <a:r>
              <a:rPr lang="es-UY" dirty="0"/>
              <a:t>UBC = BPC x 0.1004 %</a:t>
            </a:r>
          </a:p>
          <a:p>
            <a:pPr lvl="2"/>
            <a:r>
              <a:rPr lang="es-UY" dirty="0"/>
              <a:t>Con explotación = Hectáreas CONEAT 100 X BPC x 0.1004 %</a:t>
            </a:r>
          </a:p>
          <a:p>
            <a:pPr lvl="2"/>
            <a:r>
              <a:rPr lang="es-UY" dirty="0"/>
              <a:t>Sin explotación = Hectáreas CONEAT 100 X BPC x 0.1004 % x 1.5</a:t>
            </a:r>
          </a:p>
          <a:p>
            <a:pPr lvl="2"/>
            <a:r>
              <a:rPr lang="es-UY" dirty="0"/>
              <a:t>Aporte mínimo = 22 BFC x 0.15 x 0.67</a:t>
            </a:r>
          </a:p>
          <a:p>
            <a:pPr lvl="2"/>
            <a:r>
              <a:rPr lang="es-UY" dirty="0"/>
              <a:t>Acrecimiento empresas pluripersonales: 10 % hasta 3 integrantes, 10 % adicional por cada integrante que supere los 3</a:t>
            </a:r>
          </a:p>
        </p:txBody>
      </p:sp>
    </p:spTree>
    <p:extLst>
      <p:ext uri="{BB962C8B-B14F-4D97-AF65-F5344CB8AC3E}">
        <p14:creationId xmlns:p14="http://schemas.microsoft.com/office/powerpoint/2010/main" val="3627060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1C7CFFF-75FA-4329-834C-F9C3C93350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UY" b="1" dirty="0"/>
              <a:t>I.  RURALES (cont.)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AD92432-521C-43EC-9434-0F7096F5EC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UY" b="1" dirty="0"/>
              <a:t>SEGURO NACIONAL DE SALUD</a:t>
            </a:r>
          </a:p>
          <a:p>
            <a:pPr lvl="1"/>
            <a:r>
              <a:rPr lang="es-UY" dirty="0"/>
              <a:t>Comprende a los titulares de empresas unipersonales y cónyuges colaboradores, con hasta 5 dependientes</a:t>
            </a:r>
          </a:p>
          <a:p>
            <a:pPr lvl="1"/>
            <a:r>
              <a:rPr lang="es-UY" dirty="0"/>
              <a:t>Es de carácter opcional</a:t>
            </a:r>
          </a:p>
          <a:p>
            <a:pPr lvl="1"/>
            <a:r>
              <a:rPr lang="es-UY" dirty="0"/>
              <a:t>Requiere contribución especial, equivalente al valor de la cuota mutual, con bonificación para explotaciones menores a 500 hectáreas CONEAT 100</a:t>
            </a:r>
          </a:p>
        </p:txBody>
      </p:sp>
    </p:spTree>
    <p:extLst>
      <p:ext uri="{BB962C8B-B14F-4D97-AF65-F5344CB8AC3E}">
        <p14:creationId xmlns:p14="http://schemas.microsoft.com/office/powerpoint/2010/main" val="22247708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69ED27B-A893-4736-9E84-B0D1D03D58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UY" b="1" dirty="0"/>
              <a:t>I. RURALES (cont.)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A4CA174-1BB9-4985-855E-BDA44D4F37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UY" b="1" dirty="0"/>
              <a:t>CONTRIBUCIÓN PATRONAL EMPRESAS CONTRATISTAS</a:t>
            </a:r>
          </a:p>
          <a:p>
            <a:pPr lvl="1"/>
            <a:r>
              <a:rPr lang="es-UY" dirty="0"/>
              <a:t>Suma de montepíos de los dependientes</a:t>
            </a:r>
          </a:p>
          <a:p>
            <a:pPr lvl="1"/>
            <a:r>
              <a:rPr lang="es-UY" dirty="0"/>
              <a:t>Aporte mínimo = 15 % de 22 BFC x 0.67</a:t>
            </a:r>
          </a:p>
        </p:txBody>
      </p:sp>
    </p:spTree>
    <p:extLst>
      <p:ext uri="{BB962C8B-B14F-4D97-AF65-F5344CB8AC3E}">
        <p14:creationId xmlns:p14="http://schemas.microsoft.com/office/powerpoint/2010/main" val="323888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A06586F-CA0F-404C-B87C-2CD052404F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8061" y="500062"/>
            <a:ext cx="10515600" cy="1325563"/>
          </a:xfrm>
        </p:spPr>
        <p:txBody>
          <a:bodyPr/>
          <a:lstStyle/>
          <a:p>
            <a:r>
              <a:rPr lang="es-UY" b="1" dirty="0"/>
              <a:t>II. CONSTRUCCIÓN (</a:t>
            </a:r>
            <a:r>
              <a:rPr lang="es-UY" b="1" dirty="0" err="1"/>
              <a:t>Dec</a:t>
            </a:r>
            <a:r>
              <a:rPr lang="es-UY" b="1" dirty="0"/>
              <a:t>.-Ley 14.411)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CAF6419-A851-43DC-A669-884AA9C296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UY" b="1" dirty="0"/>
              <a:t>APORTE UNIFICADO </a:t>
            </a:r>
            <a:r>
              <a:rPr lang="es-UY" dirty="0"/>
              <a:t>(71.8 % del presupuesto de mano de obra)</a:t>
            </a:r>
          </a:p>
          <a:p>
            <a:pPr lvl="1"/>
            <a:r>
              <a:rPr lang="es-UY" dirty="0"/>
              <a:t>Debe sumarse aporte a la Caja Profesional: 4 % (Arq.) o 2 % (obras de ing.).  La partida extraordinaria por pandemia COVID agrega 0.96 %</a:t>
            </a:r>
          </a:p>
          <a:p>
            <a:pPr lvl="1"/>
            <a:r>
              <a:rPr lang="es-UY" dirty="0"/>
              <a:t>Están exceptuadas las pequeñas obras que insuman hasta 15 jornales de medio oficial, que aporta por el régimen general (ley 19.291)</a:t>
            </a:r>
          </a:p>
          <a:p>
            <a:pPr lvl="1"/>
            <a:r>
              <a:rPr lang="es-UY" dirty="0"/>
              <a:t>La autoconstrucción, la ayuda mutua y la mano de obra benévola exoneradas</a:t>
            </a:r>
          </a:p>
          <a:p>
            <a:pPr lvl="1"/>
            <a:r>
              <a:rPr lang="es-UY" dirty="0"/>
              <a:t>Asignación computable: jornal + aportes personales (ley 18.355)</a:t>
            </a:r>
          </a:p>
          <a:p>
            <a:pPr lvl="1"/>
            <a:r>
              <a:rPr lang="es-UY" dirty="0"/>
              <a:t>Composición del aporte unificado</a:t>
            </a:r>
          </a:p>
          <a:p>
            <a:pPr lvl="2"/>
            <a:r>
              <a:rPr lang="es-UY" dirty="0"/>
              <a:t>Aportes jubilatorios (9 % patronal; 17.9 % personal)</a:t>
            </a:r>
          </a:p>
          <a:p>
            <a:pPr lvl="2"/>
            <a:r>
              <a:rPr lang="es-UY" dirty="0"/>
              <a:t>Cargas salariales: licencia, SV, aguinaldo (29.9 %)</a:t>
            </a:r>
          </a:p>
          <a:p>
            <a:pPr lvl="2"/>
            <a:r>
              <a:rPr lang="es-UY" dirty="0"/>
              <a:t>Seguro Nacional de Salud: 9 % (5.5 % patronal y 3.5 % personal)</a:t>
            </a:r>
          </a:p>
          <a:p>
            <a:pPr lvl="2"/>
            <a:r>
              <a:rPr lang="es-UY" dirty="0"/>
              <a:t>Seguro accidentes de trabajo: 6 %</a:t>
            </a:r>
          </a:p>
        </p:txBody>
      </p:sp>
    </p:spTree>
    <p:extLst>
      <p:ext uri="{BB962C8B-B14F-4D97-AF65-F5344CB8AC3E}">
        <p14:creationId xmlns:p14="http://schemas.microsoft.com/office/powerpoint/2010/main" val="26499111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CCF5E4D-2793-4B5B-B60A-B451F30F7B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UY" b="1" dirty="0"/>
              <a:t>II. CONSTRUCCIÓN (cont.)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8CE0498-F695-4783-9B5E-F5B6659A63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UY" b="1" dirty="0"/>
              <a:t>APORTACIÓN AL FONDO DE CESANTÍA Y RETIRO</a:t>
            </a:r>
          </a:p>
          <a:p>
            <a:pPr lvl="1"/>
            <a:r>
              <a:rPr lang="es-UY" dirty="0"/>
              <a:t>Aportación empresas: 5 % sobre materia gravada, 0.5 % trabajadores estables con derecho a IPD de 50 jornales o 2 mensualidades</a:t>
            </a:r>
          </a:p>
          <a:p>
            <a:pPr lvl="1"/>
            <a:r>
              <a:rPr lang="es-UY" dirty="0"/>
              <a:t>Aportación trabajadores: 0.5 %</a:t>
            </a:r>
          </a:p>
          <a:p>
            <a:pPr lvl="1"/>
            <a:r>
              <a:rPr lang="es-UY" dirty="0"/>
              <a:t>Cuentas individuales de capitalización</a:t>
            </a:r>
          </a:p>
          <a:p>
            <a:pPr lvl="1"/>
            <a:r>
              <a:rPr lang="es-UY" dirty="0"/>
              <a:t>Prestaciones por desempleo o jubilación, según capital acumulado</a:t>
            </a:r>
          </a:p>
        </p:txBody>
      </p:sp>
    </p:spTree>
    <p:extLst>
      <p:ext uri="{BB962C8B-B14F-4D97-AF65-F5344CB8AC3E}">
        <p14:creationId xmlns:p14="http://schemas.microsoft.com/office/powerpoint/2010/main" val="19097097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C1146A8-8E34-4D44-B0F4-D69074B89A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UY" b="1" dirty="0"/>
              <a:t>II. CONSTRUCCIÓN (cont.)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5503145-F603-4466-83C4-13E3E39C6B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UY" dirty="0"/>
              <a:t>Gravamen real sobre el inmueble</a:t>
            </a:r>
          </a:p>
          <a:p>
            <a:r>
              <a:rPr lang="es-UY" dirty="0"/>
              <a:t>Obligaciones formales: registro de la obra y comunicación del cierre, declaración nominada</a:t>
            </a:r>
          </a:p>
          <a:p>
            <a:r>
              <a:rPr lang="es-UY" dirty="0"/>
              <a:t>Modalidades: por contrato o por administración directa</a:t>
            </a:r>
          </a:p>
        </p:txBody>
      </p:sp>
    </p:spTree>
    <p:extLst>
      <p:ext uri="{BB962C8B-B14F-4D97-AF65-F5344CB8AC3E}">
        <p14:creationId xmlns:p14="http://schemas.microsoft.com/office/powerpoint/2010/main" val="294418366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</TotalTime>
  <Words>1023</Words>
  <Application>Microsoft Office PowerPoint</Application>
  <PresentationFormat>Panorámica</PresentationFormat>
  <Paragraphs>107</Paragraphs>
  <Slides>14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14</vt:i4>
      </vt:variant>
    </vt:vector>
  </HeadingPairs>
  <TitlesOfParts>
    <vt:vector size="18" baseType="lpstr">
      <vt:lpstr>Arial</vt:lpstr>
      <vt:lpstr>Calibri</vt:lpstr>
      <vt:lpstr>Calibri Light</vt:lpstr>
      <vt:lpstr>Tema de Office</vt:lpstr>
      <vt:lpstr>REGÍMENES ESPECIALES</vt:lpstr>
      <vt:lpstr>I. RURALES (Ley 15.852)</vt:lpstr>
      <vt:lpstr>I. RURALES (cont.)</vt:lpstr>
      <vt:lpstr>I. RURALES (cont.)</vt:lpstr>
      <vt:lpstr>I.  RURALES (cont.)</vt:lpstr>
      <vt:lpstr>I. RURALES (cont.)</vt:lpstr>
      <vt:lpstr>II. CONSTRUCCIÓN (Dec.-Ley 14.411)</vt:lpstr>
      <vt:lpstr>II. CONSTRUCCIÓN (cont.)</vt:lpstr>
      <vt:lpstr>II. CONSTRUCCIÓN (cont.)</vt:lpstr>
      <vt:lpstr>III. TRABAJO A DOMICILIO (leyes 9910, 18846)</vt:lpstr>
      <vt:lpstr>IV. ARTISTAS (Ley 18.384)</vt:lpstr>
      <vt:lpstr>IV. ARTISTAS (cont.)</vt:lpstr>
      <vt:lpstr>V.  MONOTRIBUTO (Ley 18.083, art. 70)</vt:lpstr>
      <vt:lpstr>V.  MONOTRIBUTO (cont.)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REGÍMENES ESPECIALES</dc:title>
  <dc:creator>Nicoliello, Ariel</dc:creator>
  <cp:lastModifiedBy>Ariel Nicoliello</cp:lastModifiedBy>
  <cp:revision>13</cp:revision>
  <dcterms:created xsi:type="dcterms:W3CDTF">2020-11-09T19:55:33Z</dcterms:created>
  <dcterms:modified xsi:type="dcterms:W3CDTF">2020-11-10T19:16:41Z</dcterms:modified>
</cp:coreProperties>
</file>