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33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CF15B3-AE94-40B3-BBF5-1BEAD0874F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3E09A81-CC4A-40FD-BB44-69A4AA1E81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70179D-6987-456F-9CF2-AD71EC92B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F152-E3EC-4E71-83FA-525D321E3D63}" type="datetimeFigureOut">
              <a:rPr lang="es-UY" smtClean="0"/>
              <a:t>28/10/2020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63A020-CB35-4910-9165-475669BD7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93DE20-21B1-4FE7-9857-7B022465D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098D4-2BBA-4B85-BDFA-A6933273607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674455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9E6784-E9B8-478A-8DB6-A91F26CD9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7D54A63-DCD0-4EC0-B2CB-8EF4299BCC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85D791-5B3D-492D-AE56-04372E71D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F152-E3EC-4E71-83FA-525D321E3D63}" type="datetimeFigureOut">
              <a:rPr lang="es-UY" smtClean="0"/>
              <a:t>28/10/2020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CAD502-B9DF-46F4-99B0-06E8C1005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365B91-18C2-45A2-BBBD-8516ABA00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098D4-2BBA-4B85-BDFA-A6933273607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822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C61F944-2AD1-4C9A-8249-6439E58D0F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CBAB75F-7005-47DD-8599-20A62188B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EC2B56-A05A-41F6-A301-A57769526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F152-E3EC-4E71-83FA-525D321E3D63}" type="datetimeFigureOut">
              <a:rPr lang="es-UY" smtClean="0"/>
              <a:t>28/10/2020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666A40-5374-4E00-8FA6-BC9C0BDCA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3190438-BD24-4A7D-9200-4B310CA97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098D4-2BBA-4B85-BDFA-A6933273607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153727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CC7A02-F031-4713-9249-F9C51C248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05B7AB-DDC4-476F-AFDA-A44D4519D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6E7E71C-5F1B-4FF7-BF0B-9269B70F8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F152-E3EC-4E71-83FA-525D321E3D63}" type="datetimeFigureOut">
              <a:rPr lang="es-UY" smtClean="0"/>
              <a:t>28/10/2020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57E1778-B480-4624-8A71-D1B0E4285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96ADF2-EAB5-44C0-909F-62C79953C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098D4-2BBA-4B85-BDFA-A6933273607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939188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66FBBD-02A5-49FB-AF33-382620319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5D81D28-9B32-4866-A22D-1E4D61936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5E88584-2FE7-49CD-8AB6-4931F7B1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F152-E3EC-4E71-83FA-525D321E3D63}" type="datetimeFigureOut">
              <a:rPr lang="es-UY" smtClean="0"/>
              <a:t>28/10/2020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C27DFD-44AE-4BD1-BC50-BA2416F92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001C12-278A-4EB4-A4BB-BE7FA755A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098D4-2BBA-4B85-BDFA-A6933273607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216507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D38BC2-0C95-4399-A97F-DE924D96F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33212C3-B4A0-4F20-9F0D-2FDB986807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5389928-0EE1-447F-9400-5694D0ABF6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D3B51CB-6087-4145-A8E0-5E1A3E097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F152-E3EC-4E71-83FA-525D321E3D63}" type="datetimeFigureOut">
              <a:rPr lang="es-UY" smtClean="0"/>
              <a:t>28/10/2020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3821C19-5F49-492E-A17F-0DA05F3DB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81636BE-8CD0-4E0C-99CF-13CC27B24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098D4-2BBA-4B85-BDFA-A6933273607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49824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075862-AE49-4175-9B52-F575F1000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3B835B9-707F-4B70-88E0-22F6EBE483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C4B529F-25C4-4991-9536-4C6B806638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30EC34A-8A5A-4777-95B0-8FA6BE1E40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B9BE556-FD2C-4772-AC4A-CCE08AFD05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96C01F7-CAAE-4035-A65B-006B8105F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F152-E3EC-4E71-83FA-525D321E3D63}" type="datetimeFigureOut">
              <a:rPr lang="es-UY" smtClean="0"/>
              <a:t>28/10/2020</a:t>
            </a:fld>
            <a:endParaRPr lang="es-UY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3D31F19-0091-4243-8974-BC83BE846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5F471D2-30AF-4C10-92A9-80CBAD203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098D4-2BBA-4B85-BDFA-A6933273607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282176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359A50-1A9C-4ED8-B72A-422F88721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2230E70-8E27-45C9-8176-BD45ABF13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F152-E3EC-4E71-83FA-525D321E3D63}" type="datetimeFigureOut">
              <a:rPr lang="es-UY" smtClean="0"/>
              <a:t>28/10/2020</a:t>
            </a:fld>
            <a:endParaRPr lang="es-UY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1EBD1B0-8790-47EE-BF87-872F28C84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F22F314-0036-4B43-ACB1-2FD61D644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098D4-2BBA-4B85-BDFA-A6933273607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415197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07E2672-BB42-4945-898E-2A6466299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F152-E3EC-4E71-83FA-525D321E3D63}" type="datetimeFigureOut">
              <a:rPr lang="es-UY" smtClean="0"/>
              <a:t>28/10/2020</a:t>
            </a:fld>
            <a:endParaRPr lang="es-UY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6194E18-4C9D-42E9-866F-4A12B6CCF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D2BCA6E-E5ED-4439-8102-2326B9247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098D4-2BBA-4B85-BDFA-A6933273607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782855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6394F5-1E78-498E-A054-88DE3F072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BD74C1-6830-40A4-983A-60566B39D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419E0E0-C803-4A80-9129-3B143BD150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4AF8198-D2C2-4544-AAA3-AF79E4589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F152-E3EC-4E71-83FA-525D321E3D63}" type="datetimeFigureOut">
              <a:rPr lang="es-UY" smtClean="0"/>
              <a:t>28/10/2020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32AECDA-21A1-4349-B716-B17E18457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8CD7068-2439-4AE7-8BC5-8435C093C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098D4-2BBA-4B85-BDFA-A6933273607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130244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A337E1-55DA-408E-85F8-20036E012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4ED468A-3297-4976-92A6-FC269F1A06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8CE5567-F81E-4F61-BABC-D1C021EA72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498508F-ABAB-42E6-8CA2-2B4B106F3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F152-E3EC-4E71-83FA-525D321E3D63}" type="datetimeFigureOut">
              <a:rPr lang="es-UY" smtClean="0"/>
              <a:t>28/10/2020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C88EE0B-EFE9-4B79-8451-0D8C2EBD2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4603C4-8A67-49F8-B928-4086D94D1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098D4-2BBA-4B85-BDFA-A6933273607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6604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A81743F-0116-4FD1-9E13-8008229BC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409524F-5716-4284-A69C-DB8409C51D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DD391A-4C2E-4D47-BD87-047263CFFE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3F152-E3EC-4E71-83FA-525D321E3D63}" type="datetimeFigureOut">
              <a:rPr lang="es-UY" smtClean="0"/>
              <a:t>28/10/2020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7CDF8F-EA89-4288-A661-7884DE985C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A5B2A0-D5F3-4DE1-BBED-055A1763BF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098D4-2BBA-4B85-BDFA-A6933273607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006890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DE6B00-5A1B-473B-897C-B51E3DFB66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UY" b="1" dirty="0"/>
              <a:t>Prestaciones en especie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AB6EE4-CED4-47D9-AA83-15A013F57E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UY" dirty="0"/>
              <a:t>Dr. Ariel Nicoliello</a:t>
            </a:r>
          </a:p>
        </p:txBody>
      </p:sp>
    </p:spTree>
    <p:extLst>
      <p:ext uri="{BB962C8B-B14F-4D97-AF65-F5344CB8AC3E}">
        <p14:creationId xmlns:p14="http://schemas.microsoft.com/office/powerpoint/2010/main" val="24408235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C0D295-EE10-4EEB-B214-1594483A4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b="1" dirty="0"/>
              <a:t>8.  Sistema Nacional Integrado de Cuidados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47C7D1B-857B-45AF-8CEA-E8D3C4FFD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UY" dirty="0"/>
              <a:t>Creado por Ley 19.353 de 27.11.2015, tiene por objeto promover la atención, asistencia y el desarrollo de la autonomía de las personas en situación de dependencia (niños/as hasta 12 años, discapacitados y mayores de 65 en esa situación)</a:t>
            </a:r>
          </a:p>
          <a:p>
            <a:r>
              <a:rPr lang="es-UY" dirty="0"/>
              <a:t>Grado de dependencia determinado por baremo del MIDES</a:t>
            </a:r>
          </a:p>
          <a:p>
            <a:r>
              <a:rPr lang="es-UY" dirty="0"/>
              <a:t>Servicios cubiertos (total o parcialmente </a:t>
            </a:r>
            <a:r>
              <a:rPr lang="es-UY"/>
              <a:t>según ingresos):</a:t>
            </a:r>
            <a:endParaRPr lang="es-UY" dirty="0"/>
          </a:p>
          <a:p>
            <a:pPr lvl="1"/>
            <a:r>
              <a:rPr lang="es-UY" dirty="0"/>
              <a:t>Asistentes personales en domicilio</a:t>
            </a:r>
          </a:p>
          <a:p>
            <a:pPr lvl="1"/>
            <a:r>
              <a:rPr lang="es-UY" dirty="0"/>
              <a:t>Centros de cuidado infantil</a:t>
            </a:r>
          </a:p>
          <a:p>
            <a:pPr lvl="1"/>
            <a:r>
              <a:rPr lang="es-UY" dirty="0"/>
              <a:t>Centros de día para adultos en situación de dependencia</a:t>
            </a:r>
          </a:p>
          <a:p>
            <a:pPr lvl="1"/>
            <a:r>
              <a:rPr lang="es-UY" dirty="0"/>
              <a:t>Cuidados residenciales</a:t>
            </a:r>
          </a:p>
          <a:p>
            <a:pPr lvl="1"/>
            <a:r>
              <a:rPr lang="es-UY" dirty="0"/>
              <a:t>Teleasistencia</a:t>
            </a:r>
          </a:p>
        </p:txBody>
      </p:sp>
    </p:spTree>
    <p:extLst>
      <p:ext uri="{BB962C8B-B14F-4D97-AF65-F5344CB8AC3E}">
        <p14:creationId xmlns:p14="http://schemas.microsoft.com/office/powerpoint/2010/main" val="2492375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AE71F0-2702-40EB-819E-33EE3BBA0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b="1" dirty="0"/>
              <a:t>1.  Viviendas para jubilados y pensionistas (i)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6CB8F2B-D88D-4F0A-8BD6-29AFB8A15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/>
              <a:t>Beneficiarios: quienes perciban asignación de pasividad inferior a 12 U.R. (que podrá elevarse a 24 U.R.) y carezcan de vivienda propia</a:t>
            </a:r>
          </a:p>
          <a:p>
            <a:r>
              <a:rPr lang="es-UY" dirty="0"/>
              <a:t>Naturaleza del beneficio: derecho de uso vitalicio y gratuito, del beneficiario y cohabitantes autorizados </a:t>
            </a:r>
          </a:p>
          <a:p>
            <a:pPr lvl="1"/>
            <a:r>
              <a:rPr lang="es-UY" dirty="0"/>
              <a:t>Cohabitantes autorizados (hasta 2): cónyuge, concubino/a, incapaces a cargo, y familiares hasta el segundo grado de consanguinidad</a:t>
            </a:r>
          </a:p>
          <a:p>
            <a:r>
              <a:rPr lang="es-UY" dirty="0"/>
              <a:t>Construcción de las viviendas: MVOTMA atendiendo a lo solicitado por BPS</a:t>
            </a:r>
          </a:p>
          <a:p>
            <a:r>
              <a:rPr lang="es-UY" dirty="0"/>
              <a:t>Administración de las viviendas: BPS</a:t>
            </a:r>
          </a:p>
        </p:txBody>
      </p:sp>
    </p:spTree>
    <p:extLst>
      <p:ext uri="{BB962C8B-B14F-4D97-AF65-F5344CB8AC3E}">
        <p14:creationId xmlns:p14="http://schemas.microsoft.com/office/powerpoint/2010/main" val="711158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D25579-B011-48C9-8A64-D56A0C7AE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b="1" dirty="0"/>
              <a:t>1.  Viviendas para jubilados y pensionistas (</a:t>
            </a:r>
            <a:r>
              <a:rPr lang="es-UY" b="1" dirty="0" err="1"/>
              <a:t>ii</a:t>
            </a:r>
            <a:r>
              <a:rPr lang="es-UY" b="1" dirty="0"/>
              <a:t>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F27AD7-7ACD-491E-8225-12AFCBC106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/>
              <a:t>Procedimiento de adjudicación</a:t>
            </a:r>
          </a:p>
          <a:p>
            <a:pPr lvl="1"/>
            <a:r>
              <a:rPr lang="es-UY" dirty="0"/>
              <a:t>Inscripción en el Registro de Aspirantes a Soluciones Habitacionales</a:t>
            </a:r>
          </a:p>
          <a:p>
            <a:pPr lvl="1"/>
            <a:r>
              <a:rPr lang="es-UY" dirty="0"/>
              <a:t>Conformación de un orden de prelación tomando en cuenta:</a:t>
            </a:r>
          </a:p>
          <a:p>
            <a:pPr lvl="2"/>
            <a:r>
              <a:rPr lang="es-UY" dirty="0"/>
              <a:t>Edad del aspirante</a:t>
            </a:r>
          </a:p>
          <a:p>
            <a:pPr lvl="2"/>
            <a:r>
              <a:rPr lang="es-UY" dirty="0"/>
              <a:t>Monto nominal de la pasividad</a:t>
            </a:r>
          </a:p>
          <a:p>
            <a:pPr lvl="2"/>
            <a:r>
              <a:rPr lang="es-UY" dirty="0"/>
              <a:t>Antigüedad de la inscripción</a:t>
            </a:r>
          </a:p>
          <a:p>
            <a:pPr lvl="2"/>
            <a:r>
              <a:rPr lang="es-UY" dirty="0"/>
              <a:t>Situación habitacional, sociofamiliar y de salud del aspirante</a:t>
            </a:r>
          </a:p>
        </p:txBody>
      </p:sp>
    </p:spTree>
    <p:extLst>
      <p:ext uri="{BB962C8B-B14F-4D97-AF65-F5344CB8AC3E}">
        <p14:creationId xmlns:p14="http://schemas.microsoft.com/office/powerpoint/2010/main" val="1475559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338A29-0913-44A3-9A80-1DDEC1BAA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b="1" dirty="0"/>
              <a:t>2.  Subsidio de hogar o residencia (“cupo cama”)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7254DA-05AF-49AD-87BE-7CFC408A0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/>
              <a:t>Cubre parcialmente el pago de los servicios de un hogar o residencia con convenio BPS</a:t>
            </a:r>
          </a:p>
          <a:p>
            <a:r>
              <a:rPr lang="es-UY" dirty="0"/>
              <a:t>El pago a cargo del afiliado es del 70 % del monto de su pasividad líquida, abonando el BPS el resto del valor de la cuota fijada en el convenio</a:t>
            </a:r>
          </a:p>
          <a:p>
            <a:r>
              <a:rPr lang="es-UY" dirty="0"/>
              <a:t>Beneficiarios: i) mayores de 80 años sin familiares cercanos, </a:t>
            </a:r>
            <a:r>
              <a:rPr lang="es-UY" dirty="0" err="1"/>
              <a:t>ii</a:t>
            </a:r>
            <a:r>
              <a:rPr lang="es-UY" dirty="0"/>
              <a:t>) menores de 80 con ingresos de hasta 5 UR, </a:t>
            </a:r>
            <a:r>
              <a:rPr lang="es-UY" dirty="0" err="1"/>
              <a:t>iii</a:t>
            </a:r>
            <a:r>
              <a:rPr lang="es-UY" dirty="0"/>
              <a:t>) los que no sean </a:t>
            </a:r>
            <a:r>
              <a:rPr lang="es-UY" dirty="0" err="1"/>
              <a:t>autoválidos</a:t>
            </a:r>
            <a:r>
              <a:rPr lang="es-UY" dirty="0"/>
              <a:t> y no tengan familiares cercanos.  En todos los casos la pasividad debe ser inferior a 12 UR</a:t>
            </a:r>
          </a:p>
        </p:txBody>
      </p:sp>
    </p:spTree>
    <p:extLst>
      <p:ext uri="{BB962C8B-B14F-4D97-AF65-F5344CB8AC3E}">
        <p14:creationId xmlns:p14="http://schemas.microsoft.com/office/powerpoint/2010/main" val="2103217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01A3E4-F676-4D1E-A2D8-95733AFB6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b="1" dirty="0"/>
              <a:t>3.  Subsidio de alquiler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E752701-D586-4E7B-8638-979230F2D0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/>
              <a:t>El subsidio cubre el valor del alquiler y en su caso los gastos comunes, en aquellas localidades donde no se justifica la construcción de complejos habitacionales</a:t>
            </a:r>
          </a:p>
          <a:p>
            <a:r>
              <a:rPr lang="es-UY" dirty="0"/>
              <a:t>El monto máximo del subsidio es de 12 UR, pudiendo elevarse a 18 UR</a:t>
            </a:r>
          </a:p>
          <a:p>
            <a:r>
              <a:rPr lang="es-UY" dirty="0"/>
              <a:t>El contrato se celebra entre el BPS y el propietario de la vivienda, entre BPS y beneficiario hay un comodato</a:t>
            </a:r>
          </a:p>
        </p:txBody>
      </p:sp>
    </p:spTree>
    <p:extLst>
      <p:ext uri="{BB962C8B-B14F-4D97-AF65-F5344CB8AC3E}">
        <p14:creationId xmlns:p14="http://schemas.microsoft.com/office/powerpoint/2010/main" val="3401374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B33997-6938-44AD-94F9-DE5F93249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b="1" dirty="0"/>
              <a:t>4.  Cobertura de lentes, prótesis y órtesis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6565EB8-85FF-4AC3-AF88-C05A0B5F4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/>
              <a:t>Alcanza a los trabajadores cubiertos por el subsidio por enfermedad (DL 14.407), y en algunos casos, a los funcionarios públicos (ministerios, educación, judiciales, entre otros)</a:t>
            </a:r>
          </a:p>
          <a:p>
            <a:r>
              <a:rPr lang="es-UY" dirty="0"/>
              <a:t>Lentes: orden por $ 1.944 y $ 2.639 bifocales</a:t>
            </a:r>
          </a:p>
          <a:p>
            <a:r>
              <a:rPr lang="es-UY" dirty="0"/>
              <a:t>Catálogo de prótesis y órtesis, en algunos casos de pagan montos fijos, y en otros casos el presupuesto de menor valor</a:t>
            </a:r>
          </a:p>
        </p:txBody>
      </p:sp>
    </p:spTree>
    <p:extLst>
      <p:ext uri="{BB962C8B-B14F-4D97-AF65-F5344CB8AC3E}">
        <p14:creationId xmlns:p14="http://schemas.microsoft.com/office/powerpoint/2010/main" val="3572805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038914-0FFE-440B-A628-577E13F0D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b="1" dirty="0"/>
              <a:t>5.  Prestaciones de salud del BPS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84CD17-14F9-402C-B9B7-56A90A163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/>
              <a:t>Asistencia especial médico-quirúrgica-reparadora incluyendo aparatos protésicos y </a:t>
            </a:r>
            <a:r>
              <a:rPr lang="es-UY" dirty="0" err="1"/>
              <a:t>ortésicos</a:t>
            </a:r>
            <a:r>
              <a:rPr lang="es-UY" dirty="0"/>
              <a:t> a niños que presenten malformaciones congénitas o patologías no cubiertas por el Seguro Nacional de Salud</a:t>
            </a:r>
          </a:p>
          <a:p>
            <a:r>
              <a:rPr lang="es-UY" dirty="0"/>
              <a:t>Asistencia odontológica infantil hasta los 9 años y de ortodoncia hasta los 10 años no cubiertas por el prestador de salud</a:t>
            </a:r>
          </a:p>
          <a:p>
            <a:r>
              <a:rPr lang="es-UY" dirty="0"/>
              <a:t>Pesquisa neonatal (búsqueda de enfermedades congénitas) a todos los recién nacidos</a:t>
            </a:r>
          </a:p>
        </p:txBody>
      </p:sp>
    </p:spTree>
    <p:extLst>
      <p:ext uri="{BB962C8B-B14F-4D97-AF65-F5344CB8AC3E}">
        <p14:creationId xmlns:p14="http://schemas.microsoft.com/office/powerpoint/2010/main" val="668480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C75969-FBD0-4507-8EB7-394FB1FF0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b="1" dirty="0"/>
              <a:t>6.  Ayudas extraordinarias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DDC404-F5B5-4EE7-B3FC-F407652E05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/>
              <a:t>Prestaciones económicas a personas con discapacidad para cubrir:</a:t>
            </a:r>
          </a:p>
          <a:p>
            <a:pPr lvl="1"/>
            <a:r>
              <a:rPr lang="es-UY" dirty="0"/>
              <a:t>Concurrencia a instituciones especializadas de educación o rehabilitación</a:t>
            </a:r>
          </a:p>
          <a:p>
            <a:pPr lvl="1"/>
            <a:r>
              <a:rPr lang="es-UY" dirty="0"/>
              <a:t>Costo de locomoción a las referidas instituciones</a:t>
            </a:r>
          </a:p>
          <a:p>
            <a:r>
              <a:rPr lang="es-UY" dirty="0"/>
              <a:t>Beneficiarios</a:t>
            </a:r>
          </a:p>
          <a:p>
            <a:pPr lvl="1"/>
            <a:r>
              <a:rPr lang="es-UY" dirty="0"/>
              <a:t>Hijos de trabajadores, jubilados y pensionistas </a:t>
            </a:r>
            <a:r>
              <a:rPr lang="es-UY" dirty="0" err="1"/>
              <a:t>atributarios</a:t>
            </a:r>
            <a:r>
              <a:rPr lang="es-UY" dirty="0"/>
              <a:t> de asignaciones familiares contributivas</a:t>
            </a:r>
          </a:p>
          <a:p>
            <a:pPr lvl="1"/>
            <a:r>
              <a:rPr lang="es-UY" dirty="0"/>
              <a:t>Pensionistas por invalidez</a:t>
            </a:r>
          </a:p>
          <a:p>
            <a:pPr lvl="1"/>
            <a:r>
              <a:rPr lang="es-UY" dirty="0"/>
              <a:t>Pacientes atendidos por los servicios de salud del BPS</a:t>
            </a:r>
          </a:p>
          <a:p>
            <a:pPr lvl="1"/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158557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FAD8D0-32A8-4ABB-8D14-880CEFEC1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b="1" dirty="0"/>
              <a:t>7.  Subsidio por expensas funerarias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A9D853-0DD3-45F3-BE5D-5E024FB59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/>
              <a:t>Beneficiarios: pensionistas o cualquier persona que se hubiera hecho cargo de los gastos del sepelio de un afiliado (activo o jubilado)</a:t>
            </a:r>
          </a:p>
          <a:p>
            <a:r>
              <a:rPr lang="es-UY" dirty="0"/>
              <a:t>Subsidio: $ 29.169.  En caso de cobertura fúnebre, se cubren los gastos complementarios hasta $ 14.584</a:t>
            </a:r>
          </a:p>
        </p:txBody>
      </p:sp>
    </p:spTree>
    <p:extLst>
      <p:ext uri="{BB962C8B-B14F-4D97-AF65-F5344CB8AC3E}">
        <p14:creationId xmlns:p14="http://schemas.microsoft.com/office/powerpoint/2010/main" val="13309760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662</Words>
  <Application>Microsoft Office PowerPoint</Application>
  <PresentationFormat>Panorámica</PresentationFormat>
  <Paragraphs>52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Prestaciones en especie</vt:lpstr>
      <vt:lpstr>1.  Viviendas para jubilados y pensionistas (i)</vt:lpstr>
      <vt:lpstr>1.  Viviendas para jubilados y pensionistas (ii)</vt:lpstr>
      <vt:lpstr>2.  Subsidio de hogar o residencia (“cupo cama”)</vt:lpstr>
      <vt:lpstr>3.  Subsidio de alquiler</vt:lpstr>
      <vt:lpstr>4.  Cobertura de lentes, prótesis y órtesis</vt:lpstr>
      <vt:lpstr>5.  Prestaciones de salud del BPS</vt:lpstr>
      <vt:lpstr>6.  Ayudas extraordinarias</vt:lpstr>
      <vt:lpstr>7.  Subsidio por expensas funerarias</vt:lpstr>
      <vt:lpstr>8.  Sistema Nacional Integrado de Cuidados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Prestaciones en especie BPS</dc:title>
  <dc:creator>Nicoliello, Ariel</dc:creator>
  <cp:lastModifiedBy>Nicoliello, Ariel</cp:lastModifiedBy>
  <cp:revision>10</cp:revision>
  <dcterms:created xsi:type="dcterms:W3CDTF">2020-10-27T20:46:25Z</dcterms:created>
  <dcterms:modified xsi:type="dcterms:W3CDTF">2020-10-28T16:56:08Z</dcterms:modified>
</cp:coreProperties>
</file>