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6" r:id="rId11"/>
    <p:sldId id="267" r:id="rId1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45C64-5859-4A49-94C6-15BB36D77EF9}" type="datetimeFigureOut">
              <a:rPr lang="es-ES" smtClean="0"/>
              <a:t>6/4/20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08989-CE38-7D4A-982D-0507907B09C7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24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9173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9989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118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173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366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573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052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395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742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00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0133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10BC7-E9A6-AA4C-B2C3-1BECEA94A645}" type="datetimeFigureOut">
              <a:rPr lang="es-ES" smtClean="0"/>
              <a:t>6/4/20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F5B7A-3066-F14C-BDF9-ADEFD0A2A4F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755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 problema de la definición del concepto del Derecho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Guía de Clase </a:t>
            </a:r>
          </a:p>
          <a:p>
            <a:r>
              <a:rPr lang="es-ES" dirty="0" smtClean="0"/>
              <a:t>Nelson Ottonelli</a:t>
            </a:r>
          </a:p>
          <a:p>
            <a:r>
              <a:rPr lang="es-ES" dirty="0" smtClean="0"/>
              <a:t>Marzo 2020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4975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628110"/>
            <a:ext cx="8229600" cy="549805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b="1" dirty="0" smtClean="0"/>
              <a:t>Derecho y sociedad </a:t>
            </a:r>
          </a:p>
          <a:p>
            <a:r>
              <a:rPr lang="es-ES" b="1" dirty="0" smtClean="0"/>
              <a:t>El Derecho como fenómeno humano y social</a:t>
            </a:r>
          </a:p>
          <a:p>
            <a:r>
              <a:rPr lang="es-ES" b="1" dirty="0" smtClean="0"/>
              <a:t>Funciones del Derecho:</a:t>
            </a:r>
          </a:p>
          <a:p>
            <a:pPr marL="514350" indent="-514350">
              <a:buAutoNum type="alphaLcParenR"/>
            </a:pPr>
            <a:r>
              <a:rPr lang="es-ES" dirty="0" smtClean="0"/>
              <a:t>Dirección de la conducta</a:t>
            </a:r>
          </a:p>
          <a:p>
            <a:pPr marL="514350" indent="-514350">
              <a:buAutoNum type="alphaLcParenR"/>
            </a:pPr>
            <a:r>
              <a:rPr lang="es-ES" dirty="0" smtClean="0"/>
              <a:t>Resolución de conflictos</a:t>
            </a:r>
          </a:p>
          <a:p>
            <a:pPr marL="514350" indent="-514350">
              <a:buAutoNum type="alphaLcParenR"/>
            </a:pPr>
            <a:r>
              <a:rPr lang="es-ES" dirty="0" smtClean="0"/>
              <a:t>Configuración de las condiciones de vida</a:t>
            </a:r>
          </a:p>
          <a:p>
            <a:pPr marL="514350" indent="-514350">
              <a:buAutoNum type="alphaLcParenR"/>
            </a:pPr>
            <a:r>
              <a:rPr lang="es-ES" dirty="0" smtClean="0"/>
              <a:t>Organización del poder social</a:t>
            </a:r>
          </a:p>
          <a:p>
            <a:r>
              <a:rPr lang="es-ES" b="1" dirty="0" smtClean="0"/>
              <a:t>Derecho y poder</a:t>
            </a:r>
          </a:p>
          <a:p>
            <a:pPr marL="0" indent="0">
              <a:buNone/>
            </a:pPr>
            <a:r>
              <a:rPr lang="es-ES" dirty="0" smtClean="0"/>
              <a:t>El Derecho y el poder se condicionan recíprocamente</a:t>
            </a:r>
          </a:p>
          <a:p>
            <a:pPr marL="0" indent="0">
              <a:buNone/>
            </a:pPr>
            <a:r>
              <a:rPr lang="es-ES" dirty="0" smtClean="0"/>
              <a:t>La idea del “Estado de Derecho”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46608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603417"/>
            <a:ext cx="8229600" cy="5745951"/>
          </a:xfrm>
        </p:spPr>
        <p:txBody>
          <a:bodyPr/>
          <a:lstStyle/>
          <a:p>
            <a:r>
              <a:rPr lang="es-ES" dirty="0" smtClean="0"/>
              <a:t>Bibliografía básica para esta clase (material subido a la EVA):</a:t>
            </a:r>
          </a:p>
          <a:p>
            <a:pPr marL="0" indent="0" algn="just">
              <a:buNone/>
            </a:pPr>
            <a:r>
              <a:rPr lang="es-ES" dirty="0" smtClean="0"/>
              <a:t>Prieto </a:t>
            </a:r>
            <a:r>
              <a:rPr lang="es-ES" dirty="0" err="1" smtClean="0"/>
              <a:t>Sanchís</a:t>
            </a:r>
            <a:r>
              <a:rPr lang="es-ES" dirty="0" smtClean="0"/>
              <a:t>, Luis; “Apuntes de teoría del Derecho”, Ed. </a:t>
            </a:r>
            <a:r>
              <a:rPr lang="es-ES" dirty="0" err="1" smtClean="0"/>
              <a:t>Trotta</a:t>
            </a:r>
            <a:r>
              <a:rPr lang="es-ES" dirty="0" smtClean="0"/>
              <a:t> S.A, 2005; lecciones 1 y 2.</a:t>
            </a:r>
          </a:p>
          <a:p>
            <a:pPr marL="0" indent="0" algn="just">
              <a:buNone/>
            </a:pPr>
            <a:r>
              <a:rPr lang="es-ES" dirty="0" smtClean="0"/>
              <a:t>Nino, Carlos Santiago, “Introducción al análisis del derecho”, Ed. </a:t>
            </a:r>
            <a:r>
              <a:rPr lang="es-ES" dirty="0" err="1" smtClean="0"/>
              <a:t>Astrea</a:t>
            </a:r>
            <a:r>
              <a:rPr lang="es-ES" dirty="0" smtClean="0"/>
              <a:t>, 2ª ed.; capítulo primero.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123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415286" cy="2596475"/>
          </a:xfrm>
        </p:spPr>
        <p:txBody>
          <a:bodyPr>
            <a:normAutofit fontScale="90000"/>
          </a:bodyPr>
          <a:lstStyle/>
          <a:p>
            <a:pPr algn="just"/>
            <a:r>
              <a:rPr lang="es-ES" dirty="0" smtClean="0"/>
              <a:t>Aproximación al concepto del Derecho desde un enfoque analítico: sobre el uso de la palabra “derecho” en el lenguaje corriente y de los juristas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199" y="2871112"/>
            <a:ext cx="8415287" cy="32550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 smtClean="0"/>
              <a:t>Inconvenientes lingüísticos para la precisión del concepto</a:t>
            </a:r>
          </a:p>
          <a:p>
            <a:pPr marL="0" indent="0">
              <a:buNone/>
            </a:pPr>
            <a:r>
              <a:rPr lang="es-ES" b="1" dirty="0" smtClean="0"/>
              <a:t>I) Ambigüedad:</a:t>
            </a:r>
          </a:p>
          <a:p>
            <a:pPr marL="0" indent="0">
              <a:buNone/>
            </a:pPr>
            <a:r>
              <a:rPr lang="es-ES" dirty="0" smtClean="0"/>
              <a:t>a) Derecho como derecho objetivo</a:t>
            </a:r>
          </a:p>
          <a:p>
            <a:pPr marL="0" indent="0">
              <a:buNone/>
            </a:pPr>
            <a:r>
              <a:rPr lang="es-ES" dirty="0" smtClean="0"/>
              <a:t>b) Derecho como derecho subjetivo</a:t>
            </a:r>
          </a:p>
          <a:p>
            <a:pPr marL="0" indent="0">
              <a:buNone/>
            </a:pPr>
            <a:r>
              <a:rPr lang="es-ES" dirty="0" smtClean="0"/>
              <a:t>c) Derecho como “ciencia”</a:t>
            </a:r>
          </a:p>
          <a:p>
            <a:pPr marL="0" indent="0"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952231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772992"/>
            <a:ext cx="8229600" cy="53531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 smtClean="0"/>
              <a:t>II) Vaguedad.</a:t>
            </a:r>
            <a:r>
              <a:rPr lang="es-ES" dirty="0" smtClean="0"/>
              <a:t> </a:t>
            </a:r>
          </a:p>
          <a:p>
            <a:pPr marL="0" indent="0" algn="just">
              <a:buNone/>
            </a:pPr>
            <a:r>
              <a:rPr lang="es-ES" dirty="0" smtClean="0"/>
              <a:t>¿Qué propiedades deben estar presentes en todos los casos en que la palabra se usa?</a:t>
            </a:r>
          </a:p>
          <a:p>
            <a:pPr marL="0" indent="0" algn="just">
              <a:buNone/>
            </a:pPr>
            <a:r>
              <a:rPr lang="es-ES" b="1" dirty="0" smtClean="0"/>
              <a:t>Posibles criterios de distinción de las normas jurídicas de otras normas (morales, religiosas, sociales, etc.)</a:t>
            </a:r>
          </a:p>
          <a:p>
            <a:pPr marL="0" indent="0" algn="just">
              <a:buNone/>
            </a:pPr>
            <a:r>
              <a:rPr lang="es-ES" dirty="0" smtClean="0"/>
              <a:t>Criterios por sí solos insatisfactorios: carácter prescriptivo, contenido (lo que regulan), condición de ser heterónomas, estructura condicional.  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65602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791396"/>
            <a:ext cx="8229600" cy="533476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" dirty="0" smtClean="0"/>
              <a:t>Criterio generalmente aceptado: Una norma es jurídica cuando pertenece a un ordenamiento jurídico. </a:t>
            </a:r>
          </a:p>
          <a:p>
            <a:pPr marL="0" indent="0" algn="just">
              <a:buNone/>
            </a:pPr>
            <a:r>
              <a:rPr lang="es-ES" dirty="0" smtClean="0"/>
              <a:t>Pero, </a:t>
            </a:r>
            <a:r>
              <a:rPr lang="es-ES" b="1" dirty="0" smtClean="0"/>
              <a:t>¿en qué consiste un ordenamiento jurídico?</a:t>
            </a:r>
          </a:p>
          <a:p>
            <a:pPr marL="0" indent="0">
              <a:buNone/>
            </a:pPr>
            <a:r>
              <a:rPr lang="es-ES" b="1" dirty="0" smtClean="0"/>
              <a:t>Orden coactivo: </a:t>
            </a:r>
          </a:p>
          <a:p>
            <a:pPr marL="0" indent="0">
              <a:buNone/>
            </a:pPr>
            <a:r>
              <a:rPr lang="es-ES" dirty="0" smtClean="0"/>
              <a:t>El derecho y sus normas, regulan los supuestos y condiciones en que debe ejercerse la fuerza (física) del Estado. </a:t>
            </a:r>
          </a:p>
          <a:p>
            <a:pPr marL="0" indent="0">
              <a:buNone/>
            </a:pPr>
            <a:r>
              <a:rPr lang="es-ES" b="1" dirty="0" smtClean="0"/>
              <a:t>Orden institucionalizado: </a:t>
            </a:r>
          </a:p>
          <a:p>
            <a:pPr marL="0" indent="0" algn="just">
              <a:buNone/>
            </a:pPr>
            <a:r>
              <a:rPr lang="es-ES" dirty="0" smtClean="0"/>
              <a:t>Junto con las normas que establecen obligaciones y derechos (normas primarias), existe un conjunto de normas (secundarias) que cumplen con las funciones de: proporcionar criterios para identificar las normas primarias del sistema; designar sujetos competentes para producir esas normas y organizar su forma de producción; designar sujetos encargados de aplicarlas y diseñar procedimientos para hacerlas efectivas. </a:t>
            </a:r>
          </a:p>
          <a:p>
            <a:pPr marL="0" indent="0" algn="just">
              <a:buNone/>
            </a:pPr>
            <a:r>
              <a:rPr lang="es-ES" dirty="0" smtClean="0"/>
              <a:t>En suma, generan instituciones (autoridades, procedimientos).</a:t>
            </a:r>
          </a:p>
          <a:p>
            <a:pPr marL="0" indent="0" algn="just">
              <a:buNone/>
            </a:pPr>
            <a:r>
              <a:rPr lang="es-ES" b="1" dirty="0" smtClean="0"/>
              <a:t>Orden con pretensión de corrección: </a:t>
            </a:r>
          </a:p>
          <a:p>
            <a:pPr marL="0" indent="0" algn="just">
              <a:buNone/>
            </a:pPr>
            <a:r>
              <a:rPr lang="es-ES" dirty="0" smtClean="0"/>
              <a:t>El derecho pretende seguir algún ideal o modelo de justicia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58875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521490"/>
            <a:ext cx="8229600" cy="5704987"/>
          </a:xfrm>
        </p:spPr>
        <p:txBody>
          <a:bodyPr/>
          <a:lstStyle/>
          <a:p>
            <a:pPr marL="0" indent="0" algn="just">
              <a:buNone/>
            </a:pPr>
            <a:r>
              <a:rPr lang="es-ES" b="1" dirty="0" smtClean="0"/>
              <a:t>Dificultades de caracterización del Derecho en relación a ciertos órdenes:</a:t>
            </a:r>
          </a:p>
          <a:p>
            <a:pPr algn="just"/>
            <a:r>
              <a:rPr lang="es-ES" dirty="0" smtClean="0"/>
              <a:t>Derecho Internacional</a:t>
            </a:r>
          </a:p>
          <a:p>
            <a:pPr algn="just"/>
            <a:r>
              <a:rPr lang="es-ES" dirty="0" smtClean="0"/>
              <a:t>Organizaciones con cierto grado de institucionalización y uso de la fuerza que compiten con el orden jurídico de un Estado dentro de su territorio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0929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778310"/>
            <a:ext cx="8229600" cy="53478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 smtClean="0"/>
              <a:t>III) Carga emotiva</a:t>
            </a:r>
          </a:p>
          <a:p>
            <a:pPr marL="0" indent="0" algn="just">
              <a:buNone/>
            </a:pPr>
            <a:r>
              <a:rPr lang="es-ES" dirty="0" smtClean="0"/>
              <a:t>“Derecho” es una palabra con significado emotivo favorable. Nombrar un orden social con esta palabra implica darle un rótulo honorífico y reunir alrededor de él la adhesión de la gente. </a:t>
            </a:r>
          </a:p>
          <a:p>
            <a:pPr marL="0" indent="0" algn="just">
              <a:buNone/>
            </a:pPr>
            <a:r>
              <a:rPr lang="es-ES" dirty="0" smtClean="0"/>
              <a:t>La carga emotiva se debe a que los fenómenos jurídicos están estrechamente vinculados con los valores morales, y en especial de la justicia.</a:t>
            </a:r>
          </a:p>
          <a:p>
            <a:pPr marL="0" indent="0" algn="just">
              <a:buNone/>
            </a:pPr>
            <a:r>
              <a:rPr lang="es-ES" b="1" dirty="0" smtClean="0"/>
              <a:t>Polémica entre las escuelas del derecho tradicionales</a:t>
            </a:r>
            <a:r>
              <a:rPr lang="es-ES" dirty="0" smtClean="0"/>
              <a:t>: Iusnaturalismo, Positivismo, Realismo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9289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494181"/>
            <a:ext cx="8229600" cy="597807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UcParenR"/>
            </a:pPr>
            <a:r>
              <a:rPr lang="es-ES" b="1" dirty="0" smtClean="0"/>
              <a:t>Iusnaturalismo</a:t>
            </a:r>
            <a:r>
              <a:rPr lang="es-ES" dirty="0" smtClean="0"/>
              <a:t>. </a:t>
            </a:r>
          </a:p>
          <a:p>
            <a:pPr marL="0" indent="0">
              <a:buNone/>
            </a:pPr>
            <a:r>
              <a:rPr lang="es-ES" b="1" dirty="0" smtClean="0"/>
              <a:t>Postulados básicos: </a:t>
            </a:r>
          </a:p>
          <a:p>
            <a:pPr marL="0" indent="0" algn="just">
              <a:buNone/>
            </a:pPr>
            <a:r>
              <a:rPr lang="es-ES" b="1" dirty="0" smtClean="0"/>
              <a:t>1) </a:t>
            </a:r>
            <a:r>
              <a:rPr lang="es-ES" dirty="0" smtClean="0"/>
              <a:t>Tesis filosófica ética: Hay principios morales y de justicia universalmente válidos y asequibles a la razón humana.</a:t>
            </a:r>
          </a:p>
          <a:p>
            <a:pPr marL="0" indent="0" algn="just">
              <a:buNone/>
            </a:pPr>
            <a:r>
              <a:rPr lang="es-ES" b="1" dirty="0" smtClean="0"/>
              <a:t>2) </a:t>
            </a:r>
            <a:r>
              <a:rPr lang="es-ES" dirty="0" smtClean="0"/>
              <a:t>Tesis de de la definición del derecho: Un sistema normativo o una norma no pueden ser calificados de “jurídicos” si contradicen aquellos principios morales y de justicia.</a:t>
            </a:r>
          </a:p>
          <a:p>
            <a:pPr marL="0" indent="0" algn="just">
              <a:buNone/>
            </a:pPr>
            <a:r>
              <a:rPr lang="es-ES" b="1" dirty="0" smtClean="0"/>
              <a:t>Tipos de iusnaturalismo </a:t>
            </a:r>
            <a:r>
              <a:rPr lang="es-ES" dirty="0" smtClean="0"/>
              <a:t>según el origen y fundamentos de los principios morales y de justicia y según el elenco de tales principios: iusnaturalismo teológico, iusnaturalismo racionalista, historicismo, nuevas corrientes asimilables: constructivismo</a:t>
            </a:r>
            <a:r>
              <a:rPr lang="es-ES" dirty="0"/>
              <a:t> </a:t>
            </a:r>
            <a:r>
              <a:rPr lang="es-ES" dirty="0" smtClean="0"/>
              <a:t>ético, neo-constitucionalismo.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443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436946"/>
            <a:ext cx="8229600" cy="56892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b="1" dirty="0" smtClean="0"/>
              <a:t>B) Positivismo jurídico </a:t>
            </a:r>
          </a:p>
          <a:p>
            <a:pPr marL="0" indent="0">
              <a:buNone/>
            </a:pPr>
            <a:r>
              <a:rPr lang="es-ES" b="1" dirty="0" smtClean="0"/>
              <a:t>Variantes del positivismo</a:t>
            </a:r>
          </a:p>
          <a:p>
            <a:pPr marL="0" indent="0" algn="just">
              <a:buNone/>
            </a:pPr>
            <a:r>
              <a:rPr lang="es-ES" b="1" dirty="0" smtClean="0"/>
              <a:t>Positivismo ideológico: </a:t>
            </a:r>
            <a:r>
              <a:rPr lang="es-ES" dirty="0" smtClean="0"/>
              <a:t>Deber de obediencia del derecho positivo cualquiera sea su contenido</a:t>
            </a:r>
          </a:p>
          <a:p>
            <a:pPr marL="0" indent="0" algn="just">
              <a:buNone/>
            </a:pPr>
            <a:r>
              <a:rPr lang="es-ES" b="1" dirty="0" smtClean="0"/>
              <a:t>Formalismo jurídico: </a:t>
            </a:r>
            <a:r>
              <a:rPr lang="es-ES" dirty="0" smtClean="0"/>
              <a:t>El Derecho está compuesto exclusiva o predominantemente por normas legislativas y no por normas consuetudinarias o jurisprudenciales.</a:t>
            </a:r>
          </a:p>
          <a:p>
            <a:pPr marL="0" indent="0" algn="just">
              <a:buNone/>
            </a:pPr>
            <a:r>
              <a:rPr lang="es-ES" b="1" dirty="0" smtClean="0"/>
              <a:t>Positivismo metodológico o conceptual : </a:t>
            </a:r>
            <a:r>
              <a:rPr lang="es-ES" dirty="0" smtClean="0"/>
              <a:t>El concepto del derecho no debe caracterizarse por propiedades valorativas, sino por propiedades descriptivas exclusivamente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9849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3785" y="464256"/>
            <a:ext cx="8229600" cy="5557404"/>
          </a:xfrm>
        </p:spPr>
        <p:txBody>
          <a:bodyPr/>
          <a:lstStyle/>
          <a:p>
            <a:pPr marL="0" indent="0">
              <a:buNone/>
            </a:pPr>
            <a:r>
              <a:rPr lang="es-ES" b="1" dirty="0" smtClean="0"/>
              <a:t>III) Realismo jurídico. </a:t>
            </a:r>
          </a:p>
          <a:p>
            <a:pPr marL="0" indent="0" algn="just">
              <a:buNone/>
            </a:pPr>
            <a:r>
              <a:rPr lang="es-ES" b="1" dirty="0" smtClean="0"/>
              <a:t>Postulados principales: </a:t>
            </a:r>
          </a:p>
          <a:p>
            <a:pPr marL="514350" indent="-514350">
              <a:buAutoNum type="arabicParenR"/>
            </a:pPr>
            <a:r>
              <a:rPr lang="es-ES" dirty="0" smtClean="0"/>
              <a:t>Escepticismo ante las normas (reglas generales)</a:t>
            </a:r>
          </a:p>
          <a:p>
            <a:pPr marL="514350" indent="-514350">
              <a:buAutoNum type="arabicParenR" startAt="2"/>
            </a:pPr>
            <a:r>
              <a:rPr lang="es-ES" dirty="0" smtClean="0"/>
              <a:t>El derecho se genera en las decisiones de los tribunales</a:t>
            </a:r>
          </a:p>
          <a:p>
            <a:pPr marL="514350" indent="-514350">
              <a:buAutoNum type="arabicParenR" startAt="2"/>
            </a:pPr>
            <a:r>
              <a:rPr lang="es-ES" dirty="0" smtClean="0"/>
              <a:t> La tarea de los juristas es predecir en lo posible, la decisiones de los tribunales</a:t>
            </a:r>
          </a:p>
          <a:p>
            <a:pPr marL="514350" indent="-514350">
              <a:buAutoNum type="arabicParenR"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2673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716</Words>
  <Application>Microsoft Macintosh PowerPoint</Application>
  <PresentationFormat>Presentación en pantalla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El problema de la definición del concepto del Derecho</vt:lpstr>
      <vt:lpstr>Aproximación al concepto del Derecho desde un enfoque analítico: sobre el uso de la palabra “derecho” en el lenguaje corriente y de los juristas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problema de la definición del concepto del Derecho</dc:title>
  <dc:creator>Nelson Ottonelli  Gastán</dc:creator>
  <cp:lastModifiedBy>Nelson Ottonelli  Gastán</cp:lastModifiedBy>
  <cp:revision>14</cp:revision>
  <dcterms:created xsi:type="dcterms:W3CDTF">2020-03-27T12:21:36Z</dcterms:created>
  <dcterms:modified xsi:type="dcterms:W3CDTF">2020-04-06T20:01:03Z</dcterms:modified>
</cp:coreProperties>
</file>