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0" d="100"/>
          <a:sy n="80" d="100"/>
        </p:scale>
        <p:origin x="-1888"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s-ES_tradnl" smtClean="0"/>
              <a:t>Clic para editar título</a:t>
            </a:r>
            <a:endParaRPr lang="es-E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FCFC21F8-B834-B840-B7B6-5E03190508A5}" type="datetimeFigureOut">
              <a:rPr lang="es-ES" smtClean="0"/>
              <a:t>27/2/19</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F58ADA2-EE22-A047-82E7-D573D7669574}" type="slidenum">
              <a:rPr lang="es-ES" smtClean="0"/>
              <a:t>‹Nr.›</a:t>
            </a:fld>
            <a:endParaRPr lang="es-ES"/>
          </a:p>
        </p:txBody>
      </p:sp>
    </p:spTree>
    <p:extLst>
      <p:ext uri="{BB962C8B-B14F-4D97-AF65-F5344CB8AC3E}">
        <p14:creationId xmlns:p14="http://schemas.microsoft.com/office/powerpoint/2010/main" val="3151433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FCFC21F8-B834-B840-B7B6-5E03190508A5}" type="datetimeFigureOut">
              <a:rPr lang="es-ES" smtClean="0"/>
              <a:t>27/2/19</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F58ADA2-EE22-A047-82E7-D573D7669574}" type="slidenum">
              <a:rPr lang="es-ES" smtClean="0"/>
              <a:t>‹Nr.›</a:t>
            </a:fld>
            <a:endParaRPr lang="es-ES"/>
          </a:p>
        </p:txBody>
      </p:sp>
    </p:spTree>
    <p:extLst>
      <p:ext uri="{BB962C8B-B14F-4D97-AF65-F5344CB8AC3E}">
        <p14:creationId xmlns:p14="http://schemas.microsoft.com/office/powerpoint/2010/main" val="2806538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FCFC21F8-B834-B840-B7B6-5E03190508A5}" type="datetimeFigureOut">
              <a:rPr lang="es-ES" smtClean="0"/>
              <a:t>27/2/19</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F58ADA2-EE22-A047-82E7-D573D7669574}" type="slidenum">
              <a:rPr lang="es-ES" smtClean="0"/>
              <a:t>‹Nr.›</a:t>
            </a:fld>
            <a:endParaRPr lang="es-ES"/>
          </a:p>
        </p:txBody>
      </p:sp>
    </p:spTree>
    <p:extLst>
      <p:ext uri="{BB962C8B-B14F-4D97-AF65-F5344CB8AC3E}">
        <p14:creationId xmlns:p14="http://schemas.microsoft.com/office/powerpoint/2010/main" val="29469767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FCFC21F8-B834-B840-B7B6-5E03190508A5}" type="datetimeFigureOut">
              <a:rPr lang="es-ES" smtClean="0"/>
              <a:t>27/2/19</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F58ADA2-EE22-A047-82E7-D573D7669574}" type="slidenum">
              <a:rPr lang="es-ES" smtClean="0"/>
              <a:t>‹Nr.›</a:t>
            </a:fld>
            <a:endParaRPr lang="es-ES"/>
          </a:p>
        </p:txBody>
      </p:sp>
    </p:spTree>
    <p:extLst>
      <p:ext uri="{BB962C8B-B14F-4D97-AF65-F5344CB8AC3E}">
        <p14:creationId xmlns:p14="http://schemas.microsoft.com/office/powerpoint/2010/main" val="3808888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p>
            <a:fld id="{FCFC21F8-B834-B840-B7B6-5E03190508A5}" type="datetimeFigureOut">
              <a:rPr lang="es-ES" smtClean="0"/>
              <a:t>27/2/19</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F58ADA2-EE22-A047-82E7-D573D7669574}" type="slidenum">
              <a:rPr lang="es-ES" smtClean="0"/>
              <a:t>‹Nr.›</a:t>
            </a:fld>
            <a:endParaRPr lang="es-ES"/>
          </a:p>
        </p:txBody>
      </p:sp>
    </p:spTree>
    <p:extLst>
      <p:ext uri="{BB962C8B-B14F-4D97-AF65-F5344CB8AC3E}">
        <p14:creationId xmlns:p14="http://schemas.microsoft.com/office/powerpoint/2010/main" val="1903270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fecha 4"/>
          <p:cNvSpPr>
            <a:spLocks noGrp="1"/>
          </p:cNvSpPr>
          <p:nvPr>
            <p:ph type="dt" sz="half" idx="10"/>
          </p:nvPr>
        </p:nvSpPr>
        <p:spPr/>
        <p:txBody>
          <a:bodyPr/>
          <a:lstStyle/>
          <a:p>
            <a:fld id="{FCFC21F8-B834-B840-B7B6-5E03190508A5}" type="datetimeFigureOut">
              <a:rPr lang="es-ES" smtClean="0"/>
              <a:t>27/2/19</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6F58ADA2-EE22-A047-82E7-D573D7669574}" type="slidenum">
              <a:rPr lang="es-ES" smtClean="0"/>
              <a:t>‹Nr.›</a:t>
            </a:fld>
            <a:endParaRPr lang="es-ES"/>
          </a:p>
        </p:txBody>
      </p:sp>
    </p:spTree>
    <p:extLst>
      <p:ext uri="{BB962C8B-B14F-4D97-AF65-F5344CB8AC3E}">
        <p14:creationId xmlns:p14="http://schemas.microsoft.com/office/powerpoint/2010/main" val="2302350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smtClean="0"/>
              <a:t>Clic para editar título</a:t>
            </a:r>
            <a:endParaRPr lang="es-ES"/>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7" name="Marcador de fecha 6"/>
          <p:cNvSpPr>
            <a:spLocks noGrp="1"/>
          </p:cNvSpPr>
          <p:nvPr>
            <p:ph type="dt" sz="half" idx="10"/>
          </p:nvPr>
        </p:nvSpPr>
        <p:spPr/>
        <p:txBody>
          <a:bodyPr/>
          <a:lstStyle/>
          <a:p>
            <a:fld id="{FCFC21F8-B834-B840-B7B6-5E03190508A5}" type="datetimeFigureOut">
              <a:rPr lang="es-ES" smtClean="0"/>
              <a:t>27/2/19</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6F58ADA2-EE22-A047-82E7-D573D7669574}" type="slidenum">
              <a:rPr lang="es-ES" smtClean="0"/>
              <a:t>‹Nr.›</a:t>
            </a:fld>
            <a:endParaRPr lang="es-ES"/>
          </a:p>
        </p:txBody>
      </p:sp>
    </p:spTree>
    <p:extLst>
      <p:ext uri="{BB962C8B-B14F-4D97-AF65-F5344CB8AC3E}">
        <p14:creationId xmlns:p14="http://schemas.microsoft.com/office/powerpoint/2010/main" val="1571374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fecha 2"/>
          <p:cNvSpPr>
            <a:spLocks noGrp="1"/>
          </p:cNvSpPr>
          <p:nvPr>
            <p:ph type="dt" sz="half" idx="10"/>
          </p:nvPr>
        </p:nvSpPr>
        <p:spPr/>
        <p:txBody>
          <a:bodyPr/>
          <a:lstStyle/>
          <a:p>
            <a:fld id="{FCFC21F8-B834-B840-B7B6-5E03190508A5}" type="datetimeFigureOut">
              <a:rPr lang="es-ES" smtClean="0"/>
              <a:t>27/2/19</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6F58ADA2-EE22-A047-82E7-D573D7669574}" type="slidenum">
              <a:rPr lang="es-ES" smtClean="0"/>
              <a:t>‹Nr.›</a:t>
            </a:fld>
            <a:endParaRPr lang="es-ES"/>
          </a:p>
        </p:txBody>
      </p:sp>
    </p:spTree>
    <p:extLst>
      <p:ext uri="{BB962C8B-B14F-4D97-AF65-F5344CB8AC3E}">
        <p14:creationId xmlns:p14="http://schemas.microsoft.com/office/powerpoint/2010/main" val="2901258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FCFC21F8-B834-B840-B7B6-5E03190508A5}" type="datetimeFigureOut">
              <a:rPr lang="es-ES" smtClean="0"/>
              <a:t>27/2/19</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6F58ADA2-EE22-A047-82E7-D573D7669574}" type="slidenum">
              <a:rPr lang="es-ES" smtClean="0"/>
              <a:t>‹Nr.›</a:t>
            </a:fld>
            <a:endParaRPr lang="es-ES"/>
          </a:p>
        </p:txBody>
      </p:sp>
    </p:spTree>
    <p:extLst>
      <p:ext uri="{BB962C8B-B14F-4D97-AF65-F5344CB8AC3E}">
        <p14:creationId xmlns:p14="http://schemas.microsoft.com/office/powerpoint/2010/main" val="701157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FCFC21F8-B834-B840-B7B6-5E03190508A5}" type="datetimeFigureOut">
              <a:rPr lang="es-ES" smtClean="0"/>
              <a:t>27/2/19</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6F58ADA2-EE22-A047-82E7-D573D7669574}" type="slidenum">
              <a:rPr lang="es-ES" smtClean="0"/>
              <a:t>‹Nr.›</a:t>
            </a:fld>
            <a:endParaRPr lang="es-ES"/>
          </a:p>
        </p:txBody>
      </p:sp>
    </p:spTree>
    <p:extLst>
      <p:ext uri="{BB962C8B-B14F-4D97-AF65-F5344CB8AC3E}">
        <p14:creationId xmlns:p14="http://schemas.microsoft.com/office/powerpoint/2010/main" val="870358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s-ES_tradnl" smtClean="0"/>
              <a:t>Clic para editar título</a:t>
            </a:r>
            <a:endParaRPr lang="es-ES"/>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FCFC21F8-B834-B840-B7B6-5E03190508A5}" type="datetimeFigureOut">
              <a:rPr lang="es-ES" smtClean="0"/>
              <a:t>27/2/19</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6F58ADA2-EE22-A047-82E7-D573D7669574}" type="slidenum">
              <a:rPr lang="es-ES" smtClean="0"/>
              <a:t>‹Nr.›</a:t>
            </a:fld>
            <a:endParaRPr lang="es-ES"/>
          </a:p>
        </p:txBody>
      </p:sp>
    </p:spTree>
    <p:extLst>
      <p:ext uri="{BB962C8B-B14F-4D97-AF65-F5344CB8AC3E}">
        <p14:creationId xmlns:p14="http://schemas.microsoft.com/office/powerpoint/2010/main" val="124783145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smtClean="0"/>
              <a:t>Clic para editar título</a:t>
            </a:r>
            <a:endParaRPr lang="es-ES"/>
          </a:p>
        </p:txBody>
      </p:sp>
      <p:sp>
        <p:nvSpPr>
          <p:cNvPr id="3" name="Marcador de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FC21F8-B834-B840-B7B6-5E03190508A5}" type="datetimeFigureOut">
              <a:rPr lang="es-ES" smtClean="0"/>
              <a:t>27/2/19</a:t>
            </a:fld>
            <a:endParaRPr lang="es-ES"/>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58ADA2-EE22-A047-82E7-D573D7669574}" type="slidenum">
              <a:rPr lang="es-ES" smtClean="0"/>
              <a:t>‹Nr.›</a:t>
            </a:fld>
            <a:endParaRPr lang="es-ES"/>
          </a:p>
        </p:txBody>
      </p:sp>
    </p:spTree>
    <p:extLst>
      <p:ext uri="{BB962C8B-B14F-4D97-AF65-F5344CB8AC3E}">
        <p14:creationId xmlns:p14="http://schemas.microsoft.com/office/powerpoint/2010/main" val="10215591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La teor</a:t>
            </a:r>
            <a:r>
              <a:rPr lang="es-ES" dirty="0" smtClean="0"/>
              <a:t>ía o la Ciencia del Derecho y la dogmática jurídica</a:t>
            </a:r>
            <a:endParaRPr lang="es-ES" dirty="0"/>
          </a:p>
        </p:txBody>
      </p:sp>
      <p:sp>
        <p:nvSpPr>
          <p:cNvPr id="3" name="Subtítulo 2"/>
          <p:cNvSpPr>
            <a:spLocks noGrp="1"/>
          </p:cNvSpPr>
          <p:nvPr>
            <p:ph type="subTitle" idx="1"/>
          </p:nvPr>
        </p:nvSpPr>
        <p:spPr/>
        <p:txBody>
          <a:bodyPr/>
          <a:lstStyle/>
          <a:p>
            <a:r>
              <a:rPr lang="es-ES" dirty="0" smtClean="0"/>
              <a:t>Curso Filosof</a:t>
            </a:r>
            <a:r>
              <a:rPr lang="es-ES" dirty="0" smtClean="0"/>
              <a:t>ía del Derecho.</a:t>
            </a:r>
          </a:p>
          <a:p>
            <a:r>
              <a:rPr lang="es-ES" dirty="0" smtClean="0"/>
              <a:t>Por Serrana Delgado.</a:t>
            </a:r>
          </a:p>
          <a:p>
            <a:endParaRPr lang="es-ES" dirty="0"/>
          </a:p>
        </p:txBody>
      </p:sp>
    </p:spTree>
    <p:extLst>
      <p:ext uri="{BB962C8B-B14F-4D97-AF65-F5344CB8AC3E}">
        <p14:creationId xmlns:p14="http://schemas.microsoft.com/office/powerpoint/2010/main" val="2405499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La teor</a:t>
            </a:r>
            <a:r>
              <a:rPr lang="es-ES" dirty="0" smtClean="0"/>
              <a:t>ía o la ciencia jurídica</a:t>
            </a:r>
            <a:endParaRPr lang="es-ES" dirty="0"/>
          </a:p>
        </p:txBody>
      </p:sp>
      <p:sp>
        <p:nvSpPr>
          <p:cNvPr id="3" name="Marcador de contenido 2"/>
          <p:cNvSpPr>
            <a:spLocks noGrp="1"/>
          </p:cNvSpPr>
          <p:nvPr>
            <p:ph idx="1"/>
          </p:nvPr>
        </p:nvSpPr>
        <p:spPr/>
        <p:txBody>
          <a:bodyPr/>
          <a:lstStyle/>
          <a:p>
            <a:pPr algn="just"/>
            <a:r>
              <a:rPr lang="es-ES" dirty="0" err="1" smtClean="0"/>
              <a:t>Alchourron</a:t>
            </a:r>
            <a:r>
              <a:rPr lang="es-ES" dirty="0" smtClean="0"/>
              <a:t> y </a:t>
            </a:r>
            <a:r>
              <a:rPr lang="es-ES" dirty="0" err="1" smtClean="0"/>
              <a:t>Buligyn</a:t>
            </a:r>
            <a:r>
              <a:rPr lang="es-ES" dirty="0" smtClean="0"/>
              <a:t> sostienen que la tarea de la ciencia jur</a:t>
            </a:r>
            <a:r>
              <a:rPr lang="es-ES" dirty="0" smtClean="0"/>
              <a:t>ídica se divide en dos etapas: la primera etapa es la “empírica” que consiste en determinar cuáles son los enunciados jurídicos que forman parte de un determinado orden jurídico. En segundo lugar la ordenación o sistematización lógica del Derecho.</a:t>
            </a:r>
            <a:endParaRPr lang="es-ES" dirty="0"/>
          </a:p>
        </p:txBody>
      </p:sp>
    </p:spTree>
    <p:extLst>
      <p:ext uri="{BB962C8B-B14F-4D97-AF65-F5344CB8AC3E}">
        <p14:creationId xmlns:p14="http://schemas.microsoft.com/office/powerpoint/2010/main" val="40673071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La teor</a:t>
            </a:r>
            <a:r>
              <a:rPr lang="es-ES" dirty="0" smtClean="0"/>
              <a:t>ía o la ciencia del Derecho</a:t>
            </a:r>
            <a:endParaRPr lang="es-ES" dirty="0"/>
          </a:p>
        </p:txBody>
      </p:sp>
      <p:sp>
        <p:nvSpPr>
          <p:cNvPr id="3" name="Marcador de contenido 2"/>
          <p:cNvSpPr>
            <a:spLocks noGrp="1"/>
          </p:cNvSpPr>
          <p:nvPr>
            <p:ph idx="1"/>
          </p:nvPr>
        </p:nvSpPr>
        <p:spPr/>
        <p:txBody>
          <a:bodyPr>
            <a:normAutofit fontScale="92500" lnSpcReduction="10000"/>
          </a:bodyPr>
          <a:lstStyle/>
          <a:p>
            <a:pPr algn="just"/>
            <a:r>
              <a:rPr lang="es-ES" dirty="0" smtClean="0"/>
              <a:t>Para A y B la primera tarea de sistematizaci</a:t>
            </a:r>
            <a:r>
              <a:rPr lang="es-ES" dirty="0" smtClean="0"/>
              <a:t>ón del Derecho consiste en dos pasos. El primer paso es derivar las consecuencias lógicas de los enunciados que constituyan la base del sistema, empelando ciertas reglas de inferencia. Esto pondrá de manifiesto lagunas, inconsistencias o contradicciones. </a:t>
            </a:r>
          </a:p>
          <a:p>
            <a:pPr algn="just"/>
            <a:r>
              <a:rPr lang="es-ES" dirty="0" smtClean="0"/>
              <a:t>En una segunda etapa se trata de modificar la base del sistema por una más económica o simplificada que elimine las redundancias.</a:t>
            </a:r>
            <a:endParaRPr lang="es-ES" dirty="0"/>
          </a:p>
        </p:txBody>
      </p:sp>
    </p:spTree>
    <p:extLst>
      <p:ext uri="{BB962C8B-B14F-4D97-AF65-F5344CB8AC3E}">
        <p14:creationId xmlns:p14="http://schemas.microsoft.com/office/powerpoint/2010/main" val="17565755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La teoría o la ciencia del Derecho</a:t>
            </a:r>
            <a:endParaRPr lang="es-ES" dirty="0"/>
          </a:p>
        </p:txBody>
      </p:sp>
      <p:sp>
        <p:nvSpPr>
          <p:cNvPr id="3" name="Marcador de contenido 2"/>
          <p:cNvSpPr>
            <a:spLocks noGrp="1"/>
          </p:cNvSpPr>
          <p:nvPr>
            <p:ph idx="1"/>
          </p:nvPr>
        </p:nvSpPr>
        <p:spPr/>
        <p:txBody>
          <a:bodyPr>
            <a:normAutofit fontScale="92500" lnSpcReduction="10000"/>
          </a:bodyPr>
          <a:lstStyle/>
          <a:p>
            <a:pPr algn="just"/>
            <a:r>
              <a:rPr lang="es-ES" dirty="0" smtClean="0"/>
              <a:t>Un ejemplo de lo anterior el sistema contiene dos normas que dicen: “los ciudadanos de g</a:t>
            </a:r>
            <a:r>
              <a:rPr lang="es-ES" dirty="0" smtClean="0"/>
              <a:t>énero pueden votar a partir de los 18 años de edad” y otra que dice: “las mujeres, siempre que sean ciudadanas, pueden votar a partir de los 18 años” se puede simplificar en la siguiente: “todos los ciudadanos pueden votar a partir de los 18 años de edad” y no podría sustituirse por una norma que no derive de las anteriores del tipo “todos los habitantes mayores de 18 años pueden votar”.</a:t>
            </a:r>
            <a:endParaRPr lang="es-ES" dirty="0"/>
          </a:p>
        </p:txBody>
      </p:sp>
    </p:spTree>
    <p:extLst>
      <p:ext uri="{BB962C8B-B14F-4D97-AF65-F5344CB8AC3E}">
        <p14:creationId xmlns:p14="http://schemas.microsoft.com/office/powerpoint/2010/main" val="27249552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La teoría o la ciencia del Derecho</a:t>
            </a:r>
            <a:endParaRPr lang="es-ES" dirty="0"/>
          </a:p>
        </p:txBody>
      </p:sp>
      <p:sp>
        <p:nvSpPr>
          <p:cNvPr id="3" name="Marcador de contenido 2"/>
          <p:cNvSpPr>
            <a:spLocks noGrp="1"/>
          </p:cNvSpPr>
          <p:nvPr>
            <p:ph idx="1"/>
          </p:nvPr>
        </p:nvSpPr>
        <p:spPr/>
        <p:txBody>
          <a:bodyPr>
            <a:normAutofit fontScale="92500" lnSpcReduction="10000"/>
          </a:bodyPr>
          <a:lstStyle/>
          <a:p>
            <a:pPr algn="just"/>
            <a:r>
              <a:rPr lang="es-ES" dirty="0" smtClean="0"/>
              <a:t>En esta propuesta se trata de hacer una una disciplina de lo jur</a:t>
            </a:r>
            <a:r>
              <a:rPr lang="es-ES" dirty="0" smtClean="0"/>
              <a:t>ídico que respete los cánones de cientificidad que se siguen en otras disciplinas.</a:t>
            </a:r>
          </a:p>
          <a:p>
            <a:pPr algn="just"/>
            <a:r>
              <a:rPr lang="es-ES" dirty="0" smtClean="0"/>
              <a:t>Esta forma de hacer ciencia jurídica puede que no deje conforme a muchos teóricos del Derecho que consideran que la tarea del teórico del Derecho no debe restringirse a, por ejemplo, poner de manifiesto las lagunas o contradicciones, sino a la contribución teórica a su solución.</a:t>
            </a:r>
            <a:endParaRPr lang="es-ES" dirty="0"/>
          </a:p>
        </p:txBody>
      </p:sp>
    </p:spTree>
    <p:extLst>
      <p:ext uri="{BB962C8B-B14F-4D97-AF65-F5344CB8AC3E}">
        <p14:creationId xmlns:p14="http://schemas.microsoft.com/office/powerpoint/2010/main" val="15952319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La teoría o la ciencia del Derecho</a:t>
            </a:r>
            <a:endParaRPr lang="es-ES" dirty="0"/>
          </a:p>
        </p:txBody>
      </p:sp>
      <p:sp>
        <p:nvSpPr>
          <p:cNvPr id="3" name="Marcador de contenido 2"/>
          <p:cNvSpPr>
            <a:spLocks noGrp="1"/>
          </p:cNvSpPr>
          <p:nvPr>
            <p:ph idx="1"/>
          </p:nvPr>
        </p:nvSpPr>
        <p:spPr/>
        <p:txBody>
          <a:bodyPr>
            <a:normAutofit lnSpcReduction="10000"/>
          </a:bodyPr>
          <a:lstStyle/>
          <a:p>
            <a:pPr algn="just"/>
            <a:r>
              <a:rPr lang="es-ES" dirty="0" smtClean="0"/>
              <a:t>No hay un conjunto de propiedades necesarias y suficientes que puedan listarse para la definici</a:t>
            </a:r>
            <a:r>
              <a:rPr lang="es-ES" dirty="0" smtClean="0"/>
              <a:t>ón del concepto “ciencia” que de por sí es ambiguo y vago.</a:t>
            </a:r>
          </a:p>
          <a:p>
            <a:pPr algn="just"/>
            <a:r>
              <a:rPr lang="es-ES" dirty="0" smtClean="0"/>
              <a:t>En opini</a:t>
            </a:r>
            <a:r>
              <a:rPr lang="es-ES" dirty="0" smtClean="0"/>
              <a:t>ón de Nino, </a:t>
            </a:r>
            <a:r>
              <a:rPr lang="es-ES" dirty="0"/>
              <a:t>h</a:t>
            </a:r>
            <a:r>
              <a:rPr lang="es-ES" dirty="0" smtClean="0"/>
              <a:t>ay que analizar qu</a:t>
            </a:r>
            <a:r>
              <a:rPr lang="es-ES" dirty="0" smtClean="0"/>
              <a:t>é es lo que hacen los juristas en su práctica cotidiana y revisar si puede ser sustituido por un método que se avenga mejor a los cánones científicos, cumpliendo una función similar.</a:t>
            </a:r>
            <a:endParaRPr lang="es-ES" dirty="0"/>
          </a:p>
        </p:txBody>
      </p:sp>
    </p:spTree>
    <p:extLst>
      <p:ext uri="{BB962C8B-B14F-4D97-AF65-F5344CB8AC3E}">
        <p14:creationId xmlns:p14="http://schemas.microsoft.com/office/powerpoint/2010/main" val="35698267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La dogm</a:t>
            </a:r>
            <a:r>
              <a:rPr lang="es-ES" dirty="0" smtClean="0"/>
              <a:t>ática jurídica en los países de tradición continental europea.</a:t>
            </a:r>
            <a:endParaRPr lang="es-ES" dirty="0"/>
          </a:p>
        </p:txBody>
      </p:sp>
      <p:sp>
        <p:nvSpPr>
          <p:cNvPr id="3" name="Marcador de contenido 2"/>
          <p:cNvSpPr>
            <a:spLocks noGrp="1"/>
          </p:cNvSpPr>
          <p:nvPr>
            <p:ph idx="1"/>
          </p:nvPr>
        </p:nvSpPr>
        <p:spPr/>
        <p:txBody>
          <a:bodyPr>
            <a:normAutofit/>
          </a:bodyPr>
          <a:lstStyle/>
          <a:p>
            <a:pPr algn="just"/>
            <a:r>
              <a:rPr lang="es-ES" dirty="0" smtClean="0"/>
              <a:t>Es t</a:t>
            </a:r>
            <a:r>
              <a:rPr lang="es-ES" dirty="0" smtClean="0"/>
              <a:t>ípica de los países donde predomina el Derecho legislado.</a:t>
            </a:r>
          </a:p>
          <a:p>
            <a:pPr algn="just"/>
            <a:r>
              <a:rPr lang="es-ES" dirty="0" smtClean="0"/>
              <a:t>Se caracteriza por cierta ideolog</a:t>
            </a:r>
            <a:r>
              <a:rPr lang="es-ES" dirty="0" smtClean="0"/>
              <a:t>ía e ideales racionales acerca de las virtudes del derecho positivo.</a:t>
            </a:r>
          </a:p>
          <a:p>
            <a:pPr algn="just"/>
            <a:r>
              <a:rPr lang="es-ES" dirty="0" smtClean="0"/>
              <a:t>En primer lugar una adhesi</a:t>
            </a:r>
            <a:r>
              <a:rPr lang="es-ES" dirty="0" smtClean="0"/>
              <a:t>ón dogmática al derecho positivo.</a:t>
            </a:r>
          </a:p>
        </p:txBody>
      </p:sp>
    </p:spTree>
    <p:extLst>
      <p:ext uri="{BB962C8B-B14F-4D97-AF65-F5344CB8AC3E}">
        <p14:creationId xmlns:p14="http://schemas.microsoft.com/office/powerpoint/2010/main" val="37086046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La dogmática jurídica en los países de tradición continental europea.</a:t>
            </a:r>
            <a:endParaRPr lang="es-ES" dirty="0"/>
          </a:p>
        </p:txBody>
      </p:sp>
      <p:sp>
        <p:nvSpPr>
          <p:cNvPr id="3" name="Marcador de contenido 2"/>
          <p:cNvSpPr>
            <a:spLocks noGrp="1"/>
          </p:cNvSpPr>
          <p:nvPr>
            <p:ph idx="1"/>
          </p:nvPr>
        </p:nvSpPr>
        <p:spPr/>
        <p:txBody>
          <a:bodyPr/>
          <a:lstStyle/>
          <a:p>
            <a:pPr algn="just"/>
            <a:r>
              <a:rPr lang="es-ES" dirty="0" smtClean="0"/>
              <a:t>Lo anterior implica la aceptaci</a:t>
            </a:r>
            <a:r>
              <a:rPr lang="es-ES" dirty="0" smtClean="0"/>
              <a:t>ón dogmática de la fuerza obligatoria del derecho positivo.</a:t>
            </a:r>
          </a:p>
          <a:p>
            <a:pPr algn="just"/>
            <a:r>
              <a:rPr lang="es-ES" dirty="0" smtClean="0"/>
              <a:t>Se habla de que una creencia es dogm</a:t>
            </a:r>
            <a:r>
              <a:rPr lang="es-ES" dirty="0" smtClean="0"/>
              <a:t>ática cuando no es susceptible de ser contrastada empíricamente, o cuando no está abierta a la crítica o la discusión de los distintos interlocutores. Se funda en la convicción subjetiva o fe de quien la sustenta.</a:t>
            </a:r>
            <a:endParaRPr lang="es-ES" dirty="0"/>
          </a:p>
        </p:txBody>
      </p:sp>
    </p:spTree>
    <p:extLst>
      <p:ext uri="{BB962C8B-B14F-4D97-AF65-F5344CB8AC3E}">
        <p14:creationId xmlns:p14="http://schemas.microsoft.com/office/powerpoint/2010/main" val="1669166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La dogmática jurídica en los países de tradición continental europea.</a:t>
            </a:r>
            <a:endParaRPr lang="es-ES" dirty="0"/>
          </a:p>
        </p:txBody>
      </p:sp>
      <p:sp>
        <p:nvSpPr>
          <p:cNvPr id="3" name="Marcador de contenido 2"/>
          <p:cNvSpPr>
            <a:spLocks noGrp="1"/>
          </p:cNvSpPr>
          <p:nvPr>
            <p:ph idx="1"/>
          </p:nvPr>
        </p:nvSpPr>
        <p:spPr/>
        <p:txBody>
          <a:bodyPr/>
          <a:lstStyle/>
          <a:p>
            <a:pPr algn="just"/>
            <a:r>
              <a:rPr lang="es-ES" dirty="0" smtClean="0"/>
              <a:t>Se puede decir que se acepta racionalmente una norma cuando se ha cotejado con otras normas u otros c</a:t>
            </a:r>
            <a:r>
              <a:rPr lang="es-ES" dirty="0" smtClean="0"/>
              <a:t>ánones valorativos, como de conveniencia, etc.</a:t>
            </a:r>
          </a:p>
          <a:p>
            <a:pPr algn="just"/>
            <a:r>
              <a:rPr lang="es-ES" dirty="0" smtClean="0"/>
              <a:t>Se dice que la aceptación es dogmática cuando, en cambio, sólo se acepta por la autoridad de la que emana, o, por ejemplo, porque es eficaz.</a:t>
            </a:r>
            <a:endParaRPr lang="es-ES" dirty="0"/>
          </a:p>
        </p:txBody>
      </p:sp>
    </p:spTree>
    <p:extLst>
      <p:ext uri="{BB962C8B-B14F-4D97-AF65-F5344CB8AC3E}">
        <p14:creationId xmlns:p14="http://schemas.microsoft.com/office/powerpoint/2010/main" val="25718248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La dogmática jurídica en los países de tradición continental europea</a:t>
            </a:r>
            <a:endParaRPr lang="es-ES" dirty="0"/>
          </a:p>
        </p:txBody>
      </p:sp>
      <p:sp>
        <p:nvSpPr>
          <p:cNvPr id="3" name="Marcador de contenido 2"/>
          <p:cNvSpPr>
            <a:spLocks noGrp="1"/>
          </p:cNvSpPr>
          <p:nvPr>
            <p:ph idx="1"/>
          </p:nvPr>
        </p:nvSpPr>
        <p:spPr/>
        <p:txBody>
          <a:bodyPr>
            <a:normAutofit lnSpcReduction="10000"/>
          </a:bodyPr>
          <a:lstStyle/>
          <a:p>
            <a:r>
              <a:rPr lang="es-ES" dirty="0" smtClean="0"/>
              <a:t>Derivó en el surgimiento de la escuela de la exégesis que que entiende a la ley como la única fuente legítima del Derecho y considera como único elemento para interpretar la norma la voluntad del legislador, asignándole un papel preponderante a la literalidad.</a:t>
            </a:r>
          </a:p>
          <a:p>
            <a:r>
              <a:rPr lang="es-ES" dirty="0" smtClean="0"/>
              <a:t>Posteriormente en Alemania surgi</a:t>
            </a:r>
            <a:r>
              <a:rPr lang="es-ES" dirty="0" smtClean="0"/>
              <a:t>ó la denominada escuela de la “</a:t>
            </a:r>
            <a:r>
              <a:rPr lang="es-ES" dirty="0" err="1" smtClean="0"/>
              <a:t>jursprudencia</a:t>
            </a:r>
            <a:r>
              <a:rPr lang="es-ES" dirty="0" smtClean="0"/>
              <a:t> de conceptos” impulsada por Von </a:t>
            </a:r>
            <a:r>
              <a:rPr lang="es-ES" dirty="0" err="1" smtClean="0"/>
              <a:t>Ihering</a:t>
            </a:r>
            <a:r>
              <a:rPr lang="es-ES" dirty="0" smtClean="0"/>
              <a:t>.</a:t>
            </a:r>
            <a:endParaRPr lang="es-ES" dirty="0"/>
          </a:p>
        </p:txBody>
      </p:sp>
    </p:spTree>
    <p:extLst>
      <p:ext uri="{BB962C8B-B14F-4D97-AF65-F5344CB8AC3E}">
        <p14:creationId xmlns:p14="http://schemas.microsoft.com/office/powerpoint/2010/main" val="35671628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La dogmática jurídica en los países de tradición continental europea</a:t>
            </a:r>
            <a:endParaRPr lang="es-ES" dirty="0"/>
          </a:p>
        </p:txBody>
      </p:sp>
      <p:sp>
        <p:nvSpPr>
          <p:cNvPr id="3" name="Marcador de contenido 2"/>
          <p:cNvSpPr>
            <a:spLocks noGrp="1"/>
          </p:cNvSpPr>
          <p:nvPr>
            <p:ph idx="1"/>
          </p:nvPr>
        </p:nvSpPr>
        <p:spPr/>
        <p:txBody>
          <a:bodyPr>
            <a:normAutofit fontScale="92500" lnSpcReduction="20000"/>
          </a:bodyPr>
          <a:lstStyle/>
          <a:p>
            <a:pPr algn="just"/>
            <a:r>
              <a:rPr lang="es-ES" dirty="0" smtClean="0"/>
              <a:t>Nino destaca sus principales caracter</a:t>
            </a:r>
            <a:r>
              <a:rPr lang="es-ES" dirty="0" smtClean="0"/>
              <a:t>ísticas: </a:t>
            </a:r>
          </a:p>
          <a:p>
            <a:pPr marL="514350" indent="-514350" algn="just">
              <a:buAutoNum type="arabicPeriod"/>
            </a:pPr>
            <a:r>
              <a:rPr lang="es-ES" dirty="0" smtClean="0"/>
              <a:t>Considerar al derecho legislado casi la única fuente del Derecho. </a:t>
            </a:r>
          </a:p>
          <a:p>
            <a:pPr marL="514350" indent="-514350" algn="just">
              <a:buAutoNum type="arabicPeriod"/>
            </a:pPr>
            <a:r>
              <a:rPr lang="es-ES" dirty="0" smtClean="0"/>
              <a:t>Suponer que la legislación es precisa, completa, coherente. </a:t>
            </a:r>
          </a:p>
          <a:p>
            <a:pPr marL="514350" indent="-514350" algn="just">
              <a:buFont typeface="Arial"/>
              <a:buAutoNum type="arabicPeriod"/>
            </a:pPr>
            <a:r>
              <a:rPr lang="es-ES" dirty="0" smtClean="0"/>
              <a:t>Adopción del método de construcción, mediante el cual se identifican determinados conceptos fundamentales y así es posible hallar otras reglas implícitas.</a:t>
            </a:r>
            <a:r>
              <a:rPr lang="es-ES" dirty="0" smtClean="0"/>
              <a:t> </a:t>
            </a:r>
          </a:p>
          <a:p>
            <a:pPr marL="514350" indent="-514350" algn="just">
              <a:buFont typeface="Arial"/>
              <a:buAutoNum type="arabicPeriod"/>
            </a:pPr>
            <a:r>
              <a:rPr lang="es-ES" dirty="0" smtClean="0"/>
              <a:t> Limitación de la actividad del juez a una tarea meramente cognoscitiva.</a:t>
            </a:r>
            <a:endParaRPr lang="es-ES" dirty="0" smtClean="0"/>
          </a:p>
          <a:p>
            <a:pPr marL="514350" indent="-514350" algn="just">
              <a:buAutoNum type="arabicPeriod"/>
            </a:pPr>
            <a:endParaRPr lang="es-ES" dirty="0" smtClean="0"/>
          </a:p>
          <a:p>
            <a:pPr marL="0" indent="0" algn="just">
              <a:buNone/>
            </a:pPr>
            <a:endParaRPr lang="es-ES" dirty="0"/>
          </a:p>
        </p:txBody>
      </p:sp>
    </p:spTree>
    <p:extLst>
      <p:ext uri="{BB962C8B-B14F-4D97-AF65-F5344CB8AC3E}">
        <p14:creationId xmlns:p14="http://schemas.microsoft.com/office/powerpoint/2010/main" val="15831525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La mirada desde la teor</a:t>
            </a:r>
            <a:r>
              <a:rPr lang="es-ES" dirty="0" smtClean="0"/>
              <a:t>ía del Derecho</a:t>
            </a:r>
            <a:endParaRPr lang="es-ES" dirty="0"/>
          </a:p>
        </p:txBody>
      </p:sp>
      <p:sp>
        <p:nvSpPr>
          <p:cNvPr id="3" name="Marcador de contenido 2"/>
          <p:cNvSpPr>
            <a:spLocks noGrp="1"/>
          </p:cNvSpPr>
          <p:nvPr>
            <p:ph idx="1"/>
          </p:nvPr>
        </p:nvSpPr>
        <p:spPr/>
        <p:txBody>
          <a:bodyPr>
            <a:normAutofit lnSpcReduction="10000"/>
          </a:bodyPr>
          <a:lstStyle/>
          <a:p>
            <a:pPr algn="just"/>
            <a:r>
              <a:rPr lang="es-ES" dirty="0" smtClean="0"/>
              <a:t>El discurso de la teor</a:t>
            </a:r>
            <a:r>
              <a:rPr lang="es-ES" dirty="0" smtClean="0"/>
              <a:t>ía del Derecho pretende ser un discurso descriptivo, en función de lenguaje descriptiva.</a:t>
            </a:r>
          </a:p>
          <a:p>
            <a:pPr algn="just"/>
            <a:r>
              <a:rPr lang="es-ES" dirty="0" smtClean="0"/>
              <a:t>No pretender decir cómo el Derecho debería ser, sino cómo el Derecho es en los hechos.</a:t>
            </a:r>
          </a:p>
          <a:p>
            <a:pPr algn="just"/>
            <a:r>
              <a:rPr lang="es-ES" dirty="0" smtClean="0"/>
              <a:t>Para algunos autores es necesario que el discurso del teórico adopte un punto de vista externo que no esté contaminado por la práctica jurídica.</a:t>
            </a:r>
            <a:endParaRPr lang="es-ES" dirty="0"/>
          </a:p>
        </p:txBody>
      </p:sp>
    </p:spTree>
    <p:extLst>
      <p:ext uri="{BB962C8B-B14F-4D97-AF65-F5344CB8AC3E}">
        <p14:creationId xmlns:p14="http://schemas.microsoft.com/office/powerpoint/2010/main" val="3510621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La dogmática jurídica en los países de tradición continental europea</a:t>
            </a:r>
            <a:endParaRPr lang="es-ES" dirty="0"/>
          </a:p>
        </p:txBody>
      </p:sp>
      <p:sp>
        <p:nvSpPr>
          <p:cNvPr id="3" name="Marcador de contenido 2"/>
          <p:cNvSpPr>
            <a:spLocks noGrp="1"/>
          </p:cNvSpPr>
          <p:nvPr>
            <p:ph idx="1"/>
          </p:nvPr>
        </p:nvSpPr>
        <p:spPr/>
        <p:txBody>
          <a:bodyPr/>
          <a:lstStyle/>
          <a:p>
            <a:pPr algn="just"/>
            <a:r>
              <a:rPr lang="es-ES" dirty="0" smtClean="0"/>
              <a:t>Ambas escuelas marcaron de forma muy fuerte la tradici</a:t>
            </a:r>
            <a:r>
              <a:rPr lang="es-ES" dirty="0" smtClean="0"/>
              <a:t>ón de la dogmática continental europea.</a:t>
            </a:r>
          </a:p>
          <a:p>
            <a:pPr algn="just"/>
            <a:r>
              <a:rPr lang="es-ES" dirty="0" smtClean="0"/>
              <a:t>Recibieron duros embates de parte de la escuela del “derecho libre” y la escuela de la “jurisprudencia de intereses”, que consideraron que el derecho legislado contenía lagunas e imprecisiones</a:t>
            </a:r>
          </a:p>
          <a:p>
            <a:pPr marL="0" indent="0">
              <a:buNone/>
            </a:pPr>
            <a:endParaRPr lang="es-ES" dirty="0" smtClean="0"/>
          </a:p>
        </p:txBody>
      </p:sp>
    </p:spTree>
    <p:extLst>
      <p:ext uri="{BB962C8B-B14F-4D97-AF65-F5344CB8AC3E}">
        <p14:creationId xmlns:p14="http://schemas.microsoft.com/office/powerpoint/2010/main" val="28460321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La dogmática jurídica en los países de tradición continental europea</a:t>
            </a:r>
            <a:endParaRPr lang="es-ES" dirty="0"/>
          </a:p>
        </p:txBody>
      </p:sp>
      <p:sp>
        <p:nvSpPr>
          <p:cNvPr id="3" name="Marcador de contenido 2"/>
          <p:cNvSpPr>
            <a:spLocks noGrp="1"/>
          </p:cNvSpPr>
          <p:nvPr>
            <p:ph idx="1"/>
          </p:nvPr>
        </p:nvSpPr>
        <p:spPr/>
        <p:txBody>
          <a:bodyPr>
            <a:normAutofit fontScale="92500" lnSpcReduction="10000"/>
          </a:bodyPr>
          <a:lstStyle/>
          <a:p>
            <a:pPr algn="just"/>
            <a:r>
              <a:rPr lang="es-ES" dirty="0" smtClean="0"/>
              <a:t>Pusieron </a:t>
            </a:r>
            <a:r>
              <a:rPr lang="es-ES" dirty="0" smtClean="0"/>
              <a:t>énfasis en la importancia de otras fuentes del derecho, más allá de la legislación y en la necesidad de que los jueces contaran con libertad para valorar los distintos intereses en conflicto.</a:t>
            </a:r>
          </a:p>
          <a:p>
            <a:pPr algn="just"/>
            <a:r>
              <a:rPr lang="es-ES" dirty="0" smtClean="0"/>
              <a:t>Sin embargo la escuela de la exégesis y la jurisprudencia de conceptos marcaron de forma bastante permanente a la dogmática de forma que no es aceptado que un juez se aparte abiertamente del mandato legal.</a:t>
            </a:r>
            <a:endParaRPr lang="es-ES" dirty="0"/>
          </a:p>
        </p:txBody>
      </p:sp>
    </p:spTree>
    <p:extLst>
      <p:ext uri="{BB962C8B-B14F-4D97-AF65-F5344CB8AC3E}">
        <p14:creationId xmlns:p14="http://schemas.microsoft.com/office/powerpoint/2010/main" val="13112735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La dogmática jurídica en los países de tradición continental europea</a:t>
            </a:r>
            <a:endParaRPr lang="es-ES" dirty="0"/>
          </a:p>
        </p:txBody>
      </p:sp>
      <p:sp>
        <p:nvSpPr>
          <p:cNvPr id="3" name="Marcador de contenido 2"/>
          <p:cNvSpPr>
            <a:spLocks noGrp="1"/>
          </p:cNvSpPr>
          <p:nvPr>
            <p:ph idx="1"/>
          </p:nvPr>
        </p:nvSpPr>
        <p:spPr/>
        <p:txBody>
          <a:bodyPr>
            <a:normAutofit fontScale="85000" lnSpcReduction="10000"/>
          </a:bodyPr>
          <a:lstStyle/>
          <a:p>
            <a:pPr algn="just"/>
            <a:r>
              <a:rPr lang="es-ES" dirty="0" smtClean="0"/>
              <a:t>La ley debe ser obedecida y aplicada por todos los jueces, pese a cualquier disenso axiol</a:t>
            </a:r>
            <a:r>
              <a:rPr lang="es-ES" dirty="0" smtClean="0"/>
              <a:t>ógico. Lo único que puede procurarse es el cambio normativo, pero la decisión judicial debe ser la de la ley. </a:t>
            </a:r>
          </a:p>
          <a:p>
            <a:pPr algn="just"/>
            <a:r>
              <a:rPr lang="es-ES" dirty="0" smtClean="0"/>
              <a:t>Sin embargo la dogm</a:t>
            </a:r>
            <a:r>
              <a:rPr lang="es-ES" dirty="0" smtClean="0"/>
              <a:t>ática ejerce una importante función de formulación de ese Derecho mediante la reformulación de sus contradicciones e imperfecciones. Función que se contradice con la asunción del postulado anterior.</a:t>
            </a:r>
          </a:p>
          <a:p>
            <a:pPr algn="just"/>
            <a:r>
              <a:rPr lang="es-ES" dirty="0" smtClean="0"/>
              <a:t>Esa función creadora de derecho no se realiza en forma abierta, sino de forma encubierta.</a:t>
            </a:r>
          </a:p>
          <a:p>
            <a:pPr algn="just"/>
            <a:endParaRPr lang="es-ES" dirty="0"/>
          </a:p>
        </p:txBody>
      </p:sp>
    </p:spTree>
    <p:extLst>
      <p:ext uri="{BB962C8B-B14F-4D97-AF65-F5344CB8AC3E}">
        <p14:creationId xmlns:p14="http://schemas.microsoft.com/office/powerpoint/2010/main" val="39165923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La dogmática jurídica en los países de tradición continental europea</a:t>
            </a:r>
            <a:endParaRPr lang="es-ES" dirty="0"/>
          </a:p>
        </p:txBody>
      </p:sp>
      <p:sp>
        <p:nvSpPr>
          <p:cNvPr id="3" name="Marcador de contenido 2"/>
          <p:cNvSpPr>
            <a:spLocks noGrp="1"/>
          </p:cNvSpPr>
          <p:nvPr>
            <p:ph idx="1"/>
          </p:nvPr>
        </p:nvSpPr>
        <p:spPr/>
        <p:txBody>
          <a:bodyPr>
            <a:normAutofit fontScale="92500" lnSpcReduction="10000"/>
          </a:bodyPr>
          <a:lstStyle/>
          <a:p>
            <a:pPr algn="just"/>
            <a:r>
              <a:rPr lang="es-ES" dirty="0" smtClean="0"/>
              <a:t>La dogm</a:t>
            </a:r>
            <a:r>
              <a:rPr lang="es-ES" dirty="0" smtClean="0"/>
              <a:t>ática utiliza un determinado aparato conceptual para la proposición de esas nuevas soluciones y las hace aparecer como si derivaran, mágicamente, del derecho positivo.</a:t>
            </a:r>
          </a:p>
          <a:p>
            <a:pPr algn="just"/>
            <a:r>
              <a:rPr lang="es-ES" dirty="0" smtClean="0"/>
              <a:t>Otra caracter</a:t>
            </a:r>
            <a:r>
              <a:rPr lang="es-ES" dirty="0" smtClean="0"/>
              <a:t>ística de la dogmática es el ideal del legislador racional.</a:t>
            </a:r>
          </a:p>
          <a:p>
            <a:pPr algn="just"/>
            <a:r>
              <a:rPr lang="es-ES" dirty="0" smtClean="0"/>
              <a:t>Presuponer esta característica permite atribuirle a este legislador las soluciones que en realidad ellos proponen para completar las lagunas, eliminar contradicciones, etc.</a:t>
            </a:r>
            <a:endParaRPr lang="es-ES" dirty="0"/>
          </a:p>
        </p:txBody>
      </p:sp>
    </p:spTree>
    <p:extLst>
      <p:ext uri="{BB962C8B-B14F-4D97-AF65-F5344CB8AC3E}">
        <p14:creationId xmlns:p14="http://schemas.microsoft.com/office/powerpoint/2010/main" val="15640686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La dogmática jurídica en los países de tradición continental europea</a:t>
            </a:r>
            <a:endParaRPr lang="es-ES" dirty="0"/>
          </a:p>
        </p:txBody>
      </p:sp>
      <p:sp>
        <p:nvSpPr>
          <p:cNvPr id="3" name="Marcador de contenido 2"/>
          <p:cNvSpPr>
            <a:spLocks noGrp="1"/>
          </p:cNvSpPr>
          <p:nvPr>
            <p:ph idx="1"/>
          </p:nvPr>
        </p:nvSpPr>
        <p:spPr/>
        <p:txBody>
          <a:bodyPr>
            <a:normAutofit fontScale="85000" lnSpcReduction="20000"/>
          </a:bodyPr>
          <a:lstStyle/>
          <a:p>
            <a:pPr marL="0" indent="0">
              <a:buNone/>
            </a:pPr>
            <a:r>
              <a:rPr lang="es-ES" dirty="0" smtClean="0"/>
              <a:t>La dogm</a:t>
            </a:r>
            <a:r>
              <a:rPr lang="es-ES" dirty="0" smtClean="0"/>
              <a:t>ática le asigna </a:t>
            </a:r>
            <a:r>
              <a:rPr lang="es-ES" dirty="0" smtClean="0"/>
              <a:t>estas caracter</a:t>
            </a:r>
            <a:r>
              <a:rPr lang="es-ES" dirty="0" smtClean="0"/>
              <a:t>ísticas al legislador racional:</a:t>
            </a:r>
          </a:p>
          <a:p>
            <a:r>
              <a:rPr lang="es-ES" dirty="0" smtClean="0"/>
              <a:t>Único</a:t>
            </a:r>
          </a:p>
          <a:p>
            <a:r>
              <a:rPr lang="es-ES" dirty="0" smtClean="0"/>
              <a:t>Imperecedero</a:t>
            </a:r>
          </a:p>
          <a:p>
            <a:r>
              <a:rPr lang="es-ES" dirty="0" smtClean="0"/>
              <a:t>Consciente</a:t>
            </a:r>
          </a:p>
          <a:p>
            <a:r>
              <a:rPr lang="es-ES" dirty="0" smtClean="0"/>
              <a:t>Omnisciente</a:t>
            </a:r>
          </a:p>
          <a:p>
            <a:r>
              <a:rPr lang="es-ES" dirty="0" smtClean="0"/>
              <a:t>Operativo</a:t>
            </a:r>
          </a:p>
          <a:p>
            <a:r>
              <a:rPr lang="es-ES" dirty="0" smtClean="0"/>
              <a:t>Justo</a:t>
            </a:r>
          </a:p>
          <a:p>
            <a:r>
              <a:rPr lang="es-ES" dirty="0" smtClean="0"/>
              <a:t>Coherente</a:t>
            </a:r>
          </a:p>
          <a:p>
            <a:r>
              <a:rPr lang="es-ES" dirty="0" err="1" smtClean="0"/>
              <a:t>Omnicompresivo</a:t>
            </a:r>
            <a:endParaRPr lang="es-ES" dirty="0" smtClean="0"/>
          </a:p>
          <a:p>
            <a:r>
              <a:rPr lang="es-ES" dirty="0" smtClean="0"/>
              <a:t>Preciso</a:t>
            </a:r>
          </a:p>
          <a:p>
            <a:endParaRPr lang="es-ES" dirty="0"/>
          </a:p>
        </p:txBody>
      </p:sp>
    </p:spTree>
    <p:extLst>
      <p:ext uri="{BB962C8B-B14F-4D97-AF65-F5344CB8AC3E}">
        <p14:creationId xmlns:p14="http://schemas.microsoft.com/office/powerpoint/2010/main" val="771935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La mirada desde la teor</a:t>
            </a:r>
            <a:r>
              <a:rPr lang="es-ES" dirty="0" smtClean="0"/>
              <a:t>ía del Derecho</a:t>
            </a:r>
            <a:endParaRPr lang="es-ES" dirty="0"/>
          </a:p>
        </p:txBody>
      </p:sp>
      <p:sp>
        <p:nvSpPr>
          <p:cNvPr id="3" name="Marcador de contenido 2"/>
          <p:cNvSpPr>
            <a:spLocks noGrp="1"/>
          </p:cNvSpPr>
          <p:nvPr>
            <p:ph idx="1"/>
          </p:nvPr>
        </p:nvSpPr>
        <p:spPr/>
        <p:txBody>
          <a:bodyPr/>
          <a:lstStyle/>
          <a:p>
            <a:pPr algn="just"/>
            <a:r>
              <a:rPr lang="es-ES" dirty="0" smtClean="0"/>
              <a:t>Lo anterior implica que el te</a:t>
            </a:r>
            <a:r>
              <a:rPr lang="es-ES" dirty="0" smtClean="0"/>
              <a:t>órico o el científico del Derecho no elabora soluciones que puedan ser utilizadas por la práctica jurídica.</a:t>
            </a:r>
          </a:p>
          <a:p>
            <a:pPr algn="just"/>
            <a:r>
              <a:rPr lang="es-ES" dirty="0" smtClean="0"/>
              <a:t>Esto es que presente posiciones o “teorías” que puedas ser usadas por abogados o jueces para solucionar casos prácticos.</a:t>
            </a:r>
            <a:endParaRPr lang="es-ES" dirty="0"/>
          </a:p>
        </p:txBody>
      </p:sp>
    </p:spTree>
    <p:extLst>
      <p:ext uri="{BB962C8B-B14F-4D97-AF65-F5344CB8AC3E}">
        <p14:creationId xmlns:p14="http://schemas.microsoft.com/office/powerpoint/2010/main" val="1247142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La mirada desde la dogm</a:t>
            </a:r>
            <a:r>
              <a:rPr lang="es-ES" dirty="0" smtClean="0"/>
              <a:t>ática</a:t>
            </a:r>
            <a:endParaRPr lang="es-ES" dirty="0"/>
          </a:p>
        </p:txBody>
      </p:sp>
      <p:sp>
        <p:nvSpPr>
          <p:cNvPr id="3" name="Marcador de contenido 2"/>
          <p:cNvSpPr>
            <a:spLocks noGrp="1"/>
          </p:cNvSpPr>
          <p:nvPr>
            <p:ph idx="1"/>
          </p:nvPr>
        </p:nvSpPr>
        <p:spPr/>
        <p:txBody>
          <a:bodyPr>
            <a:normAutofit fontScale="92500" lnSpcReduction="10000"/>
          </a:bodyPr>
          <a:lstStyle/>
          <a:p>
            <a:pPr algn="just"/>
            <a:r>
              <a:rPr lang="es-ES" dirty="0" smtClean="0"/>
              <a:t>La dogm</a:t>
            </a:r>
            <a:r>
              <a:rPr lang="es-ES" dirty="0" smtClean="0"/>
              <a:t>ática por el contrario adopta un punto de vista exclusivamente interno, en el entendido de que da soluciones para casos prácticos.</a:t>
            </a:r>
          </a:p>
          <a:p>
            <a:pPr algn="just"/>
            <a:r>
              <a:rPr lang="es-ES" dirty="0" smtClean="0"/>
              <a:t>Toma al Derecho como algo “dado”, no se presenta como una crítica al Derecho.</a:t>
            </a:r>
          </a:p>
          <a:p>
            <a:pPr algn="just"/>
            <a:r>
              <a:rPr lang="es-ES" dirty="0" smtClean="0"/>
              <a:t>Si bien tiene una pretensión de descripción, en realidad no describe cómo el Derecho es, sino que pretende prescribir cómo debería ser. Concretamente cómo se debería resolver un caso.</a:t>
            </a:r>
          </a:p>
          <a:p>
            <a:endParaRPr lang="es-ES" dirty="0"/>
          </a:p>
        </p:txBody>
      </p:sp>
    </p:spTree>
    <p:extLst>
      <p:ext uri="{BB962C8B-B14F-4D97-AF65-F5344CB8AC3E}">
        <p14:creationId xmlns:p14="http://schemas.microsoft.com/office/powerpoint/2010/main" val="2526405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La mirada desde la dogm</a:t>
            </a:r>
            <a:r>
              <a:rPr lang="es-ES" dirty="0" smtClean="0"/>
              <a:t>ática</a:t>
            </a:r>
            <a:endParaRPr lang="es-ES" dirty="0"/>
          </a:p>
        </p:txBody>
      </p:sp>
      <p:sp>
        <p:nvSpPr>
          <p:cNvPr id="3" name="Marcador de contenido 2"/>
          <p:cNvSpPr>
            <a:spLocks noGrp="1"/>
          </p:cNvSpPr>
          <p:nvPr>
            <p:ph idx="1"/>
          </p:nvPr>
        </p:nvSpPr>
        <p:spPr/>
        <p:txBody>
          <a:bodyPr/>
          <a:lstStyle/>
          <a:p>
            <a:pPr algn="just"/>
            <a:r>
              <a:rPr lang="es-ES" dirty="0" smtClean="0"/>
              <a:t>Es acompañada adem</a:t>
            </a:r>
            <a:r>
              <a:rPr lang="es-ES" dirty="0" smtClean="0"/>
              <a:t>ás del dogma acerca de la característica del Derecho.</a:t>
            </a:r>
          </a:p>
          <a:p>
            <a:pPr algn="just"/>
            <a:r>
              <a:rPr lang="es-ES" dirty="0" smtClean="0"/>
              <a:t>Hay una sobrevaloración de la figura del legislador.</a:t>
            </a:r>
          </a:p>
          <a:p>
            <a:pPr algn="just"/>
            <a:r>
              <a:rPr lang="es-ES" dirty="0" smtClean="0"/>
              <a:t>El Derecho se ve como completo.</a:t>
            </a:r>
          </a:p>
          <a:p>
            <a:pPr algn="just"/>
            <a:r>
              <a:rPr lang="es-ES" dirty="0" smtClean="0"/>
              <a:t>Y suele haber también una valoración del Derecho como algo bueno o moralmente justificado por el hecho de ser Derecho.</a:t>
            </a:r>
            <a:endParaRPr lang="es-ES" dirty="0"/>
          </a:p>
        </p:txBody>
      </p:sp>
    </p:spTree>
    <p:extLst>
      <p:ext uri="{BB962C8B-B14F-4D97-AF65-F5344CB8AC3E}">
        <p14:creationId xmlns:p14="http://schemas.microsoft.com/office/powerpoint/2010/main" val="31765907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La ciencia o teor</a:t>
            </a:r>
            <a:r>
              <a:rPr lang="es-ES" dirty="0" smtClean="0"/>
              <a:t>ía</a:t>
            </a:r>
            <a:r>
              <a:rPr lang="es-ES" dirty="0" smtClean="0"/>
              <a:t> del Derecho</a:t>
            </a:r>
            <a:endParaRPr lang="es-ES" dirty="0"/>
          </a:p>
        </p:txBody>
      </p:sp>
      <p:sp>
        <p:nvSpPr>
          <p:cNvPr id="3" name="Marcador de contenido 2"/>
          <p:cNvSpPr>
            <a:spLocks noGrp="1"/>
          </p:cNvSpPr>
          <p:nvPr>
            <p:ph idx="1"/>
          </p:nvPr>
        </p:nvSpPr>
        <p:spPr/>
        <p:txBody>
          <a:bodyPr>
            <a:normAutofit fontScale="92500" lnSpcReduction="20000"/>
          </a:bodyPr>
          <a:lstStyle/>
          <a:p>
            <a:pPr algn="just"/>
            <a:r>
              <a:rPr lang="es-ES" dirty="0" smtClean="0"/>
              <a:t>Nino resalta que la ciencia jur</a:t>
            </a:r>
            <a:r>
              <a:rPr lang="es-ES" dirty="0" smtClean="0"/>
              <a:t>ídica es para Kelsen una ciencia normativa no porque formule normas, sino porque su objeto es describir normas.</a:t>
            </a:r>
            <a:r>
              <a:rPr lang="es-ES" dirty="0" smtClean="0"/>
              <a:t> </a:t>
            </a:r>
          </a:p>
          <a:p>
            <a:pPr algn="just"/>
            <a:r>
              <a:rPr lang="es-ES" dirty="0" smtClean="0"/>
              <a:t>A los enunciados jur</a:t>
            </a:r>
            <a:r>
              <a:rPr lang="es-ES" dirty="0" smtClean="0"/>
              <a:t>ídicos que describen normas Kelsen los llama “proposiciones jurídicas”. Tienen idéntico contenido. Lo que las distinguen son las funciones lingüísticas en las que están formuladas. Las normas son formulaciones prescriptivas mientras que las proposiciones jurídicas son enunciados descriptivos.</a:t>
            </a:r>
            <a:endParaRPr lang="es-ES" dirty="0"/>
          </a:p>
        </p:txBody>
      </p:sp>
    </p:spTree>
    <p:extLst>
      <p:ext uri="{BB962C8B-B14F-4D97-AF65-F5344CB8AC3E}">
        <p14:creationId xmlns:p14="http://schemas.microsoft.com/office/powerpoint/2010/main" val="3099085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La ciencia o teor</a:t>
            </a:r>
            <a:r>
              <a:rPr lang="es-ES" dirty="0" smtClean="0"/>
              <a:t>ía del Derecho</a:t>
            </a:r>
            <a:endParaRPr lang="es-ES" dirty="0"/>
          </a:p>
        </p:txBody>
      </p:sp>
      <p:sp>
        <p:nvSpPr>
          <p:cNvPr id="3" name="Marcador de contenido 2"/>
          <p:cNvSpPr>
            <a:spLocks noGrp="1"/>
          </p:cNvSpPr>
          <p:nvPr>
            <p:ph idx="1"/>
          </p:nvPr>
        </p:nvSpPr>
        <p:spPr/>
        <p:txBody>
          <a:bodyPr>
            <a:normAutofit fontScale="92500" lnSpcReduction="10000"/>
          </a:bodyPr>
          <a:lstStyle/>
          <a:p>
            <a:pPr algn="just"/>
            <a:r>
              <a:rPr lang="es-ES" dirty="0" smtClean="0"/>
              <a:t>Ross, seg</a:t>
            </a:r>
            <a:r>
              <a:rPr lang="es-ES" dirty="0" smtClean="0"/>
              <a:t>ún Nino, critica la formulación lógica que de las proposiciones jurídicas hace Kelsen. Ya que pese a que Kelsen considera a las proposiciones jurídicas, enunciados que describen normas jurídicas, entiende que son enunciados de “deber ser”.</a:t>
            </a:r>
          </a:p>
          <a:p>
            <a:pPr algn="just"/>
            <a:r>
              <a:rPr lang="es-ES" dirty="0" smtClean="0"/>
              <a:t>En esto para Ross hay una contradicción en Kelsen. Deberían considerarse enunciados jurídicos que describen que algo “es” por más que su objeto sea normativo o de “deber ser”.</a:t>
            </a:r>
            <a:endParaRPr lang="es-ES" dirty="0"/>
          </a:p>
        </p:txBody>
      </p:sp>
    </p:spTree>
    <p:extLst>
      <p:ext uri="{BB962C8B-B14F-4D97-AF65-F5344CB8AC3E}">
        <p14:creationId xmlns:p14="http://schemas.microsoft.com/office/powerpoint/2010/main" val="56739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La ciencia o teor</a:t>
            </a:r>
            <a:r>
              <a:rPr lang="es-ES" dirty="0" smtClean="0"/>
              <a:t>ía del Derecho</a:t>
            </a:r>
            <a:endParaRPr lang="es-ES" dirty="0"/>
          </a:p>
        </p:txBody>
      </p:sp>
      <p:sp>
        <p:nvSpPr>
          <p:cNvPr id="3" name="Marcador de contenido 2"/>
          <p:cNvSpPr>
            <a:spLocks noGrp="1"/>
          </p:cNvSpPr>
          <p:nvPr>
            <p:ph idx="1"/>
          </p:nvPr>
        </p:nvSpPr>
        <p:spPr/>
        <p:txBody>
          <a:bodyPr/>
          <a:lstStyle/>
          <a:p>
            <a:pPr algn="just"/>
            <a:r>
              <a:rPr lang="es-ES" dirty="0" smtClean="0"/>
              <a:t>Para Ross las proposiciones del Derecho vigente tienen que ser aserciones acerca de cu</a:t>
            </a:r>
            <a:r>
              <a:rPr lang="es-ES" dirty="0" smtClean="0"/>
              <a:t>ál es el Derecho vigente.</a:t>
            </a:r>
          </a:p>
          <a:p>
            <a:pPr algn="just"/>
            <a:r>
              <a:rPr lang="es-ES" dirty="0" smtClean="0"/>
              <a:t>El derecho vigente es el conjunto de directivas que usar</a:t>
            </a:r>
            <a:r>
              <a:rPr lang="es-ES" dirty="0" smtClean="0"/>
              <a:t>án los tribunales para tomar sus decisiones. En este sentido los enunciados de la ciencia jurídica son predicciones acerca de cuáles directivas serán tomadas por los jueces.</a:t>
            </a:r>
            <a:endParaRPr lang="es-ES" dirty="0"/>
          </a:p>
        </p:txBody>
      </p:sp>
    </p:spTree>
    <p:extLst>
      <p:ext uri="{BB962C8B-B14F-4D97-AF65-F5344CB8AC3E}">
        <p14:creationId xmlns:p14="http://schemas.microsoft.com/office/powerpoint/2010/main" val="8688147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La teor</a:t>
            </a:r>
            <a:r>
              <a:rPr lang="es-ES" dirty="0" smtClean="0"/>
              <a:t>ía o la ciencia del Derecho</a:t>
            </a:r>
            <a:endParaRPr lang="es-ES" dirty="0"/>
          </a:p>
        </p:txBody>
      </p:sp>
      <p:sp>
        <p:nvSpPr>
          <p:cNvPr id="3" name="Marcador de contenido 2"/>
          <p:cNvSpPr>
            <a:spLocks noGrp="1"/>
          </p:cNvSpPr>
          <p:nvPr>
            <p:ph idx="1"/>
          </p:nvPr>
        </p:nvSpPr>
        <p:spPr/>
        <p:txBody>
          <a:bodyPr/>
          <a:lstStyle/>
          <a:p>
            <a:pPr algn="just"/>
            <a:r>
              <a:rPr lang="es-ES" dirty="0" smtClean="0"/>
              <a:t>Para hacer estas predicciones la teor</a:t>
            </a:r>
            <a:r>
              <a:rPr lang="es-ES" dirty="0" smtClean="0"/>
              <a:t>ía del Derecho puede valerse de otras “ciencias” como la sicología, la sociología, la economía. A diferencia de lo sostenido por Kelsen en cuanto a que la teoría del derecho debe ser “pura” en tanto a no contaminada por otras ciencias.</a:t>
            </a:r>
            <a:endParaRPr lang="es-ES" dirty="0"/>
          </a:p>
        </p:txBody>
      </p:sp>
    </p:spTree>
    <p:extLst>
      <p:ext uri="{BB962C8B-B14F-4D97-AF65-F5344CB8AC3E}">
        <p14:creationId xmlns:p14="http://schemas.microsoft.com/office/powerpoint/2010/main" val="313769402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9088</TotalTime>
  <Words>1652</Words>
  <Application>Microsoft Macintosh PowerPoint</Application>
  <PresentationFormat>Presentación en pantalla (4:3)</PresentationFormat>
  <Paragraphs>87</Paragraphs>
  <Slides>24</Slides>
  <Notes>0</Notes>
  <HiddenSlides>0</HiddenSlides>
  <MMClips>0</MMClips>
  <ScaleCrop>false</ScaleCrop>
  <HeadingPairs>
    <vt:vector size="4" baseType="variant">
      <vt:variant>
        <vt:lpstr>Tema</vt:lpstr>
      </vt:variant>
      <vt:variant>
        <vt:i4>1</vt:i4>
      </vt:variant>
      <vt:variant>
        <vt:lpstr>Títulos de diapositiva</vt:lpstr>
      </vt:variant>
      <vt:variant>
        <vt:i4>24</vt:i4>
      </vt:variant>
    </vt:vector>
  </HeadingPairs>
  <TitlesOfParts>
    <vt:vector size="25" baseType="lpstr">
      <vt:lpstr>Tema de Office</vt:lpstr>
      <vt:lpstr>La teoría o la Ciencia del Derecho y la dogmática jurídica</vt:lpstr>
      <vt:lpstr>La mirada desde la teoría del Derecho</vt:lpstr>
      <vt:lpstr>La mirada desde la teoría del Derecho</vt:lpstr>
      <vt:lpstr>La mirada desde la dogmática</vt:lpstr>
      <vt:lpstr>La mirada desde la dogmática</vt:lpstr>
      <vt:lpstr>La ciencia o teoría del Derecho</vt:lpstr>
      <vt:lpstr>La ciencia o teoría del Derecho</vt:lpstr>
      <vt:lpstr>La ciencia o teoría del Derecho</vt:lpstr>
      <vt:lpstr>La teoría o la ciencia del Derecho</vt:lpstr>
      <vt:lpstr>La teoría o la ciencia jurídica</vt:lpstr>
      <vt:lpstr>La teoría o la ciencia del Derecho</vt:lpstr>
      <vt:lpstr>La teoría o la ciencia del Derecho</vt:lpstr>
      <vt:lpstr>La teoría o la ciencia del Derecho</vt:lpstr>
      <vt:lpstr>La teoría o la ciencia del Derecho</vt:lpstr>
      <vt:lpstr>La dogmática jurídica en los países de tradición continental europea.</vt:lpstr>
      <vt:lpstr>La dogmática jurídica en los países de tradición continental europea.</vt:lpstr>
      <vt:lpstr>La dogmática jurídica en los países de tradición continental europea.</vt:lpstr>
      <vt:lpstr>La dogmática jurídica en los países de tradición continental europea</vt:lpstr>
      <vt:lpstr>La dogmática jurídica en los países de tradición continental europea</vt:lpstr>
      <vt:lpstr>La dogmática jurídica en los países de tradición continental europea</vt:lpstr>
      <vt:lpstr>La dogmática jurídica en los países de tradición continental europea</vt:lpstr>
      <vt:lpstr>La dogmática jurídica en los países de tradición continental europea</vt:lpstr>
      <vt:lpstr>La dogmática jurídica en los países de tradición continental europea</vt:lpstr>
      <vt:lpstr>La dogmática jurídica en los países de tradición continental europea</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teoría o la Ciencia del Derecho y la dogmática jurídica</dc:title>
  <dc:creator>Nelson Ottonelli  Gastán</dc:creator>
  <cp:lastModifiedBy>Nelson Ottonelli  Gastán</cp:lastModifiedBy>
  <cp:revision>64</cp:revision>
  <dcterms:created xsi:type="dcterms:W3CDTF">2019-02-27T15:45:07Z</dcterms:created>
  <dcterms:modified xsi:type="dcterms:W3CDTF">2019-03-05T23:14:01Z</dcterms:modified>
</cp:coreProperties>
</file>