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288" y="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17" name="16 Marcador de pie de página"/>
          <p:cNvSpPr>
            <a:spLocks noGrp="1"/>
          </p:cNvSpPr>
          <p:nvPr>
            <p:ph type="ftr" sz="quarter" idx="11"/>
          </p:nvPr>
        </p:nvSpPr>
        <p:spPr/>
        <p:txBody>
          <a:bodyPr/>
          <a:lstStyle/>
          <a:p>
            <a:endParaRPr lang="es-UY"/>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1D6E68-486E-4268-901A-037C84F29481}" type="slidenum">
              <a:rPr lang="es-UY" smtClean="0"/>
              <a:t>‹Nº›</a:t>
            </a:fld>
            <a:endParaRPr lang="es-UY"/>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B61D6E68-486E-4268-901A-037C84F29481}" type="slidenum">
              <a:rPr lang="es-UY" smtClean="0"/>
              <a:t>‹Nº›</a:t>
            </a:fld>
            <a:endParaRPr lang="es-UY"/>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B61D6E68-486E-4268-901A-037C84F29481}" type="slidenum">
              <a:rPr lang="es-UY" smtClean="0"/>
              <a:t>‹Nº›</a:t>
            </a:fld>
            <a:endParaRPr lang="es-UY"/>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5" name="4 Marcador de pie de página"/>
          <p:cNvSpPr>
            <a:spLocks noGrp="1"/>
          </p:cNvSpPr>
          <p:nvPr>
            <p:ph type="ftr" sz="quarter" idx="11"/>
          </p:nvPr>
        </p:nvSpPr>
        <p:spPr/>
        <p:txBody>
          <a:bodyPr/>
          <a:lstStyle/>
          <a:p>
            <a:endParaRPr lang="es-UY"/>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a:xfrm>
            <a:off x="4361688" y="1026372"/>
            <a:ext cx="457200" cy="441325"/>
          </a:xfrm>
        </p:spPr>
        <p:txBody>
          <a:bodyPr/>
          <a:lstStyle/>
          <a:p>
            <a:fld id="{B61D6E68-486E-4268-901A-037C84F29481}" type="slidenum">
              <a:rPr lang="es-UY" smtClean="0"/>
              <a:t>‹Nº›</a:t>
            </a:fld>
            <a:endParaRPr lang="es-UY"/>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UY"/>
          </a:p>
        </p:txBody>
      </p:sp>
      <p:sp>
        <p:nvSpPr>
          <p:cNvPr id="4" name="3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1D6E68-486E-4268-901A-037C84F29481}" type="slidenum">
              <a:rPr lang="es-UY" smtClean="0"/>
              <a:t>‹Nº›</a:t>
            </a:fld>
            <a:endParaRPr lang="es-UY"/>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4AB61FBB-EAD5-4C4E-8195-BE48FB665B9D}" type="datetimeFigureOut">
              <a:rPr lang="es-UY" smtClean="0"/>
              <a:t>19/6/2022</a:t>
            </a:fld>
            <a:endParaRPr lang="es-UY"/>
          </a:p>
        </p:txBody>
      </p:sp>
      <p:sp>
        <p:nvSpPr>
          <p:cNvPr id="6" name="5 Marcador de pie de página"/>
          <p:cNvSpPr>
            <a:spLocks noGrp="1"/>
          </p:cNvSpPr>
          <p:nvPr>
            <p:ph type="ftr" sz="quarter" idx="11"/>
          </p:nvPr>
        </p:nvSpPr>
        <p:spPr/>
        <p:txBody>
          <a:bodyPr/>
          <a:lstStyle/>
          <a:p>
            <a:endParaRPr lang="es-UY"/>
          </a:p>
        </p:txBody>
      </p:sp>
      <p:sp>
        <p:nvSpPr>
          <p:cNvPr id="7" name="6 Marcador de número de diapositiva"/>
          <p:cNvSpPr>
            <a:spLocks noGrp="1"/>
          </p:cNvSpPr>
          <p:nvPr>
            <p:ph type="sldNum" sz="quarter" idx="12"/>
          </p:nvPr>
        </p:nvSpPr>
        <p:spPr/>
        <p:txBody>
          <a:bodyPr/>
          <a:lstStyle/>
          <a:p>
            <a:fld id="{B61D6E68-486E-4268-901A-037C84F29481}" type="slidenum">
              <a:rPr lang="es-UY" smtClean="0"/>
              <a:t>‹Nº›</a:t>
            </a:fld>
            <a:endParaRPr lang="es-UY"/>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8" name="7 Marcador de pie de página"/>
          <p:cNvSpPr>
            <a:spLocks noGrp="1"/>
          </p:cNvSpPr>
          <p:nvPr>
            <p:ph type="ftr" sz="quarter" idx="11"/>
          </p:nvPr>
        </p:nvSpPr>
        <p:spPr>
          <a:xfrm>
            <a:off x="304800" y="6409944"/>
            <a:ext cx="3581400" cy="365760"/>
          </a:xfrm>
        </p:spPr>
        <p:txBody>
          <a:bodyPr/>
          <a:lstStyle/>
          <a:p>
            <a:endParaRPr lang="es-UY"/>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B61D6E68-486E-4268-901A-037C84F29481}" type="slidenum">
              <a:rPr lang="es-UY" smtClean="0"/>
              <a:t>‹Nº›</a:t>
            </a:fld>
            <a:endParaRPr lang="es-UY"/>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a:xfrm>
            <a:off x="4343400" y="1036020"/>
            <a:ext cx="457200" cy="441325"/>
          </a:xfrm>
        </p:spPr>
        <p:txBody>
          <a:bodyPr/>
          <a:lstStyle/>
          <a:p>
            <a:fld id="{B61D6E68-486E-4268-901A-037C84F29481}" type="slidenum">
              <a:rPr lang="es-UY" smtClean="0"/>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3" name="2 Marcador de pie de página"/>
          <p:cNvSpPr>
            <a:spLocks noGrp="1"/>
          </p:cNvSpPr>
          <p:nvPr>
            <p:ph type="ftr" sz="quarter" idx="11"/>
          </p:nvPr>
        </p:nvSpPr>
        <p:spPr/>
        <p:txBody>
          <a:bodyPr/>
          <a:lstStyle/>
          <a:p>
            <a:endParaRPr lang="es-UY"/>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B61D6E68-486E-4268-901A-037C84F29481}" type="slidenum">
              <a:rPr lang="es-UY" smtClean="0"/>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1D6E68-486E-4268-901A-037C84F29481}" type="slidenum">
              <a:rPr lang="es-UY" smtClean="0"/>
              <a:t>‹Nº›</a:t>
            </a:fld>
            <a:endParaRPr lang="es-UY"/>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4AB61FBB-EAD5-4C4E-8195-BE48FB665B9D}" type="datetimeFigureOut">
              <a:rPr lang="es-UY" smtClean="0"/>
              <a:t>19/6/2022</a:t>
            </a:fld>
            <a:endParaRPr lang="es-UY"/>
          </a:p>
        </p:txBody>
      </p:sp>
      <p:sp>
        <p:nvSpPr>
          <p:cNvPr id="6" name="5 Marcador de pie de página"/>
          <p:cNvSpPr>
            <a:spLocks noGrp="1"/>
          </p:cNvSpPr>
          <p:nvPr>
            <p:ph type="ftr" sz="quarter" idx="11"/>
          </p:nvPr>
        </p:nvSpPr>
        <p:spPr>
          <a:xfrm>
            <a:off x="301752" y="6410848"/>
            <a:ext cx="3383280" cy="365760"/>
          </a:xfrm>
        </p:spPr>
        <p:txBody>
          <a:bodyPr/>
          <a:lstStyle/>
          <a:p>
            <a:endParaRPr lang="es-UY"/>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B61D6E68-486E-4268-901A-037C84F29481}" type="slidenum">
              <a:rPr lang="es-UY" smtClean="0"/>
              <a:t>‹Nº›</a:t>
            </a:fld>
            <a:endParaRPr lang="es-UY"/>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4AB61FBB-EAD5-4C4E-8195-BE48FB665B9D}" type="datetimeFigureOut">
              <a:rPr lang="es-UY" smtClean="0"/>
              <a:t>19/6/2022</a:t>
            </a:fld>
            <a:endParaRPr lang="es-UY"/>
          </a:p>
        </p:txBody>
      </p:sp>
      <p:sp>
        <p:nvSpPr>
          <p:cNvPr id="6" name="5 Marcador de pie de página"/>
          <p:cNvSpPr>
            <a:spLocks noGrp="1"/>
          </p:cNvSpPr>
          <p:nvPr>
            <p:ph type="ftr" sz="quarter" idx="11"/>
          </p:nvPr>
        </p:nvSpPr>
        <p:spPr>
          <a:xfrm>
            <a:off x="301752" y="6410848"/>
            <a:ext cx="3584448" cy="365760"/>
          </a:xfrm>
        </p:spPr>
        <p:txBody>
          <a:bodyPr/>
          <a:lstStyle/>
          <a:p>
            <a:endParaRPr lang="es-U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AB61FBB-EAD5-4C4E-8195-BE48FB665B9D}" type="datetimeFigureOut">
              <a:rPr lang="es-UY" smtClean="0"/>
              <a:t>19/6/2022</a:t>
            </a:fld>
            <a:endParaRPr lang="es-UY"/>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UY"/>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1D6E68-486E-4268-901A-037C84F29481}" type="slidenum">
              <a:rPr lang="es-UY" smtClean="0"/>
              <a:t>‹Nº›</a:t>
            </a:fld>
            <a:endParaRPr lang="es-UY"/>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UY" dirty="0" smtClean="0"/>
              <a:t>La terminación de la relación de trabajo por iniciativa del </a:t>
            </a:r>
            <a:r>
              <a:rPr lang="es-UY" dirty="0" smtClean="0"/>
              <a:t>empleador</a:t>
            </a:r>
          </a:p>
          <a:p>
            <a:endParaRPr lang="es-UY" dirty="0" smtClean="0"/>
          </a:p>
          <a:p>
            <a:endParaRPr lang="es-UY" dirty="0"/>
          </a:p>
        </p:txBody>
      </p:sp>
      <p:sp>
        <p:nvSpPr>
          <p:cNvPr id="2" name="1 Título"/>
          <p:cNvSpPr>
            <a:spLocks noGrp="1"/>
          </p:cNvSpPr>
          <p:nvPr>
            <p:ph type="ctrTitle"/>
          </p:nvPr>
        </p:nvSpPr>
        <p:spPr/>
        <p:txBody>
          <a:bodyPr/>
          <a:lstStyle/>
          <a:p>
            <a:r>
              <a:rPr lang="es-UY" dirty="0" smtClean="0">
                <a:solidFill>
                  <a:srgbClr val="C00000"/>
                </a:solidFill>
              </a:rPr>
              <a:t>EL DESPIDO</a:t>
            </a:r>
            <a:endParaRPr lang="es-UY" dirty="0">
              <a:solidFill>
                <a:srgbClr val="C00000"/>
              </a:solidFill>
            </a:endParaRPr>
          </a:p>
        </p:txBody>
      </p:sp>
    </p:spTree>
    <p:extLst>
      <p:ext uri="{BB962C8B-B14F-4D97-AF65-F5344CB8AC3E}">
        <p14:creationId xmlns:p14="http://schemas.microsoft.com/office/powerpoint/2010/main" val="1598134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RÉGIMEN DE DESPIDO EN URUGUAY</a:t>
            </a:r>
            <a:endParaRPr lang="es-UY" dirty="0">
              <a:solidFill>
                <a:srgbClr val="C00000"/>
              </a:solidFill>
            </a:endParaRPr>
          </a:p>
        </p:txBody>
      </p:sp>
      <p:sp>
        <p:nvSpPr>
          <p:cNvPr id="3" name="2 Marcador de contenido"/>
          <p:cNvSpPr>
            <a:spLocks noGrp="1"/>
          </p:cNvSpPr>
          <p:nvPr>
            <p:ph sz="quarter" idx="1"/>
          </p:nvPr>
        </p:nvSpPr>
        <p:spPr/>
        <p:txBody>
          <a:bodyPr/>
          <a:lstStyle/>
          <a:p>
            <a:pPr marL="0" indent="0" algn="just">
              <a:buNone/>
            </a:pPr>
            <a:r>
              <a:rPr lang="es-UY" dirty="0" smtClean="0"/>
              <a:t>c) Régimen de estabilidad absoluta: nulidad del despido y acción de reintegro. Trabajador despedido por razones sindicales (despido antisindical). Ley 17.940. Se consagra la nulidad de los actos discriminatorios.</a:t>
            </a:r>
          </a:p>
          <a:p>
            <a:pPr marL="0" indent="0" algn="just">
              <a:buNone/>
            </a:pPr>
            <a:r>
              <a:rPr lang="es-UY" dirty="0" smtClean="0"/>
              <a:t>d) Régimen de reparación complementario en función de la legislación civil: despidos abusivos.</a:t>
            </a:r>
          </a:p>
          <a:p>
            <a:pPr marL="0" indent="0" algn="just">
              <a:buNone/>
            </a:pPr>
            <a:r>
              <a:rPr lang="es-UY" dirty="0" smtClean="0"/>
              <a:t>e) Régimen de despidos discriminatorios: en violación del principio de igualdad. Propuestas doctrinarias que lo califican como un «despido nulo». </a:t>
            </a:r>
            <a:endParaRPr lang="es-UY" dirty="0"/>
          </a:p>
        </p:txBody>
      </p:sp>
    </p:spTree>
    <p:extLst>
      <p:ext uri="{BB962C8B-B14F-4D97-AF65-F5344CB8AC3E}">
        <p14:creationId xmlns:p14="http://schemas.microsoft.com/office/powerpoint/2010/main" val="39099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EL DESPIDO</a:t>
            </a:r>
            <a:endParaRPr lang="es-UY" dirty="0">
              <a:solidFill>
                <a:srgbClr val="C00000"/>
              </a:solidFill>
            </a:endParaRPr>
          </a:p>
        </p:txBody>
      </p:sp>
      <p:sp>
        <p:nvSpPr>
          <p:cNvPr id="3" name="2 Marcador de contenido"/>
          <p:cNvSpPr>
            <a:spLocks noGrp="1"/>
          </p:cNvSpPr>
          <p:nvPr>
            <p:ph sz="quarter" idx="1"/>
          </p:nvPr>
        </p:nvSpPr>
        <p:spPr/>
        <p:txBody>
          <a:bodyPr/>
          <a:lstStyle/>
          <a:p>
            <a:pPr marL="514350" indent="-514350" algn="just">
              <a:buAutoNum type="alphaLcParenR"/>
            </a:pPr>
            <a:r>
              <a:rPr lang="es-UY" dirty="0" smtClean="0"/>
              <a:t>Nuestra legislación no define el instituto del despido.</a:t>
            </a:r>
          </a:p>
          <a:p>
            <a:pPr marL="514350" indent="-514350" algn="just">
              <a:buAutoNum type="alphaLcParenR"/>
            </a:pPr>
            <a:r>
              <a:rPr lang="es-UY" dirty="0" smtClean="0"/>
              <a:t>No se consagra un deber de preavisar.</a:t>
            </a:r>
          </a:p>
          <a:p>
            <a:pPr marL="514350" indent="-514350" algn="just">
              <a:buAutoNum type="alphaLcParenR"/>
            </a:pPr>
            <a:r>
              <a:rPr lang="es-UY" dirty="0" smtClean="0"/>
              <a:t>No se regulan los llamados «despidos colectivos».</a:t>
            </a:r>
          </a:p>
          <a:p>
            <a:pPr marL="514350" indent="-514350" algn="just">
              <a:buAutoNum type="alphaLcParenR"/>
            </a:pPr>
            <a:r>
              <a:rPr lang="es-UY" dirty="0" smtClean="0"/>
              <a:t>Definición: </a:t>
            </a:r>
            <a:r>
              <a:rPr lang="es-UY" dirty="0"/>
              <a:t>Américo </a:t>
            </a:r>
            <a:r>
              <a:rPr lang="es-UY" dirty="0" err="1"/>
              <a:t>Plá</a:t>
            </a:r>
            <a:r>
              <a:rPr lang="es-UY" dirty="0"/>
              <a:t> </a:t>
            </a:r>
            <a:r>
              <a:rPr lang="es-UY" dirty="0" smtClean="0"/>
              <a:t>Rodríguez: «es un acto unilateral por el cual el empleador pone fin al contrato de trabajo».</a:t>
            </a:r>
          </a:p>
          <a:p>
            <a:pPr marL="514350" indent="-514350" algn="just">
              <a:buAutoNum type="alphaLcParenR"/>
            </a:pPr>
            <a:r>
              <a:rPr lang="es-UY" dirty="0" smtClean="0"/>
              <a:t>Alonso </a:t>
            </a:r>
            <a:r>
              <a:rPr lang="es-UY" dirty="0" err="1" smtClean="0"/>
              <a:t>Oléa</a:t>
            </a:r>
            <a:r>
              <a:rPr lang="es-UY" dirty="0" smtClean="0"/>
              <a:t>: «extinción del contrato de trabajo por voluntad unilateral del empresario».</a:t>
            </a:r>
            <a:endParaRPr lang="es-UY" dirty="0"/>
          </a:p>
        </p:txBody>
      </p:sp>
    </p:spTree>
    <p:extLst>
      <p:ext uri="{BB962C8B-B14F-4D97-AF65-F5344CB8AC3E}">
        <p14:creationId xmlns:p14="http://schemas.microsoft.com/office/powerpoint/2010/main" val="1789388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ELEMENTOS DE LA DEFINICIÓN</a:t>
            </a:r>
            <a:endParaRPr lang="es-UY" dirty="0">
              <a:solidFill>
                <a:srgbClr val="C00000"/>
              </a:solidFill>
            </a:endParaRPr>
          </a:p>
        </p:txBody>
      </p:sp>
      <p:sp>
        <p:nvSpPr>
          <p:cNvPr id="3" name="2 Marcador de contenido"/>
          <p:cNvSpPr>
            <a:spLocks noGrp="1"/>
          </p:cNvSpPr>
          <p:nvPr>
            <p:ph sz="quarter" idx="1"/>
          </p:nvPr>
        </p:nvSpPr>
        <p:spPr/>
        <p:txBody>
          <a:bodyPr>
            <a:normAutofit fontScale="70000" lnSpcReduction="20000"/>
          </a:bodyPr>
          <a:lstStyle/>
          <a:p>
            <a:pPr marL="514350" indent="-514350" algn="just">
              <a:buAutoNum type="alphaLcParenR"/>
            </a:pPr>
            <a:r>
              <a:rPr lang="es-MX" i="1" dirty="0" smtClean="0"/>
              <a:t>Negocio </a:t>
            </a:r>
            <a:r>
              <a:rPr lang="es-MX" i="1" dirty="0"/>
              <a:t>jurídico</a:t>
            </a:r>
            <a:r>
              <a:rPr lang="es-MX" dirty="0" smtClean="0"/>
              <a:t>. </a:t>
            </a:r>
            <a:r>
              <a:rPr lang="es-MX" dirty="0"/>
              <a:t>En primer </a:t>
            </a:r>
            <a:r>
              <a:rPr lang="es-MX" dirty="0" smtClean="0"/>
              <a:t>lugar el despido es </a:t>
            </a:r>
            <a:r>
              <a:rPr lang="es-MX" dirty="0"/>
              <a:t>un acto o negocio jurídico, esto es, una manifestación de voluntad que produce efectos </a:t>
            </a:r>
            <a:r>
              <a:rPr lang="es-MX" dirty="0" smtClean="0"/>
              <a:t>jurídicos: modifica una situación jurídica preexistente.</a:t>
            </a:r>
          </a:p>
          <a:p>
            <a:pPr marL="514350" indent="-514350" algn="just">
              <a:buAutoNum type="alphaLcParenR"/>
            </a:pPr>
            <a:r>
              <a:rPr lang="es-MX" i="1" dirty="0"/>
              <a:t>Negocio </a:t>
            </a:r>
            <a:r>
              <a:rPr lang="es-MX" i="1" dirty="0" smtClean="0"/>
              <a:t>extintivo</a:t>
            </a:r>
            <a:r>
              <a:rPr lang="es-MX" dirty="0" smtClean="0"/>
              <a:t>. </a:t>
            </a:r>
            <a:r>
              <a:rPr lang="es-MX" dirty="0"/>
              <a:t>T</a:t>
            </a:r>
            <a:r>
              <a:rPr lang="es-MX" dirty="0" smtClean="0"/>
              <a:t>iene </a:t>
            </a:r>
            <a:r>
              <a:rPr lang="es-MX" dirty="0"/>
              <a:t>como efecto esencial la cesación del vínculo jurídico, extinguiendo la relación </a:t>
            </a:r>
            <a:r>
              <a:rPr lang="es-MX" dirty="0" smtClean="0"/>
              <a:t>obligacional a futuro.</a:t>
            </a:r>
          </a:p>
          <a:p>
            <a:pPr marL="514350" indent="-514350" algn="just">
              <a:buAutoNum type="alphaLcParenR"/>
            </a:pPr>
            <a:r>
              <a:rPr lang="es-MX" i="1" dirty="0" smtClean="0"/>
              <a:t>Negocio unilateral</a:t>
            </a:r>
            <a:r>
              <a:rPr lang="es-MX" dirty="0" smtClean="0"/>
              <a:t>. Se perfecciona con la sola manifestación de voluntad del empleador, sin requerir el asentimiento del trabajador. Régimen de despido directo.</a:t>
            </a:r>
          </a:p>
          <a:p>
            <a:pPr marL="514350" indent="-514350" algn="just">
              <a:buAutoNum type="alphaLcParenR"/>
            </a:pPr>
            <a:r>
              <a:rPr lang="es-MX" i="1" dirty="0" smtClean="0"/>
              <a:t>Negocio </a:t>
            </a:r>
            <a:r>
              <a:rPr lang="es-MX" i="1" dirty="0" err="1" smtClean="0"/>
              <a:t>recepticio</a:t>
            </a:r>
            <a:r>
              <a:rPr lang="es-MX" dirty="0"/>
              <a:t>. </a:t>
            </a:r>
            <a:r>
              <a:rPr lang="es-MX" dirty="0" smtClean="0"/>
              <a:t>La </a:t>
            </a:r>
            <a:r>
              <a:rPr lang="es-MX" dirty="0"/>
              <a:t>voluntad extintiva emanada del </a:t>
            </a:r>
            <a:r>
              <a:rPr lang="es-MX" dirty="0" smtClean="0"/>
              <a:t>empleador, </a:t>
            </a:r>
            <a:r>
              <a:rPr lang="es-MX" dirty="0"/>
              <a:t>para tener eficacia, debe llegar a la esfera de conocimiento del </a:t>
            </a:r>
            <a:r>
              <a:rPr lang="es-MX" dirty="0" smtClean="0"/>
              <a:t>trabajador. No hay exigencia de forma (no existe la «carta de despido»): puede ser verbal o escrito (no hay formulas sacramentales); o incluso tácito (conducta concluyente).</a:t>
            </a:r>
          </a:p>
          <a:p>
            <a:pPr marL="514350" indent="-514350" algn="just">
              <a:buAutoNum type="alphaLcParenR"/>
            </a:pPr>
            <a:r>
              <a:rPr lang="es-MX" i="1" dirty="0" smtClean="0"/>
              <a:t>Negocio causado</a:t>
            </a:r>
            <a:r>
              <a:rPr lang="es-MX" dirty="0" smtClean="0"/>
              <a:t>.  Exige la expresión de causa?. Se impone una «justa causa» o «justificar» el despido. El empleador no podría despedir, salvo que exista un «justa causa», una «causa razonable» o una «justificación». Esto hace que el despido esté justificado.</a:t>
            </a:r>
          </a:p>
          <a:p>
            <a:pPr marL="0" indent="0" algn="just">
              <a:buNone/>
            </a:pPr>
            <a:endParaRPr lang="es-UY" dirty="0"/>
          </a:p>
        </p:txBody>
      </p:sp>
    </p:spTree>
    <p:extLst>
      <p:ext uri="{BB962C8B-B14F-4D97-AF65-F5344CB8AC3E}">
        <p14:creationId xmlns:p14="http://schemas.microsoft.com/office/powerpoint/2010/main" val="1309065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ELEMENTOS DE LA DEFINICIÓN</a:t>
            </a:r>
            <a:endParaRPr lang="es-UY" dirty="0">
              <a:solidFill>
                <a:srgbClr val="C00000"/>
              </a:solidFill>
            </a:endParaRPr>
          </a:p>
        </p:txBody>
      </p:sp>
      <p:sp>
        <p:nvSpPr>
          <p:cNvPr id="3" name="2 Marcador de contenido"/>
          <p:cNvSpPr>
            <a:spLocks noGrp="1"/>
          </p:cNvSpPr>
          <p:nvPr>
            <p:ph sz="quarter" idx="1"/>
          </p:nvPr>
        </p:nvSpPr>
        <p:spPr/>
        <p:txBody>
          <a:bodyPr>
            <a:normAutofit fontScale="77500" lnSpcReduction="20000"/>
          </a:bodyPr>
          <a:lstStyle/>
          <a:p>
            <a:pPr marL="0" indent="0" algn="just">
              <a:buNone/>
            </a:pPr>
            <a:r>
              <a:rPr lang="es-UY" dirty="0" smtClean="0"/>
              <a:t>La cuestión de la justificación del despido suscita varias posiciones:</a:t>
            </a:r>
          </a:p>
          <a:p>
            <a:pPr marL="514350" indent="-514350" algn="just">
              <a:buAutoNum type="alphaLcParenR"/>
            </a:pPr>
            <a:r>
              <a:rPr lang="es-UY" dirty="0" smtClean="0"/>
              <a:t>Posición tradicional: el empleador ostenta un «derecho de despedir» y no debe esgrimir causal alguna (despido ad </a:t>
            </a:r>
            <a:r>
              <a:rPr lang="es-UY" dirty="0" err="1" smtClean="0"/>
              <a:t>nutum</a:t>
            </a:r>
            <a:r>
              <a:rPr lang="es-UY" dirty="0" smtClean="0"/>
              <a:t>).</a:t>
            </a:r>
          </a:p>
          <a:p>
            <a:pPr marL="514350" indent="-514350" algn="just">
              <a:buAutoNum type="alphaLcParenR"/>
            </a:pPr>
            <a:r>
              <a:rPr lang="es-UY" dirty="0" smtClean="0"/>
              <a:t>Posición restrictiva de la justa causa: el empleador para despedir debe invocar una «justa causa», y si la misma no existe debe abonar la indemnización por despido. En nuestro ordenamiento la notoria mala conducta es la única justa causa de despido: despido sin justa causa será aquél que tiene lugar sin que se configure una hipótesis de N.M.C.</a:t>
            </a:r>
          </a:p>
          <a:p>
            <a:pPr marL="514350" indent="-514350" algn="just">
              <a:buAutoNum type="alphaLcParenR"/>
            </a:pPr>
            <a:r>
              <a:rPr lang="es-UY" dirty="0" smtClean="0"/>
              <a:t>Posición amplia sobre la justa causa: el empleador para despedir debe invocar una «justa causa», pero la misma no se reduce a la N.M.C. que sería una especie de ella imputable a la conducta del trabajador. Para el ejercicio del acto de despedir se exige una «justa causa»; y si se ejerce sin justa causa y se provoca un daño (superior al cubierto por la I.P.D.) hay abuso, debiendo el trabajador ser resarcido por ese daño mayor (despido abusivo).</a:t>
            </a:r>
            <a:endParaRPr lang="es-UY" dirty="0"/>
          </a:p>
        </p:txBody>
      </p:sp>
    </p:spTree>
    <p:extLst>
      <p:ext uri="{BB962C8B-B14F-4D97-AF65-F5344CB8AC3E}">
        <p14:creationId xmlns:p14="http://schemas.microsoft.com/office/powerpoint/2010/main" val="706238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INDIRECTO</a:t>
            </a:r>
            <a:endParaRPr lang="es-UY" dirty="0">
              <a:solidFill>
                <a:srgbClr val="C00000"/>
              </a:solidFill>
            </a:endParaRPr>
          </a:p>
        </p:txBody>
      </p:sp>
      <p:sp>
        <p:nvSpPr>
          <p:cNvPr id="3" name="2 Marcador de contenido"/>
          <p:cNvSpPr>
            <a:spLocks noGrp="1"/>
          </p:cNvSpPr>
          <p:nvPr>
            <p:ph sz="quarter" idx="1"/>
          </p:nvPr>
        </p:nvSpPr>
        <p:spPr/>
        <p:txBody>
          <a:bodyPr>
            <a:normAutofit fontScale="92500" lnSpcReduction="20000"/>
          </a:bodyPr>
          <a:lstStyle/>
          <a:p>
            <a:pPr algn="just"/>
            <a:r>
              <a:rPr lang="es-UY" dirty="0" smtClean="0"/>
              <a:t>El despido no siempre se exterioriza en forma directa. En algunas ocasiones es la voluntad del trabajador la que extingue la relación de trabajo, pero en base a un incumplimiento patronal previo (despido provocado o indirecto). También se habla de «despido de hecho», de «renuncia justificada», de «situaciones equiparables al despido».</a:t>
            </a:r>
          </a:p>
          <a:p>
            <a:pPr algn="just"/>
            <a:r>
              <a:rPr lang="es-UY" dirty="0" smtClean="0"/>
              <a:t>Definición: «acto rescisorio que pone fin a la relación de laboral por decisión unilateral del trabajador, basada en que el empleador con sus actos u omisiones ha hecho imposible la </a:t>
            </a:r>
            <a:r>
              <a:rPr lang="es-UY" dirty="0" err="1" smtClean="0"/>
              <a:t>prosecusión</a:t>
            </a:r>
            <a:r>
              <a:rPr lang="es-UY" dirty="0" smtClean="0"/>
              <a:t> del contrato de trabajo» (Américo </a:t>
            </a:r>
            <a:r>
              <a:rPr lang="es-UY" dirty="0" err="1" smtClean="0"/>
              <a:t>Plá</a:t>
            </a:r>
            <a:r>
              <a:rPr lang="es-UY" dirty="0" smtClean="0"/>
              <a:t> Rodríguez).</a:t>
            </a:r>
          </a:p>
          <a:p>
            <a:pPr algn="just"/>
            <a:r>
              <a:rPr lang="es-UY" dirty="0" smtClean="0"/>
              <a:t>Es una modalidad de despido o un modo diferente de extinción de la relación de trabajo?.</a:t>
            </a:r>
          </a:p>
          <a:p>
            <a:pPr marL="514350" indent="-514350" algn="just">
              <a:buAutoNum type="alphaLcParenR"/>
            </a:pPr>
            <a:endParaRPr lang="es-UY" dirty="0" smtClean="0"/>
          </a:p>
          <a:p>
            <a:pPr algn="just"/>
            <a:endParaRPr lang="es-UY" dirty="0"/>
          </a:p>
        </p:txBody>
      </p:sp>
    </p:spTree>
    <p:extLst>
      <p:ext uri="{BB962C8B-B14F-4D97-AF65-F5344CB8AC3E}">
        <p14:creationId xmlns:p14="http://schemas.microsoft.com/office/powerpoint/2010/main" val="330516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INDIRECTO</a:t>
            </a:r>
            <a:endParaRPr lang="es-UY" dirty="0">
              <a:solidFill>
                <a:srgbClr val="C00000"/>
              </a:solidFill>
            </a:endParaRPr>
          </a:p>
        </p:txBody>
      </p:sp>
      <p:sp>
        <p:nvSpPr>
          <p:cNvPr id="3" name="2 Marcador de contenido"/>
          <p:cNvSpPr>
            <a:spLocks noGrp="1"/>
          </p:cNvSpPr>
          <p:nvPr>
            <p:ph sz="quarter" idx="1"/>
          </p:nvPr>
        </p:nvSpPr>
        <p:spPr/>
        <p:txBody>
          <a:bodyPr>
            <a:normAutofit fontScale="70000" lnSpcReduction="20000"/>
          </a:bodyPr>
          <a:lstStyle/>
          <a:p>
            <a:pPr marL="0" indent="0" algn="just">
              <a:buNone/>
            </a:pPr>
            <a:r>
              <a:rPr lang="es-UY" dirty="0" smtClean="0"/>
              <a:t>Elementos del despido indirecto:</a:t>
            </a:r>
          </a:p>
          <a:p>
            <a:pPr marL="514350" indent="-514350" algn="just">
              <a:buAutoNum type="alphaLcParenR"/>
            </a:pPr>
            <a:r>
              <a:rPr lang="es-UY" dirty="0" smtClean="0"/>
              <a:t>Incumplimiento del empleador (elemento objetivo). Es el presupuesto lógico del instituto: el elemento básico de origen o arranque. Debe existir un incumplimiento del empleador: i) grave (que genere una situación intolerable para el trabajador, que haga imposible continuar la relación); ii) puede ser tanto un único incumplimiento como una reiteración de ilícitos puntuales; iii) pueden transgredirse normas legales, convencionales o contractuales; iv) es indiferente el elemento daño en sí al trabajador; v) no requiere la intención de forzar la renuncia o el abandono del trabajador.</a:t>
            </a:r>
          </a:p>
          <a:p>
            <a:pPr marL="514350" indent="-514350" algn="just">
              <a:buAutoNum type="alphaLcParenR"/>
            </a:pPr>
            <a:r>
              <a:rPr lang="es-UY" dirty="0" smtClean="0"/>
              <a:t>Decisión del trabajador (elemento subjetivo). Se requiere un acto de voluntad del trabajador, quien debe asumir la decisión de considerarse despedido.</a:t>
            </a:r>
          </a:p>
          <a:p>
            <a:pPr marL="514350" indent="-514350" algn="just">
              <a:buAutoNum type="alphaLcParenR"/>
            </a:pPr>
            <a:r>
              <a:rPr lang="es-UY" dirty="0" smtClean="0"/>
              <a:t>Separación del trabajador (elemento material). La volición del trabajador debe acompañarse con la actitud de dejar el trabajo, de separarse de la relación. Es lógicamente incompatible considerarse indirectamente despedido y seguir trabajando.</a:t>
            </a:r>
          </a:p>
          <a:p>
            <a:pPr marL="514350" indent="-514350" algn="just">
              <a:buAutoNum type="alphaLcParenR"/>
            </a:pPr>
            <a:r>
              <a:rPr lang="es-UY" dirty="0" smtClean="0"/>
              <a:t>En definitiva los elementos se resumen al a) y el c). </a:t>
            </a:r>
            <a:endParaRPr lang="es-UY" dirty="0"/>
          </a:p>
        </p:txBody>
      </p:sp>
    </p:spTree>
    <p:extLst>
      <p:ext uri="{BB962C8B-B14F-4D97-AF65-F5344CB8AC3E}">
        <p14:creationId xmlns:p14="http://schemas.microsoft.com/office/powerpoint/2010/main" val="407264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INDIRECTO</a:t>
            </a:r>
            <a:endParaRPr lang="es-UY" dirty="0">
              <a:solidFill>
                <a:srgbClr val="C00000"/>
              </a:solidFill>
            </a:endParaRPr>
          </a:p>
        </p:txBody>
      </p:sp>
      <p:sp>
        <p:nvSpPr>
          <p:cNvPr id="3" name="2 Marcador de contenido"/>
          <p:cNvSpPr>
            <a:spLocks noGrp="1"/>
          </p:cNvSpPr>
          <p:nvPr>
            <p:ph sz="quarter" idx="1"/>
          </p:nvPr>
        </p:nvSpPr>
        <p:spPr/>
        <p:txBody>
          <a:bodyPr>
            <a:normAutofit fontScale="77500" lnSpcReduction="20000"/>
          </a:bodyPr>
          <a:lstStyle/>
          <a:p>
            <a:pPr algn="just"/>
            <a:r>
              <a:rPr lang="es-UY" dirty="0" smtClean="0"/>
              <a:t>Fundamento legal: el despido indirecto es una manifestación de la condición resolutoria implícita en los contratos bilaterales, que consagra el art. 1431 del Código Civil, «para el caso en que una de las partes no cumpla su compromiso», lo que da derecho al acreedor «a la ejecución de la convención» o a «pedir la resolución con daños y perjuicios».</a:t>
            </a:r>
          </a:p>
          <a:p>
            <a:pPr algn="just"/>
            <a:r>
              <a:rPr lang="es-UY" dirty="0" smtClean="0"/>
              <a:t>Efectos del despido indirecto: idénticos a los del despido directo, dando derecho a reclamar la indemnización por despido e incluso la reparación de daños en caso de </a:t>
            </a:r>
            <a:r>
              <a:rPr lang="es-UY" dirty="0" err="1" smtClean="0"/>
              <a:t>abusividad</a:t>
            </a:r>
            <a:r>
              <a:rPr lang="es-UY" dirty="0" smtClean="0"/>
              <a:t>.</a:t>
            </a:r>
          </a:p>
          <a:p>
            <a:pPr algn="just"/>
            <a:r>
              <a:rPr lang="es-UY" dirty="0" smtClean="0"/>
              <a:t>Ejemplos: a) </a:t>
            </a:r>
            <a:r>
              <a:rPr lang="es-UY" dirty="0"/>
              <a:t>e</a:t>
            </a:r>
            <a:r>
              <a:rPr lang="es-UY" dirty="0" smtClean="0"/>
              <a:t>jercicio abusivo del </a:t>
            </a:r>
            <a:r>
              <a:rPr lang="es-UY" dirty="0" err="1" smtClean="0"/>
              <a:t>jus</a:t>
            </a:r>
            <a:r>
              <a:rPr lang="es-UY" dirty="0" smtClean="0"/>
              <a:t> </a:t>
            </a:r>
            <a:r>
              <a:rPr lang="es-UY" dirty="0" err="1" smtClean="0"/>
              <a:t>variandi</a:t>
            </a:r>
            <a:r>
              <a:rPr lang="es-UY" dirty="0" smtClean="0"/>
              <a:t> (cambio de lugar de trabajo perjudicial, rebaja de categoría o de salario); b) no pago de créditos salariales; c) destrato al trabajador o actos de acoso (moral o sexual); d) reducción de «convocatorias»; e) no pago de horas extras; f) ejercicio abusivo del poder disciplinario; g) por no afiliación o no aportación a la seguridad social.</a:t>
            </a:r>
            <a:endParaRPr lang="es-UY" dirty="0"/>
          </a:p>
        </p:txBody>
      </p:sp>
    </p:spTree>
    <p:extLst>
      <p:ext uri="{BB962C8B-B14F-4D97-AF65-F5344CB8AC3E}">
        <p14:creationId xmlns:p14="http://schemas.microsoft.com/office/powerpoint/2010/main" val="4016337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ABUSIVO</a:t>
            </a:r>
            <a:endParaRPr lang="es-UY" dirty="0">
              <a:solidFill>
                <a:srgbClr val="C00000"/>
              </a:solidFill>
            </a:endParaRPr>
          </a:p>
        </p:txBody>
      </p:sp>
      <p:sp>
        <p:nvSpPr>
          <p:cNvPr id="3" name="2 Marcador de contenido"/>
          <p:cNvSpPr>
            <a:spLocks noGrp="1"/>
          </p:cNvSpPr>
          <p:nvPr>
            <p:ph sz="quarter" idx="1"/>
          </p:nvPr>
        </p:nvSpPr>
        <p:spPr/>
        <p:txBody>
          <a:bodyPr>
            <a:normAutofit fontScale="85000" lnSpcReduction="20000"/>
          </a:bodyPr>
          <a:lstStyle/>
          <a:p>
            <a:pPr algn="just"/>
            <a:r>
              <a:rPr lang="es-UY" dirty="0" smtClean="0"/>
              <a:t>La indemnización por despido común es de naturaleza tarifada o </a:t>
            </a:r>
            <a:r>
              <a:rPr lang="es-UY" i="1" dirty="0" err="1" smtClean="0"/>
              <a:t>forfataire</a:t>
            </a:r>
            <a:r>
              <a:rPr lang="es-UY" dirty="0" smtClean="0"/>
              <a:t>: se liquida sobre bases objetivas como son la antigüedad del trabajador y su salario, con un tope legal.</a:t>
            </a:r>
          </a:p>
          <a:p>
            <a:pPr algn="just"/>
            <a:r>
              <a:rPr lang="es-UY" dirty="0" smtClean="0"/>
              <a:t>No repara el daño integral o real que pueda padecer el trabajador como consecuencia del despido: la I.P.D. cubre el daño material y moral que ocasiona la pérdida del empleo en sí, la violación del derecho al trabajo. Repara los daños «normales» del despido, sean materiales (privación del salario, de beneficios adicionales, de antigüedad, de cobertura social) o morales (la zozobra de perder el trabajo).</a:t>
            </a:r>
          </a:p>
          <a:p>
            <a:pPr algn="just"/>
            <a:r>
              <a:rPr lang="es-UY" dirty="0" smtClean="0"/>
              <a:t>Los daños reales que el despido puede producir podrán ser inferiores o incluso superiores al monto de la indemnización, pero no tendrá en principio más derecho que a percibir la tarifada.</a:t>
            </a:r>
            <a:endParaRPr lang="es-UY" dirty="0"/>
          </a:p>
        </p:txBody>
      </p:sp>
    </p:spTree>
    <p:extLst>
      <p:ext uri="{BB962C8B-B14F-4D97-AF65-F5344CB8AC3E}">
        <p14:creationId xmlns:p14="http://schemas.microsoft.com/office/powerpoint/2010/main" val="2759482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ABUSIVO</a:t>
            </a:r>
            <a:endParaRPr lang="es-UY" dirty="0">
              <a:solidFill>
                <a:srgbClr val="C00000"/>
              </a:solidFill>
            </a:endParaRPr>
          </a:p>
        </p:txBody>
      </p:sp>
      <p:sp>
        <p:nvSpPr>
          <p:cNvPr id="3" name="2 Marcador de contenido"/>
          <p:cNvSpPr>
            <a:spLocks noGrp="1"/>
          </p:cNvSpPr>
          <p:nvPr>
            <p:ph sz="quarter" idx="1"/>
          </p:nvPr>
        </p:nvSpPr>
        <p:spPr>
          <a:xfrm>
            <a:off x="395536" y="1556792"/>
            <a:ext cx="8503920" cy="4572000"/>
          </a:xfrm>
        </p:spPr>
        <p:txBody>
          <a:bodyPr>
            <a:normAutofit fontScale="92500" lnSpcReduction="20000"/>
          </a:bodyPr>
          <a:lstStyle/>
          <a:p>
            <a:pPr algn="just"/>
            <a:r>
              <a:rPr lang="es-UY" dirty="0" smtClean="0"/>
              <a:t>La praxis laboral y la jurisprudencia detectaron hipótesis, en que el despido (por la finalidad perseguida, el modo en que se ejercía, etc.), provocaba un daño superior al resarcido por la I.P.D., que debía ser resarcido.</a:t>
            </a:r>
          </a:p>
          <a:p>
            <a:pPr algn="just"/>
            <a:r>
              <a:rPr lang="es-UY" dirty="0" smtClean="0"/>
              <a:t>Se planteó el razonamiento de que en ciertas situaciones es posible «superar» el monto de la indemnización tarifada; a efectos de lo cual la doctrina elaboró la teoría del «despido abusivo» o «despido especialmente injustificado».</a:t>
            </a:r>
          </a:p>
          <a:p>
            <a:pPr algn="just"/>
            <a:r>
              <a:rPr lang="es-UY" dirty="0" smtClean="0"/>
              <a:t>En este razonamiento se hizo una aplicación al derecho del trabajo de la teoría del abuso de derecho como principio general prevista en el Código Civil: quien usa su derecho no daña a otro; pero quien ejerce su derecho con abuso debe responder por los daños causados.</a:t>
            </a:r>
            <a:endParaRPr lang="es-UY" dirty="0"/>
          </a:p>
        </p:txBody>
      </p:sp>
    </p:spTree>
    <p:extLst>
      <p:ext uri="{BB962C8B-B14F-4D97-AF65-F5344CB8AC3E}">
        <p14:creationId xmlns:p14="http://schemas.microsoft.com/office/powerpoint/2010/main" val="2867175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ABUSIVO</a:t>
            </a:r>
            <a:endParaRPr lang="es-UY" dirty="0">
              <a:solidFill>
                <a:srgbClr val="C00000"/>
              </a:solidFill>
            </a:endParaRPr>
          </a:p>
        </p:txBody>
      </p:sp>
      <p:sp>
        <p:nvSpPr>
          <p:cNvPr id="3" name="2 Marcador de contenido"/>
          <p:cNvSpPr>
            <a:spLocks noGrp="1"/>
          </p:cNvSpPr>
          <p:nvPr>
            <p:ph sz="quarter" idx="1"/>
          </p:nvPr>
        </p:nvSpPr>
        <p:spPr/>
        <p:txBody>
          <a:bodyPr>
            <a:normAutofit fontScale="85000" lnSpcReduction="20000"/>
          </a:bodyPr>
          <a:lstStyle/>
          <a:p>
            <a:pPr algn="just"/>
            <a:r>
              <a:rPr lang="es-UY" dirty="0" smtClean="0"/>
              <a:t>La doctrina admitía la procedencia del despido abusivo.</a:t>
            </a:r>
          </a:p>
          <a:p>
            <a:pPr algn="just"/>
            <a:r>
              <a:rPr lang="es-UY" dirty="0" smtClean="0"/>
              <a:t>De Ferrari señalaba que cuando el despido se ejercía con «culpa o falta del patrono» debían resarcirse los daños no cubiertos por la I.P.D. común. Casos de «ruptura abusiva».</a:t>
            </a:r>
          </a:p>
          <a:p>
            <a:pPr algn="just"/>
            <a:r>
              <a:rPr lang="es-UY" dirty="0" smtClean="0"/>
              <a:t>Américo </a:t>
            </a:r>
            <a:r>
              <a:rPr lang="es-UY" dirty="0" err="1" smtClean="0"/>
              <a:t>Plá</a:t>
            </a:r>
            <a:r>
              <a:rPr lang="es-UY" dirty="0" smtClean="0"/>
              <a:t> Rodríguez sostenía que cuando existe una especial «antijuridicidad» en el despido (sea por los móviles, la forma, o la oportunidad en que se ejerce), existe un obrar «particularmente objetable o censurable del empleador».</a:t>
            </a:r>
          </a:p>
          <a:p>
            <a:pPr algn="just"/>
            <a:r>
              <a:rPr lang="es-UY" dirty="0" err="1" smtClean="0"/>
              <a:t>Mangarelli</a:t>
            </a:r>
            <a:r>
              <a:rPr lang="es-UY" dirty="0" smtClean="0"/>
              <a:t> afirmaba cuando existen «actos diferentes del despido», anteriores, concomitantes o posteriores, que lesionan moralmente al trabajador; o cuando el propio acto de despido ocasiona un daño moral, los perjuicios que ello provoca deben resarcirse de acuerdo a las normas del derecho civil. </a:t>
            </a:r>
            <a:endParaRPr lang="es-UY" dirty="0"/>
          </a:p>
        </p:txBody>
      </p:sp>
    </p:spTree>
    <p:extLst>
      <p:ext uri="{BB962C8B-B14F-4D97-AF65-F5344CB8AC3E}">
        <p14:creationId xmlns:p14="http://schemas.microsoft.com/office/powerpoint/2010/main" val="160929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PRESENTACIÓN</a:t>
            </a:r>
            <a:endParaRPr lang="es-UY" dirty="0">
              <a:solidFill>
                <a:srgbClr val="C00000"/>
              </a:solidFill>
            </a:endParaRPr>
          </a:p>
        </p:txBody>
      </p:sp>
      <p:sp>
        <p:nvSpPr>
          <p:cNvPr id="3" name="2 Marcador de contenido"/>
          <p:cNvSpPr>
            <a:spLocks noGrp="1"/>
          </p:cNvSpPr>
          <p:nvPr>
            <p:ph sz="quarter" idx="1"/>
          </p:nvPr>
        </p:nvSpPr>
        <p:spPr/>
        <p:txBody>
          <a:bodyPr>
            <a:normAutofit fontScale="92500"/>
          </a:bodyPr>
          <a:lstStyle/>
          <a:p>
            <a:pPr algn="just"/>
            <a:r>
              <a:rPr lang="es-UY" dirty="0" smtClean="0"/>
              <a:t>El régimen del despido constituye uno de los institutos más relevantes y sensibles del derecho del trabajo. </a:t>
            </a:r>
          </a:p>
          <a:p>
            <a:pPr algn="just"/>
            <a:r>
              <a:rPr lang="es-UY" dirty="0" smtClean="0"/>
              <a:t>El despido es un instituto neurálgico de la disciplina, y de la vida de la relación de trabajo (momento extintivo). Efectos económicos del despido: la privación del ingreso derivado del empleo.</a:t>
            </a:r>
          </a:p>
          <a:p>
            <a:pPr algn="just"/>
            <a:r>
              <a:rPr lang="es-UY" dirty="0" smtClean="0"/>
              <a:t>En el despido están en cuestión derechos fundamentales: a) derecho al trabajo; b) la igualdad y no discriminación.</a:t>
            </a:r>
          </a:p>
          <a:p>
            <a:pPr algn="just"/>
            <a:r>
              <a:rPr lang="es-UY" dirty="0" smtClean="0"/>
              <a:t>El derecho al trabajo constituye el fundamento último de todo régimen que limite el poder del empleador de finalizar la relación de trabajo.</a:t>
            </a:r>
          </a:p>
        </p:txBody>
      </p:sp>
    </p:spTree>
    <p:extLst>
      <p:ext uri="{BB962C8B-B14F-4D97-AF65-F5344CB8AC3E}">
        <p14:creationId xmlns:p14="http://schemas.microsoft.com/office/powerpoint/2010/main" val="1599687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ABUSIVO</a:t>
            </a:r>
            <a:endParaRPr lang="es-UY" dirty="0">
              <a:solidFill>
                <a:srgbClr val="C00000"/>
              </a:solidFill>
            </a:endParaRPr>
          </a:p>
        </p:txBody>
      </p:sp>
      <p:sp>
        <p:nvSpPr>
          <p:cNvPr id="3" name="2 Marcador de contenido"/>
          <p:cNvSpPr>
            <a:spLocks noGrp="1"/>
          </p:cNvSpPr>
          <p:nvPr>
            <p:ph sz="quarter" idx="1"/>
          </p:nvPr>
        </p:nvSpPr>
        <p:spPr/>
        <p:txBody>
          <a:bodyPr>
            <a:normAutofit fontScale="77500" lnSpcReduction="20000"/>
          </a:bodyPr>
          <a:lstStyle/>
          <a:p>
            <a:pPr algn="just"/>
            <a:r>
              <a:rPr lang="es-UY" dirty="0" smtClean="0"/>
              <a:t>Criterios que ha seguido la doctrina para calificar el abuso de despedir:</a:t>
            </a:r>
          </a:p>
          <a:p>
            <a:pPr marL="514350" indent="-514350" algn="just">
              <a:buAutoNum type="alphaLcParenR"/>
            </a:pPr>
            <a:r>
              <a:rPr lang="es-UY" dirty="0" smtClean="0"/>
              <a:t>Criterios subjetivos: fundados en un criterio psicológico. El abuso se configura en los casos de dolo (intención de dañar), culpa o negligencia, imprudencia; mala fe.</a:t>
            </a:r>
          </a:p>
          <a:p>
            <a:pPr marL="514350" indent="-514350" algn="just">
              <a:buAutoNum type="alphaLcParenR"/>
            </a:pPr>
            <a:r>
              <a:rPr lang="es-UY" dirty="0" smtClean="0"/>
              <a:t>Criterios objetivos: se fundan en que el despido como negocio jurídico persigue cierta finalidad o función económica o social. Cuando se ejerce en forma desviada a dichos fines o sin que exista un interés legítimo, se torna </a:t>
            </a:r>
            <a:r>
              <a:rPr lang="es-UY" dirty="0" err="1" smtClean="0"/>
              <a:t>incausado</a:t>
            </a:r>
            <a:r>
              <a:rPr lang="es-UY" dirty="0" smtClean="0"/>
              <a:t> o abusivo. Debe existir una justa causa.</a:t>
            </a:r>
          </a:p>
          <a:p>
            <a:pPr marL="514350" indent="-514350" algn="just">
              <a:buAutoNum type="alphaLcParenR"/>
            </a:pPr>
            <a:r>
              <a:rPr lang="es-UY" dirty="0" smtClean="0"/>
              <a:t>La jurisprudencia no ha seguido un criterio uniforme, acudiendo a ambas posturas para fundar las condenas por despido abusivo (se invoca la intención de dañar, imprudencia, finalidad desviada en el ejercicio).</a:t>
            </a:r>
          </a:p>
          <a:p>
            <a:pPr marL="514350" indent="-514350" algn="just">
              <a:buAutoNum type="alphaLcParenR"/>
            </a:pPr>
            <a:r>
              <a:rPr lang="es-UY" dirty="0" smtClean="0"/>
              <a:t>Fundamento: art. 1321 Código Civil.</a:t>
            </a:r>
            <a:endParaRPr lang="es-UY" dirty="0"/>
          </a:p>
        </p:txBody>
      </p:sp>
    </p:spTree>
    <p:extLst>
      <p:ext uri="{BB962C8B-B14F-4D97-AF65-F5344CB8AC3E}">
        <p14:creationId xmlns:p14="http://schemas.microsoft.com/office/powerpoint/2010/main" val="20381655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DESPIDO ABUSIVO</a:t>
            </a:r>
            <a:endParaRPr lang="es-UY" dirty="0">
              <a:solidFill>
                <a:srgbClr val="C00000"/>
              </a:solidFill>
            </a:endParaRPr>
          </a:p>
        </p:txBody>
      </p:sp>
      <p:sp>
        <p:nvSpPr>
          <p:cNvPr id="3" name="2 Marcador de contenido"/>
          <p:cNvSpPr>
            <a:spLocks noGrp="1"/>
          </p:cNvSpPr>
          <p:nvPr>
            <p:ph sz="quarter" idx="1"/>
          </p:nvPr>
        </p:nvSpPr>
        <p:spPr/>
        <p:txBody>
          <a:bodyPr>
            <a:normAutofit fontScale="77500" lnSpcReduction="20000"/>
          </a:bodyPr>
          <a:lstStyle/>
          <a:p>
            <a:pPr algn="just"/>
            <a:r>
              <a:rPr lang="es-UY" dirty="0" smtClean="0"/>
              <a:t>La figura debe quedar reservada para situaciones «excepcionales, particularmente graves o de ejercicio grosero del derecho de despedir»; a situaciones «graves» o de «abuso flagrante o notorio del derecho de despedir».</a:t>
            </a:r>
          </a:p>
          <a:p>
            <a:pPr algn="just"/>
            <a:r>
              <a:rPr lang="es-UY" dirty="0" smtClean="0"/>
              <a:t>El despido sin causa per se no es un despido abusivo: existe un derecho de despedir.</a:t>
            </a:r>
          </a:p>
          <a:p>
            <a:pPr algn="just"/>
            <a:r>
              <a:rPr lang="es-UY" dirty="0" smtClean="0"/>
              <a:t>Solo cuando se usa indebidamente el derecho de rescindir el contrato de trabajo procede el despido abusivo.</a:t>
            </a:r>
          </a:p>
          <a:p>
            <a:pPr algn="just"/>
            <a:r>
              <a:rPr lang="es-UY" dirty="0" smtClean="0"/>
              <a:t>La carga de la prueba del «abuso» recae en el trabajador. </a:t>
            </a:r>
          </a:p>
          <a:p>
            <a:pPr algn="just"/>
            <a:r>
              <a:rPr lang="es-UY" dirty="0" smtClean="0"/>
              <a:t>Ejemplos: a) despido por móviles antisindicales; b) despido represalia (por reclamación administrativa o judicial); c) por no instruir sumario administrativo previsto en un convenio; d) por denuncia penal.</a:t>
            </a:r>
          </a:p>
          <a:p>
            <a:pPr algn="just"/>
            <a:r>
              <a:rPr lang="es-UY" dirty="0" smtClean="0"/>
              <a:t>Reparación: se fija en función de la indemnización por despido común (una, dos o más unidades de indemnización).</a:t>
            </a:r>
          </a:p>
          <a:p>
            <a:endParaRPr lang="es-UY" dirty="0" smtClean="0"/>
          </a:p>
          <a:p>
            <a:endParaRPr lang="es-UY" dirty="0"/>
          </a:p>
        </p:txBody>
      </p:sp>
    </p:spTree>
    <p:extLst>
      <p:ext uri="{BB962C8B-B14F-4D97-AF65-F5344CB8AC3E}">
        <p14:creationId xmlns:p14="http://schemas.microsoft.com/office/powerpoint/2010/main" val="3919809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PRESENTACIÓN</a:t>
            </a:r>
            <a:endParaRPr lang="es-UY" dirty="0">
              <a:solidFill>
                <a:srgbClr val="C00000"/>
              </a:solidFill>
            </a:endParaRPr>
          </a:p>
        </p:txBody>
      </p:sp>
      <p:sp>
        <p:nvSpPr>
          <p:cNvPr id="3" name="2 Marcador de contenido"/>
          <p:cNvSpPr>
            <a:spLocks noGrp="1"/>
          </p:cNvSpPr>
          <p:nvPr>
            <p:ph sz="quarter" idx="1"/>
          </p:nvPr>
        </p:nvSpPr>
        <p:spPr/>
        <p:txBody>
          <a:bodyPr>
            <a:normAutofit fontScale="92500" lnSpcReduction="10000"/>
          </a:bodyPr>
          <a:lstStyle/>
          <a:p>
            <a:pPr algn="just"/>
            <a:r>
              <a:rPr lang="es-UY" dirty="0" smtClean="0"/>
              <a:t>La técnica concreta a través de la cual se limita la facultad del empleador de rescindir la relación de trabajo es el </a:t>
            </a:r>
            <a:r>
              <a:rPr lang="es-UY" dirty="0"/>
              <a:t>principio de continuidad (estabilidad en el empleo</a:t>
            </a:r>
            <a:r>
              <a:rPr lang="es-UY" dirty="0" smtClean="0"/>
              <a:t>).</a:t>
            </a:r>
          </a:p>
          <a:p>
            <a:pPr algn="just"/>
            <a:r>
              <a:rPr lang="es-UY" dirty="0" smtClean="0"/>
              <a:t>El principio de continuidad procura la conservación del contrato de trabajo, en tanto de la posición jurídica de trabajador derivan diversas situaciones jurídicas, siendo la principal la fuente de ingreso del trabajador.</a:t>
            </a:r>
          </a:p>
          <a:p>
            <a:pPr algn="just"/>
            <a:r>
              <a:rPr lang="es-UY" dirty="0" smtClean="0"/>
              <a:t>El principio se basa en la idea de blindar jurídicamente la relación de trabajo, atribuyéndole la más larga duración.</a:t>
            </a:r>
            <a:endParaRPr lang="es-UY" dirty="0"/>
          </a:p>
          <a:p>
            <a:pPr algn="just"/>
            <a:r>
              <a:rPr lang="es-UY" dirty="0" smtClean="0"/>
              <a:t>Corolario del principio: la resistencia a admitir la rescisión unilateral del contrato por la voluntad del empleador.</a:t>
            </a:r>
            <a:endParaRPr lang="es-UY" dirty="0"/>
          </a:p>
        </p:txBody>
      </p:sp>
    </p:spTree>
    <p:extLst>
      <p:ext uri="{BB962C8B-B14F-4D97-AF65-F5344CB8AC3E}">
        <p14:creationId xmlns:p14="http://schemas.microsoft.com/office/powerpoint/2010/main" val="150185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LA ESTABILIDAD EN EL EMPLEO</a:t>
            </a:r>
            <a:endParaRPr lang="es-UY" dirty="0">
              <a:solidFill>
                <a:srgbClr val="C00000"/>
              </a:solidFill>
            </a:endParaRPr>
          </a:p>
        </p:txBody>
      </p:sp>
      <p:sp>
        <p:nvSpPr>
          <p:cNvPr id="3" name="2 Marcador de contenido"/>
          <p:cNvSpPr>
            <a:spLocks noGrp="1"/>
          </p:cNvSpPr>
          <p:nvPr>
            <p:ph sz="quarter" idx="1"/>
          </p:nvPr>
        </p:nvSpPr>
        <p:spPr/>
        <p:txBody>
          <a:bodyPr>
            <a:normAutofit fontScale="85000" lnSpcReduction="10000"/>
          </a:bodyPr>
          <a:lstStyle/>
          <a:p>
            <a:pPr algn="just"/>
            <a:r>
              <a:rPr lang="es-UY" dirty="0" smtClean="0"/>
              <a:t>Las técnicas de protección contra el despido implican consagrar un sistema de «estabilidad en el empleo».</a:t>
            </a:r>
          </a:p>
          <a:p>
            <a:pPr algn="just"/>
            <a:r>
              <a:rPr lang="es-UY" dirty="0" smtClean="0"/>
              <a:t>Estos suponen que existe un derecho del trabajador a conservar su empleo, a permanecer en el puesto de trabajo.</a:t>
            </a:r>
          </a:p>
          <a:p>
            <a:pPr algn="just"/>
            <a:r>
              <a:rPr lang="es-UY" dirty="0" smtClean="0"/>
              <a:t>El anverso de ello implica limitar (de distinta forma e intensidad) la facultad de despedir del empleador. Los sistemas de estabilidad en el empleo rechazan el llamado «despido libre». </a:t>
            </a:r>
          </a:p>
          <a:p>
            <a:pPr algn="just"/>
            <a:r>
              <a:rPr lang="es-UY" dirty="0" smtClean="0"/>
              <a:t>Se consagran limitaciones, barreras o resistencias a que el empleador pueda rescindir el contrato de trabajo. </a:t>
            </a:r>
          </a:p>
          <a:p>
            <a:pPr algn="just"/>
            <a:r>
              <a:rPr lang="es-UY" dirty="0" smtClean="0"/>
              <a:t>El despido se presenta como una «anomalía» contractual, que afecta el derecho al trabajo (derecho a conservar el empleo) y el principio de estabilidad.</a:t>
            </a:r>
            <a:endParaRPr lang="es-UY" dirty="0"/>
          </a:p>
        </p:txBody>
      </p:sp>
    </p:spTree>
    <p:extLst>
      <p:ext uri="{BB962C8B-B14F-4D97-AF65-F5344CB8AC3E}">
        <p14:creationId xmlns:p14="http://schemas.microsoft.com/office/powerpoint/2010/main" val="2411450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LA ESTABILIDAD EN EL EMPLEO</a:t>
            </a:r>
            <a:endParaRPr lang="es-UY" dirty="0">
              <a:solidFill>
                <a:srgbClr val="C00000"/>
              </a:solidFill>
            </a:endParaRPr>
          </a:p>
        </p:txBody>
      </p:sp>
      <p:sp>
        <p:nvSpPr>
          <p:cNvPr id="3" name="2 Marcador de contenido"/>
          <p:cNvSpPr>
            <a:spLocks noGrp="1"/>
          </p:cNvSpPr>
          <p:nvPr>
            <p:ph sz="quarter" idx="1"/>
          </p:nvPr>
        </p:nvSpPr>
        <p:spPr/>
        <p:txBody>
          <a:bodyPr>
            <a:normAutofit fontScale="62500" lnSpcReduction="20000"/>
          </a:bodyPr>
          <a:lstStyle/>
          <a:p>
            <a:pPr algn="just"/>
            <a:r>
              <a:rPr lang="es-UY" dirty="0" smtClean="0"/>
              <a:t>La protección contra el despido puede asumir diversas modalidades; por lo que se identifican diversos sistemas de «estabilidad».</a:t>
            </a:r>
          </a:p>
          <a:p>
            <a:pPr algn="just"/>
            <a:r>
              <a:rPr lang="es-UY" u="sng" dirty="0" smtClean="0"/>
              <a:t>Estabilidad Relativa</a:t>
            </a:r>
            <a:r>
              <a:rPr lang="es-UY" dirty="0" smtClean="0"/>
              <a:t>. En estos sistemas se limita la facultad de despedir, pero no se declara nulo el acto del despido. El despido como acto es eficaz, extinguiendo la relación de trabajo; pero no existe obligación de reincorporar al trabajador.</a:t>
            </a:r>
          </a:p>
          <a:p>
            <a:pPr algn="just"/>
            <a:r>
              <a:rPr lang="es-UY" dirty="0" smtClean="0"/>
              <a:t>El ejercicio del acto de despedir se sujeta a una serie de medidas restrictivas, que procuran desalentarlo:</a:t>
            </a:r>
          </a:p>
          <a:p>
            <a:pPr marL="514350" indent="-514350" algn="just">
              <a:buAutoNum type="alphaLcParenR"/>
            </a:pPr>
            <a:r>
              <a:rPr lang="es-UY" dirty="0" smtClean="0"/>
              <a:t>Preaviso. Obligación de comunicar con cierta anticipación el acto de despido.</a:t>
            </a:r>
          </a:p>
          <a:p>
            <a:pPr marL="514350" indent="-514350" algn="just">
              <a:buAutoNum type="alphaLcParenR"/>
            </a:pPr>
            <a:r>
              <a:rPr lang="es-UY" dirty="0" smtClean="0"/>
              <a:t>Indemnización por despido. El despido es eficaz, pero importa la obligación del empleador de indemnizar, compensar o resarcir económicamente al trabajador. Se consagra una «indemnización por despido» generalmente tarifada.</a:t>
            </a:r>
          </a:p>
          <a:p>
            <a:pPr marL="514350" indent="-514350" algn="just">
              <a:buAutoNum type="alphaLcParenR"/>
            </a:pPr>
            <a:r>
              <a:rPr lang="es-UY" dirty="0" smtClean="0"/>
              <a:t>Indemnizaciones agravadas en ciertas circunstancias contempladas legalmente (maternidad, enfermedad, accidente, etc.).</a:t>
            </a:r>
          </a:p>
          <a:p>
            <a:pPr marL="514350" indent="-514350" algn="just">
              <a:buAutoNum type="alphaLcParenR"/>
            </a:pPr>
            <a:r>
              <a:rPr lang="es-UY" dirty="0" smtClean="0"/>
              <a:t>Daños y perjuicios en caso de «despido abusivo». Se adiciona a la indemnización común una reparación de los daños que provoca el despido en casos «especialmente injustificados».</a:t>
            </a:r>
          </a:p>
        </p:txBody>
      </p:sp>
    </p:spTree>
    <p:extLst>
      <p:ext uri="{BB962C8B-B14F-4D97-AF65-F5344CB8AC3E}">
        <p14:creationId xmlns:p14="http://schemas.microsoft.com/office/powerpoint/2010/main" val="145783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LA ESTABILIDAD EN EL EMPLEO</a:t>
            </a:r>
            <a:endParaRPr lang="es-UY" dirty="0">
              <a:solidFill>
                <a:srgbClr val="C00000"/>
              </a:solidFill>
            </a:endParaRPr>
          </a:p>
        </p:txBody>
      </p:sp>
      <p:sp>
        <p:nvSpPr>
          <p:cNvPr id="3" name="2 Marcador de contenido"/>
          <p:cNvSpPr>
            <a:spLocks noGrp="1"/>
          </p:cNvSpPr>
          <p:nvPr>
            <p:ph sz="quarter" idx="1"/>
          </p:nvPr>
        </p:nvSpPr>
        <p:spPr/>
        <p:txBody>
          <a:bodyPr>
            <a:normAutofit fontScale="92500"/>
          </a:bodyPr>
          <a:lstStyle/>
          <a:p>
            <a:pPr algn="just"/>
            <a:r>
              <a:rPr lang="es-UY" u="sng" dirty="0" smtClean="0"/>
              <a:t>Estabilidad absoluta</a:t>
            </a:r>
            <a:r>
              <a:rPr lang="es-UY" dirty="0" smtClean="0"/>
              <a:t>. El acto del despido es reputado como nulo por la legislación y por ende ineficaz. La consecuencia de su consideración como nulo es que impone al empleador la obligación de reincorporar al trabajador en su puesto de trabajo.</a:t>
            </a:r>
          </a:p>
          <a:p>
            <a:pPr algn="just"/>
            <a:r>
              <a:rPr lang="es-UY" dirty="0" smtClean="0"/>
              <a:t>La relación de trabajo subsiste a pesar del despido, retrotrayéndose el vínculo a la fecha del mismo, teniendo derecho a percibir los salarios no percibidos. </a:t>
            </a:r>
          </a:p>
          <a:p>
            <a:pPr algn="just"/>
            <a:r>
              <a:rPr lang="es-UY" dirty="0" smtClean="0"/>
              <a:t>El trabajador es titular de una acción de reinstalación, la que prosigue a la declaración de nulidad del despido.</a:t>
            </a:r>
            <a:endParaRPr lang="es-UY" dirty="0"/>
          </a:p>
        </p:txBody>
      </p:sp>
    </p:spTree>
    <p:extLst>
      <p:ext uri="{BB962C8B-B14F-4D97-AF65-F5344CB8AC3E}">
        <p14:creationId xmlns:p14="http://schemas.microsoft.com/office/powerpoint/2010/main" val="3764424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RÉGIMEN DE DESPIDO EN URUGUAY</a:t>
            </a:r>
            <a:endParaRPr lang="es-UY" dirty="0">
              <a:solidFill>
                <a:srgbClr val="C00000"/>
              </a:solidFill>
            </a:endParaRPr>
          </a:p>
        </p:txBody>
      </p:sp>
      <p:sp>
        <p:nvSpPr>
          <p:cNvPr id="3" name="2 Marcador de contenido"/>
          <p:cNvSpPr>
            <a:spLocks noGrp="1"/>
          </p:cNvSpPr>
          <p:nvPr>
            <p:ph sz="quarter" idx="1"/>
          </p:nvPr>
        </p:nvSpPr>
        <p:spPr/>
        <p:txBody>
          <a:bodyPr>
            <a:normAutofit fontScale="70000" lnSpcReduction="20000"/>
          </a:bodyPr>
          <a:lstStyle/>
          <a:p>
            <a:pPr algn="just"/>
            <a:r>
              <a:rPr lang="es-UY" dirty="0" smtClean="0"/>
              <a:t>La legislación sobre despido data del año 1944, y consagra el </a:t>
            </a:r>
            <a:r>
              <a:rPr lang="es-UY" b="1" dirty="0" smtClean="0"/>
              <a:t>régimen común sobre despido</a:t>
            </a:r>
            <a:r>
              <a:rPr lang="es-UY" dirty="0" smtClean="0"/>
              <a:t>.</a:t>
            </a:r>
          </a:p>
          <a:p>
            <a:pPr algn="just"/>
            <a:r>
              <a:rPr lang="es-UY" b="1" dirty="0" smtClean="0"/>
              <a:t>Ley 10.489 </a:t>
            </a:r>
            <a:r>
              <a:rPr lang="es-UY" dirty="0" smtClean="0"/>
              <a:t>de 6/VI/1944. Art. 4º: </a:t>
            </a:r>
            <a:r>
              <a:rPr lang="es-UY" i="1" dirty="0" smtClean="0"/>
              <a:t>«Los empleados y obreros del comercio… que fueran despedidos, tendrán derecho a una indemnización equivalente al importe de la remuneración total correspondiente a un mes de trabajo por cada año o fracción de actividad… Los beneficios de este artículo no alcanzan a los obreros y empleados que sean despedidos por notoria mala conducta».</a:t>
            </a:r>
          </a:p>
          <a:p>
            <a:pPr algn="just"/>
            <a:r>
              <a:rPr lang="es-UY" b="1" dirty="0" smtClean="0"/>
              <a:t>Ley 10.542 de 20/X/1944</a:t>
            </a:r>
            <a:r>
              <a:rPr lang="es-UY" dirty="0" smtClean="0"/>
              <a:t>. Extiende «las garantías» acordadas por el art. 4º de la ley anterior a los «obreros y empleados de la industria» y a todos los que «presten servicios remunerados en actividades privadas».</a:t>
            </a:r>
          </a:p>
          <a:p>
            <a:pPr algn="just"/>
            <a:r>
              <a:rPr lang="es-UY" dirty="0" smtClean="0"/>
              <a:t>Ley 12.597 de 30/XII/1958. Regula la indemnización por despido de los «trabajadores a jornal o destajo».</a:t>
            </a:r>
          </a:p>
          <a:p>
            <a:pPr algn="just"/>
            <a:r>
              <a:rPr lang="es-UY" dirty="0" smtClean="0"/>
              <a:t>Ley 14.188 de 5/IV/1974. Establece el tope de la indemnización por despido en «seis mensualidades».</a:t>
            </a:r>
            <a:endParaRPr lang="es-UY" dirty="0"/>
          </a:p>
        </p:txBody>
      </p:sp>
    </p:spTree>
    <p:extLst>
      <p:ext uri="{BB962C8B-B14F-4D97-AF65-F5344CB8AC3E}">
        <p14:creationId xmlns:p14="http://schemas.microsoft.com/office/powerpoint/2010/main" val="39832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RÉGIMEN DE DESPIDO EN URUGUAY</a:t>
            </a:r>
            <a:endParaRPr lang="es-UY" dirty="0">
              <a:solidFill>
                <a:srgbClr val="C00000"/>
              </a:solidFill>
            </a:endParaRPr>
          </a:p>
        </p:txBody>
      </p:sp>
      <p:sp>
        <p:nvSpPr>
          <p:cNvPr id="3" name="2 Marcador de contenido"/>
          <p:cNvSpPr>
            <a:spLocks noGrp="1"/>
          </p:cNvSpPr>
          <p:nvPr>
            <p:ph sz="quarter" idx="1"/>
          </p:nvPr>
        </p:nvSpPr>
        <p:spPr/>
        <p:txBody>
          <a:bodyPr>
            <a:normAutofit lnSpcReduction="10000"/>
          </a:bodyPr>
          <a:lstStyle/>
          <a:p>
            <a:pPr algn="just"/>
            <a:r>
              <a:rPr lang="es-UY" dirty="0" smtClean="0"/>
              <a:t>El régimen de despido en nuestro ordenamiento jurídico puede esquematizarse de la siguiente forma:</a:t>
            </a:r>
          </a:p>
          <a:p>
            <a:pPr marL="514350" indent="-514350" algn="just">
              <a:buAutoNum type="alphaLcParenR"/>
            </a:pPr>
            <a:r>
              <a:rPr lang="es-UY" dirty="0" smtClean="0"/>
              <a:t>Régimen común o básico de despido. Leyes de 1944, que constituye un régimen de estabilidad relativa (despido indemnizado). Se consagra una indemnización tarifada cuyo cálculo dependerá de la forma de remuneración del trabajador: mensual o jornalero.</a:t>
            </a:r>
          </a:p>
          <a:p>
            <a:pPr marL="514350" indent="-514350" algn="just">
              <a:buAutoNum type="alphaLcParenR"/>
            </a:pPr>
            <a:r>
              <a:rPr lang="es-UY" dirty="0" smtClean="0"/>
              <a:t>Regímenes especiales de despido. Establecidos en leyes concretas que consagran indemnizaciones agravadas en ciertas hipótesis:</a:t>
            </a:r>
          </a:p>
          <a:p>
            <a:pPr marL="0" indent="0" algn="just">
              <a:buNone/>
            </a:pPr>
            <a:endParaRPr lang="es-UY" dirty="0"/>
          </a:p>
        </p:txBody>
      </p:sp>
    </p:spTree>
    <p:extLst>
      <p:ext uri="{BB962C8B-B14F-4D97-AF65-F5344CB8AC3E}">
        <p14:creationId xmlns:p14="http://schemas.microsoft.com/office/powerpoint/2010/main" val="63680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solidFill>
                  <a:srgbClr val="C00000"/>
                </a:solidFill>
              </a:rPr>
              <a:t>RÉGIMEN DE DESPIDO EN URUGUAY</a:t>
            </a:r>
            <a:endParaRPr lang="es-UY" dirty="0">
              <a:solidFill>
                <a:srgbClr val="C00000"/>
              </a:solidFill>
            </a:endParaRPr>
          </a:p>
        </p:txBody>
      </p:sp>
      <p:sp>
        <p:nvSpPr>
          <p:cNvPr id="3" name="2 Marcador de contenido"/>
          <p:cNvSpPr>
            <a:spLocks noGrp="1"/>
          </p:cNvSpPr>
          <p:nvPr>
            <p:ph sz="quarter" idx="1"/>
          </p:nvPr>
        </p:nvSpPr>
        <p:spPr/>
        <p:txBody>
          <a:bodyPr>
            <a:normAutofit fontScale="85000" lnSpcReduction="20000"/>
          </a:bodyPr>
          <a:lstStyle/>
          <a:p>
            <a:pPr marL="514350" indent="-514350" algn="just">
              <a:buAutoNum type="alphaLcParenR"/>
            </a:pPr>
            <a:r>
              <a:rPr lang="es-UY" dirty="0" smtClean="0"/>
              <a:t>art</a:t>
            </a:r>
            <a:r>
              <a:rPr lang="es-UY" dirty="0"/>
              <a:t>. </a:t>
            </a:r>
            <a:r>
              <a:rPr lang="es-UY" dirty="0" smtClean="0"/>
              <a:t>11 ley </a:t>
            </a:r>
            <a:r>
              <a:rPr lang="es-UY" dirty="0"/>
              <a:t>11.577 de 4/X/1950: trabajadora en estado de </a:t>
            </a:r>
            <a:r>
              <a:rPr lang="es-UY" dirty="0" smtClean="0"/>
              <a:t>gravidez;</a:t>
            </a:r>
          </a:p>
          <a:p>
            <a:pPr marL="514350" indent="-514350" algn="just">
              <a:buAutoNum type="alphaLcParenR"/>
            </a:pPr>
            <a:r>
              <a:rPr lang="es-UY" dirty="0" smtClean="0"/>
              <a:t>art</a:t>
            </a:r>
            <a:r>
              <a:rPr lang="es-UY" dirty="0"/>
              <a:t>. 23 decreto-ley 14.407 de 22/VII/1975: trabajador enfermo</a:t>
            </a:r>
            <a:r>
              <a:rPr lang="es-UY" dirty="0" smtClean="0"/>
              <a:t>;</a:t>
            </a:r>
          </a:p>
          <a:p>
            <a:pPr marL="514350" indent="-514350" algn="just">
              <a:buAutoNum type="alphaLcParenR"/>
            </a:pPr>
            <a:r>
              <a:rPr lang="es-UY" dirty="0" smtClean="0"/>
              <a:t>art</a:t>
            </a:r>
            <a:r>
              <a:rPr lang="es-UY" dirty="0"/>
              <a:t>. 69 ley 16.074 de 10/X/1989: trabajador accidentado/enfermedad profesional</a:t>
            </a:r>
            <a:r>
              <a:rPr lang="es-UY" dirty="0" smtClean="0"/>
              <a:t>;</a:t>
            </a:r>
          </a:p>
          <a:p>
            <a:pPr marL="514350" indent="-514350" algn="just">
              <a:buAutoNum type="alphaLcParenR"/>
            </a:pPr>
            <a:r>
              <a:rPr lang="es-UY" dirty="0" smtClean="0"/>
              <a:t>art</a:t>
            </a:r>
            <a:r>
              <a:rPr lang="es-UY" dirty="0"/>
              <a:t>. 91 ley 16.713 de 3/IX/1995: trabajador que observa su historia laboral</a:t>
            </a:r>
            <a:r>
              <a:rPr lang="es-UY" dirty="0" smtClean="0"/>
              <a:t>;</a:t>
            </a:r>
          </a:p>
          <a:p>
            <a:pPr marL="514350" indent="-514350" algn="just">
              <a:buAutoNum type="alphaLcParenR"/>
            </a:pPr>
            <a:r>
              <a:rPr lang="es-UY" dirty="0" smtClean="0"/>
              <a:t>ley </a:t>
            </a:r>
            <a:r>
              <a:rPr lang="es-UY" dirty="0"/>
              <a:t>18.561 de 18/VIII/2009: trabajador/a víctima de acoso sexual</a:t>
            </a:r>
            <a:r>
              <a:rPr lang="es-UY" dirty="0" smtClean="0"/>
              <a:t>;</a:t>
            </a:r>
          </a:p>
          <a:p>
            <a:pPr marL="514350" indent="-514350" algn="just">
              <a:buAutoNum type="alphaLcParenR"/>
            </a:pPr>
            <a:r>
              <a:rPr lang="en-US" dirty="0" smtClean="0"/>
              <a:t>art</a:t>
            </a:r>
            <a:r>
              <a:rPr lang="en-US" dirty="0"/>
              <a:t>. 40 lit. </a:t>
            </a:r>
            <a:r>
              <a:rPr lang="es-UY" dirty="0"/>
              <a:t>F) ley 19.580 de 22/XII/2017: trabajadora víctima de violencia de </a:t>
            </a:r>
            <a:r>
              <a:rPr lang="es-UY" dirty="0" smtClean="0"/>
              <a:t>género;</a:t>
            </a:r>
          </a:p>
          <a:p>
            <a:pPr marL="514350" indent="-514350" algn="just">
              <a:buAutoNum type="alphaLcParenR"/>
            </a:pPr>
            <a:r>
              <a:rPr lang="es-UY" dirty="0" smtClean="0"/>
              <a:t>art</a:t>
            </a:r>
            <a:r>
              <a:rPr lang="es-UY" dirty="0"/>
              <a:t>. 9º la ley 19.691 de 29/X/2018: trabajador discapacitado</a:t>
            </a:r>
            <a:r>
              <a:rPr lang="es-UY" dirty="0" smtClean="0"/>
              <a:t>.</a:t>
            </a:r>
            <a:endParaRPr lang="es-UY" dirty="0"/>
          </a:p>
        </p:txBody>
      </p:sp>
    </p:spTree>
    <p:extLst>
      <p:ext uri="{BB962C8B-B14F-4D97-AF65-F5344CB8AC3E}">
        <p14:creationId xmlns:p14="http://schemas.microsoft.com/office/powerpoint/2010/main" val="38620829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336</TotalTime>
  <Words>2719</Words>
  <Application>Microsoft Office PowerPoint</Application>
  <PresentationFormat>Presentación en pantalla (4:3)</PresentationFormat>
  <Paragraphs>109</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Civil</vt:lpstr>
      <vt:lpstr>EL DESPIDO</vt:lpstr>
      <vt:lpstr>PRESENTACIÓN</vt:lpstr>
      <vt:lpstr>PRESENTACIÓN</vt:lpstr>
      <vt:lpstr>LA ESTABILIDAD EN EL EMPLEO</vt:lpstr>
      <vt:lpstr>LA ESTABILIDAD EN EL EMPLEO</vt:lpstr>
      <vt:lpstr>LA ESTABILIDAD EN EL EMPLEO</vt:lpstr>
      <vt:lpstr>RÉGIMEN DE DESPIDO EN URUGUAY</vt:lpstr>
      <vt:lpstr>RÉGIMEN DE DESPIDO EN URUGUAY</vt:lpstr>
      <vt:lpstr>RÉGIMEN DE DESPIDO EN URUGUAY</vt:lpstr>
      <vt:lpstr>RÉGIMEN DE DESPIDO EN URUGUAY</vt:lpstr>
      <vt:lpstr>EL DESPIDO</vt:lpstr>
      <vt:lpstr>ELEMENTOS DE LA DEFINICIÓN</vt:lpstr>
      <vt:lpstr>ELEMENTOS DE LA DEFINICIÓN</vt:lpstr>
      <vt:lpstr>DESPIDO INDIRECTO</vt:lpstr>
      <vt:lpstr>DESPIDO INDIRECTO</vt:lpstr>
      <vt:lpstr>DESPIDO INDIRECTO</vt:lpstr>
      <vt:lpstr>DESPIDO ABUSIVO</vt:lpstr>
      <vt:lpstr>DESPIDO ABUSIVO</vt:lpstr>
      <vt:lpstr>DESPIDO ABUSIVO</vt:lpstr>
      <vt:lpstr>DESPIDO ABUSIVO</vt:lpstr>
      <vt:lpstr>DESPIDO ABUSIVO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DESPIDO</dc:title>
  <dc:creator>Usuario</dc:creator>
  <cp:lastModifiedBy>ASESP</cp:lastModifiedBy>
  <cp:revision>27</cp:revision>
  <dcterms:created xsi:type="dcterms:W3CDTF">2022-06-17T02:18:38Z</dcterms:created>
  <dcterms:modified xsi:type="dcterms:W3CDTF">2022-06-19T14:55:25Z</dcterms:modified>
</cp:coreProperties>
</file>