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59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90703EA9-2A2A-4838-ADE3-62B455B1DF14}" type="datetimeFigureOut">
              <a:rPr lang="es-ES" smtClean="0"/>
              <a:pPr/>
              <a:t>09/06/2014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A766E90C-C3BD-4991-92D1-073ED47C1641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2000" dirty="0" smtClean="0"/>
              <a:t>Grupo “Testigo Protegido”</a:t>
            </a:r>
            <a:endParaRPr lang="es-ES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67405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NARCOTRÁFICO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24670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s-ES" sz="3600" b="1" dirty="0" smtClean="0"/>
              <a:t>Múltiples</a:t>
            </a:r>
            <a:r>
              <a:rPr lang="es-ES" sz="3600" dirty="0" smtClean="0"/>
              <a:t> en contraposición a una.</a:t>
            </a:r>
          </a:p>
          <a:p>
            <a:pPr marL="342900" indent="-342900">
              <a:buFontTx/>
              <a:buChar char="-"/>
            </a:pPr>
            <a:r>
              <a:rPr lang="es-ES" sz="3600" dirty="0" smtClean="0"/>
              <a:t>Naturaleza creada a partir de </a:t>
            </a:r>
            <a:r>
              <a:rPr lang="es-ES" sz="3600" b="1" dirty="0" smtClean="0"/>
              <a:t>diversos métodos</a:t>
            </a:r>
            <a:r>
              <a:rPr lang="es-ES" sz="36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es-ES" sz="3600" b="1" dirty="0" smtClean="0"/>
              <a:t>Producto</a:t>
            </a:r>
            <a:r>
              <a:rPr lang="es-ES" sz="3600" dirty="0" smtClean="0"/>
              <a:t>: una base multifactorial difícil de separar (sólo separable con fines didácticos y de comprensión)</a:t>
            </a:r>
          </a:p>
          <a:p>
            <a:pPr marL="342900" indent="-342900">
              <a:buFontTx/>
              <a:buChar char="-"/>
            </a:pPr>
            <a:endParaRPr lang="es-ES" sz="36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Bases, ¿exactas?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61181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s-ES" sz="3600" b="1" dirty="0" smtClean="0"/>
              <a:t>Víctimas</a:t>
            </a:r>
            <a:r>
              <a:rPr lang="es-ES" sz="3600" dirty="0" smtClean="0"/>
              <a:t> y su conciencia.</a:t>
            </a:r>
          </a:p>
          <a:p>
            <a:pPr marL="342900" indent="-342900">
              <a:buFontTx/>
              <a:buChar char="-"/>
            </a:pPr>
            <a:endParaRPr lang="es-ES" sz="3600" dirty="0" smtClean="0"/>
          </a:p>
          <a:p>
            <a:pPr marL="342900" indent="-342900">
              <a:buFontTx/>
              <a:buChar char="-"/>
            </a:pPr>
            <a:r>
              <a:rPr lang="es-ES" sz="3600" dirty="0" smtClean="0"/>
              <a:t>¿</a:t>
            </a:r>
            <a:r>
              <a:rPr lang="es-ES" sz="3600" b="1" dirty="0" smtClean="0"/>
              <a:t>Protagonistas y antagonistas</a:t>
            </a:r>
            <a:r>
              <a:rPr lang="es-ES" sz="3600" dirty="0" smtClean="0"/>
              <a:t>?</a:t>
            </a:r>
          </a:p>
          <a:p>
            <a:pPr marL="342900" indent="-342900">
              <a:buFontTx/>
              <a:buChar char="-"/>
            </a:pPr>
            <a:endParaRPr lang="es-ES" sz="3600" dirty="0" smtClean="0"/>
          </a:p>
          <a:p>
            <a:pPr marL="342900" indent="-342900">
              <a:buFontTx/>
              <a:buChar char="-"/>
            </a:pPr>
            <a:r>
              <a:rPr lang="es-ES" sz="3600" b="1" dirty="0" smtClean="0"/>
              <a:t>Medios de transferencia</a:t>
            </a:r>
            <a:r>
              <a:rPr lang="es-ES" sz="3600" dirty="0" smtClean="0"/>
              <a:t>: ¿facilitamos </a:t>
            </a:r>
            <a:r>
              <a:rPr lang="es-ES" sz="3600" i="1" dirty="0" smtClean="0"/>
              <a:t>inconscientemente</a:t>
            </a:r>
            <a:r>
              <a:rPr lang="es-ES" sz="3600" dirty="0" smtClean="0"/>
              <a:t> su mejora?</a:t>
            </a:r>
            <a:endParaRPr lang="es-ES" sz="36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000" dirty="0" smtClean="0"/>
              <a:t>¿se propaga, desarrolla o se altera?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59935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>
          <a:xfrm>
            <a:off x="251520" y="1916832"/>
            <a:ext cx="8892480" cy="4392488"/>
          </a:xfrm>
        </p:spPr>
        <p:txBody>
          <a:bodyPr>
            <a:noAutofit/>
          </a:bodyPr>
          <a:lstStyle/>
          <a:p>
            <a:pPr marL="342900" indent="-342900"/>
            <a:r>
              <a:rPr lang="es-ES" sz="3200" b="1" dirty="0" smtClean="0"/>
              <a:t>Fases posibles = Reacciones diferentes</a:t>
            </a:r>
            <a:r>
              <a:rPr lang="es-ES" sz="32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es-ES" sz="2800" dirty="0" smtClean="0"/>
              <a:t>¿Dónde queda el </a:t>
            </a:r>
            <a:r>
              <a:rPr lang="es-ES" sz="2800" b="1" dirty="0" smtClean="0"/>
              <a:t>interés general </a:t>
            </a:r>
            <a:r>
              <a:rPr lang="es-ES" sz="2800" dirty="0" smtClean="0"/>
              <a:t>de la población?</a:t>
            </a:r>
          </a:p>
          <a:p>
            <a:pPr marL="342900" indent="-342900">
              <a:buFontTx/>
              <a:buChar char="-"/>
            </a:pPr>
            <a:r>
              <a:rPr lang="es-ES" sz="2800" dirty="0" smtClean="0"/>
              <a:t>Si </a:t>
            </a:r>
            <a:r>
              <a:rPr lang="es-ES" sz="2800" b="1" dirty="0" smtClean="0"/>
              <a:t>coopera con la causa</a:t>
            </a:r>
            <a:r>
              <a:rPr lang="es-ES" sz="2800" dirty="0" smtClean="0"/>
              <a:t>: ¿qué </a:t>
            </a:r>
            <a:r>
              <a:rPr lang="es-ES" sz="2800" i="1" dirty="0" smtClean="0"/>
              <a:t>métodos</a:t>
            </a:r>
            <a:r>
              <a:rPr lang="es-ES" sz="2800" dirty="0" smtClean="0"/>
              <a:t> serían eficaces para su mejor convivencia con la población que no participa directamente del tema?</a:t>
            </a:r>
          </a:p>
          <a:p>
            <a:pPr marL="342900" indent="-342900">
              <a:buFontTx/>
              <a:buChar char="-"/>
            </a:pPr>
            <a:endParaRPr lang="es-ES" sz="2800" dirty="0" smtClean="0"/>
          </a:p>
          <a:p>
            <a:pPr marL="342900" indent="-342900">
              <a:buFontTx/>
              <a:buChar char="-"/>
            </a:pPr>
            <a:r>
              <a:rPr lang="es-ES" sz="2800" b="1" dirty="0" smtClean="0"/>
              <a:t>Primera pregunta</a:t>
            </a:r>
            <a:r>
              <a:rPr lang="es-ES" sz="2800" dirty="0" smtClean="0"/>
              <a:t>: ¿Hasta dónde sería eficaz y por qué el actual papel que el Estado </a:t>
            </a:r>
            <a:r>
              <a:rPr lang="es-ES" sz="2800" b="1" dirty="0" smtClean="0"/>
              <a:t>uruguayo</a:t>
            </a:r>
            <a:r>
              <a:rPr lang="es-ES" sz="2800" dirty="0" smtClean="0"/>
              <a:t> posee?</a:t>
            </a:r>
          </a:p>
          <a:p>
            <a:pPr marL="342900" indent="-342900">
              <a:buFontTx/>
              <a:buChar char="-"/>
            </a:pPr>
            <a:endParaRPr lang="es-ES" sz="2100" dirty="0" smtClean="0"/>
          </a:p>
          <a:p>
            <a:pPr marL="342900" indent="-342900">
              <a:buFontTx/>
              <a:buChar char="-"/>
            </a:pPr>
            <a:endParaRPr lang="es-ES" sz="21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Rol del estado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45362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/>
            <a:r>
              <a:rPr lang="es-ES" sz="2400" b="1" dirty="0" smtClean="0"/>
              <a:t>Segunda pregunta</a:t>
            </a:r>
            <a:r>
              <a:rPr lang="es-ES" sz="2400" dirty="0" smtClean="0"/>
              <a:t>: </a:t>
            </a:r>
          </a:p>
          <a:p>
            <a:pPr marL="342900" indent="-342900"/>
            <a:r>
              <a:rPr lang="es-ES" sz="2400" dirty="0" smtClean="0"/>
              <a:t>¿Función del Estado en </a:t>
            </a:r>
            <a:r>
              <a:rPr lang="es-ES" sz="2400" b="1" dirty="0" smtClean="0"/>
              <a:t>Colombia</a:t>
            </a:r>
            <a:r>
              <a:rPr lang="es-ES" sz="2400" dirty="0" smtClean="0"/>
              <a:t>? </a:t>
            </a:r>
            <a:r>
              <a:rPr lang="es-ES" sz="2400" u="sng" dirty="0" smtClean="0"/>
              <a:t>Ayuda</a:t>
            </a:r>
            <a:r>
              <a:rPr lang="es-ES" sz="2400" dirty="0" smtClean="0"/>
              <a:t>:</a:t>
            </a:r>
          </a:p>
          <a:p>
            <a:r>
              <a:rPr lang="es-MX" sz="2400" dirty="0" smtClean="0"/>
              <a:t>“… Por ello, el Estado colombiano no integra ni cohesiona la población ni el territorio y ha reducido su capacidad para mediar y canalizar los conflictos y tensiones sociales. Estos son resueltos al margen de las instituciones públicas, lo cual es la causa del surgimiento de diversas expresiones de "</a:t>
            </a:r>
            <a:r>
              <a:rPr lang="es-MX" sz="2400" dirty="0" err="1" smtClean="0"/>
              <a:t>parainstitucionalidad</a:t>
            </a:r>
            <a:r>
              <a:rPr lang="es-MX" sz="2400" dirty="0" smtClean="0"/>
              <a:t>", tales como los grupos privados de justicia y defensa, las mafias de narcotráfico y los movimientos guerrilleros.” </a:t>
            </a:r>
            <a:r>
              <a:rPr lang="es-MX" sz="2400" b="1" dirty="0" smtClean="0"/>
              <a:t>– Colombia Internacional, Universidad de los Andes.</a:t>
            </a:r>
            <a:endParaRPr lang="es-ES" sz="2400" b="1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“</a:t>
            </a:r>
            <a:r>
              <a:rPr lang="es-MX" sz="3200" b="1" i="1" dirty="0" smtClean="0"/>
              <a:t>Según </a:t>
            </a:r>
            <a:r>
              <a:rPr lang="es-MX" sz="3200" b="1" i="1" dirty="0"/>
              <a:t>un trabajo de investigación a nivel regional, la Argentina no combate a los grandes narcotraficantes y “sobreactúa” la lucha contra este delito</a:t>
            </a:r>
            <a:r>
              <a:rPr lang="es-MX" sz="3200" b="1" i="1" dirty="0" smtClean="0"/>
              <a:t>.</a:t>
            </a:r>
            <a:r>
              <a:rPr lang="es-MX" sz="3200" b="1" dirty="0" smtClean="0"/>
              <a:t>”</a:t>
            </a:r>
          </a:p>
          <a:p>
            <a:endParaRPr lang="es-MX" sz="3200" b="1" dirty="0" smtClean="0"/>
          </a:p>
          <a:p>
            <a:r>
              <a:rPr lang="es-MX" sz="3200" b="1" dirty="0" smtClean="0"/>
              <a:t>- Diario Clarín, noticia del 19 de diciembre de 2010.</a:t>
            </a:r>
            <a:endParaRPr lang="es-ES" sz="32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Frase para pensar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60719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ES" sz="4800" b="1" dirty="0" smtClean="0"/>
              <a:t>- FIN - </a:t>
            </a:r>
            <a:endParaRPr lang="es-ES" b="1" dirty="0" smtClean="0"/>
          </a:p>
          <a:p>
            <a:endParaRPr lang="es-ES" dirty="0"/>
          </a:p>
          <a:p>
            <a:r>
              <a:rPr lang="es-ES" sz="2800" dirty="0" smtClean="0"/>
              <a:t>Gracias por su atención!</a:t>
            </a:r>
          </a:p>
          <a:p>
            <a:endParaRPr lang="es-ES" sz="2800" dirty="0" smtClean="0"/>
          </a:p>
          <a:p>
            <a:endParaRPr lang="es-ES" dirty="0"/>
          </a:p>
          <a:p>
            <a:r>
              <a:rPr lang="es-ES" sz="2800" b="1" u="sng" dirty="0" smtClean="0"/>
              <a:t>3er Taller </a:t>
            </a:r>
            <a:r>
              <a:rPr lang="es-ES" sz="2800" b="1" u="sng" dirty="0" err="1" smtClean="0"/>
              <a:t>Interdisciplnario</a:t>
            </a:r>
            <a:endParaRPr lang="es-ES" sz="2800" b="1" u="sng" dirty="0" smtClean="0"/>
          </a:p>
          <a:p>
            <a:r>
              <a:rPr lang="es-ES" sz="2800" b="1" u="sng" dirty="0" smtClean="0"/>
              <a:t>2014</a:t>
            </a:r>
            <a:endParaRPr lang="es-ES" sz="2800" b="1" u="sng" dirty="0"/>
          </a:p>
        </p:txBody>
      </p:sp>
    </p:spTree>
    <p:extLst>
      <p:ext uri="{BB962C8B-B14F-4D97-AF65-F5344CB8AC3E}">
        <p14:creationId xmlns:p14="http://schemas.microsoft.com/office/powerpoint/2010/main" val="102533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21</TotalTime>
  <Words>286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BlackTie</vt:lpstr>
      <vt:lpstr>NARCOTRÁFICO</vt:lpstr>
      <vt:lpstr>Bases, ¿exactas?</vt:lpstr>
      <vt:lpstr>¿se propaga, desarrolla o se altera?</vt:lpstr>
      <vt:lpstr>Rol del estado</vt:lpstr>
      <vt:lpstr>PowerPoint Presentation</vt:lpstr>
      <vt:lpstr>Frase para pensar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NARCOTRÁFICO</dc:title>
  <dc:creator>Alejandra Evangelina Martinez Perdomo</dc:creator>
  <cp:lastModifiedBy>user</cp:lastModifiedBy>
  <cp:revision>3</cp:revision>
  <dcterms:created xsi:type="dcterms:W3CDTF">2014-06-09T00:45:40Z</dcterms:created>
  <dcterms:modified xsi:type="dcterms:W3CDTF">2014-06-09T19:29:02Z</dcterms:modified>
</cp:coreProperties>
</file>