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10243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10244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45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46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47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48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49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50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sp>
          <p:nvSpPr>
            <p:cNvPr id="10251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52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53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54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55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56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grpSp>
          <p:nvGrpSpPr>
            <p:cNvPr id="10257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10258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59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60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grpSp>
          <p:nvGrpSpPr>
            <p:cNvPr id="10261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10262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63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64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grpSp>
          <p:nvGrpSpPr>
            <p:cNvPr id="10265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10266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67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68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grpSp>
          <p:nvGrpSpPr>
            <p:cNvPr id="10269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10270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71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72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grpSp>
          <p:nvGrpSpPr>
            <p:cNvPr id="10273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1027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7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1027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sp>
          <p:nvSpPr>
            <p:cNvPr id="1027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7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7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8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8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8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1028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UY"/>
            </a:p>
          </p:txBody>
        </p:sp>
      </p:grpSp>
      <p:sp>
        <p:nvSpPr>
          <p:cNvPr id="10284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028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976723F-1F4D-4EDC-9133-DC506DA6F71E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1028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028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7C1EF-EA33-418D-9F1F-1025226E4D0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74653-8EA1-4834-83D9-52495621406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DDB6A-F7F7-493C-BCA9-4EF50A7E3A8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4203D-9305-4D5D-A1F8-FD264A96827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AC5F5-E946-4524-8C87-E600D76CEC5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5EFEA-99E1-4E37-922D-55430F96D5A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C67D8-5CEC-42E2-A08F-0613FCE40F1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16CF5-EB6C-44D1-B218-986BEC66233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DEA25-167D-4C74-9C21-8DE53E82C2B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D4C61-426A-4423-9249-AF927033CEE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921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UY"/>
            </a:p>
          </p:txBody>
        </p:sp>
        <p:grpSp>
          <p:nvGrpSpPr>
            <p:cNvPr id="9220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922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2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2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sp>
          <p:nvSpPr>
            <p:cNvPr id="922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UY"/>
            </a:p>
          </p:txBody>
        </p:sp>
        <p:grpSp>
          <p:nvGrpSpPr>
            <p:cNvPr id="922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922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2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2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2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3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grpSp>
            <p:nvGrpSpPr>
              <p:cNvPr id="923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923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UY"/>
                </a:p>
              </p:txBody>
            </p:sp>
            <p:sp>
              <p:nvSpPr>
                <p:cNvPr id="923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UY"/>
                </a:p>
              </p:txBody>
            </p:sp>
            <p:sp>
              <p:nvSpPr>
                <p:cNvPr id="923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UY"/>
                </a:p>
              </p:txBody>
            </p:sp>
          </p:grpSp>
        </p:grpSp>
        <p:grpSp>
          <p:nvGrpSpPr>
            <p:cNvPr id="9235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9236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37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3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grpSp>
          <p:nvGrpSpPr>
            <p:cNvPr id="923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924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4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4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grpSp>
          <p:nvGrpSpPr>
            <p:cNvPr id="9243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924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4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  <p:sp>
            <p:nvSpPr>
              <p:cNvPr id="924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UY"/>
              </a:p>
            </p:txBody>
          </p:sp>
        </p:grpSp>
        <p:sp>
          <p:nvSpPr>
            <p:cNvPr id="924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UY"/>
            </a:p>
          </p:txBody>
        </p:sp>
        <p:sp>
          <p:nvSpPr>
            <p:cNvPr id="924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4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5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  <p:sp>
          <p:nvSpPr>
            <p:cNvPr id="926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UY"/>
            </a:p>
          </p:txBody>
        </p:sp>
      </p:grpSp>
      <p:sp>
        <p:nvSpPr>
          <p:cNvPr id="926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926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26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926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926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1245DCA-945A-4E88-98CA-1FA491953258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700213"/>
            <a:ext cx="8243887" cy="1314450"/>
          </a:xfrm>
        </p:spPr>
        <p:txBody>
          <a:bodyPr/>
          <a:lstStyle/>
          <a:p>
            <a:r>
              <a:rPr lang="es-UY"/>
              <a:t>FERIADOS</a:t>
            </a: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Definición</a:t>
            </a:r>
            <a:endParaRPr lang="es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UY"/>
              <a:t>Día fijado por ley, para conmemorar por regla general, festividades tradicionales, cívicas, religiosas u obreras</a:t>
            </a:r>
          </a:p>
          <a:p>
            <a:pPr>
              <a:lnSpc>
                <a:spcPct val="90000"/>
              </a:lnSpc>
            </a:pPr>
            <a:r>
              <a:rPr lang="es-UY"/>
              <a:t>En algunos casos existe prohibición de trabajar</a:t>
            </a:r>
          </a:p>
          <a:p>
            <a:pPr>
              <a:lnSpc>
                <a:spcPct val="90000"/>
              </a:lnSpc>
            </a:pPr>
            <a:r>
              <a:rPr lang="es-UY"/>
              <a:t>En algunos casos se establece remuneración especial para el caso de trabajar</a:t>
            </a: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Marco normativo</a:t>
            </a:r>
            <a:endParaRPr lang="es-E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UY" sz="2800"/>
              <a:t>D.L. 14.977 – 14/9/1979 modif. por D.L. 15.535 de 9/4/1984</a:t>
            </a:r>
          </a:p>
          <a:p>
            <a:pPr>
              <a:lnSpc>
                <a:spcPct val="80000"/>
              </a:lnSpc>
            </a:pPr>
            <a:r>
              <a:rPr lang="es-UY" sz="2800"/>
              <a:t>Ley 16.805 – 24/12/1996</a:t>
            </a:r>
          </a:p>
          <a:p>
            <a:pPr>
              <a:lnSpc>
                <a:spcPct val="80000"/>
              </a:lnSpc>
            </a:pPr>
            <a:r>
              <a:rPr lang="es-UY" sz="2800"/>
              <a:t>Ley 17.414 – 8/11/2001</a:t>
            </a:r>
          </a:p>
          <a:p>
            <a:pPr>
              <a:lnSpc>
                <a:spcPct val="80000"/>
              </a:lnSpc>
            </a:pPr>
            <a:r>
              <a:rPr lang="es-UY" sz="2800"/>
              <a:t>Ley 10.396 – 13/2/1943 </a:t>
            </a:r>
          </a:p>
          <a:p>
            <a:pPr>
              <a:lnSpc>
                <a:spcPct val="80000"/>
              </a:lnSpc>
            </a:pPr>
            <a:r>
              <a:rPr lang="es-UY" sz="2800"/>
              <a:t>Decreto 120/985 – 19/3/1985</a:t>
            </a:r>
          </a:p>
          <a:p>
            <a:pPr>
              <a:lnSpc>
                <a:spcPct val="80000"/>
              </a:lnSpc>
            </a:pPr>
            <a:r>
              <a:rPr lang="es-UY" sz="2800"/>
              <a:t>D.L. 14.378 – 29/5/1978</a:t>
            </a:r>
          </a:p>
          <a:p>
            <a:pPr>
              <a:lnSpc>
                <a:spcPct val="80000"/>
              </a:lnSpc>
            </a:pPr>
            <a:r>
              <a:rPr lang="es-UY" sz="2800"/>
              <a:t>Dec. 462/985 – </a:t>
            </a:r>
          </a:p>
          <a:p>
            <a:pPr>
              <a:lnSpc>
                <a:spcPct val="80000"/>
              </a:lnSpc>
            </a:pPr>
            <a:r>
              <a:rPr lang="es-UY" sz="2800"/>
              <a:t>Ley 12.590 – art.18 – 23/12/58</a:t>
            </a:r>
          </a:p>
          <a:p>
            <a:pPr>
              <a:lnSpc>
                <a:spcPct val="80000"/>
              </a:lnSpc>
            </a:pPr>
            <a:r>
              <a:rPr lang="es-UY" sz="2800"/>
              <a:t>Decreto de 26/4/1962</a:t>
            </a:r>
            <a:endParaRPr lang="es-ES" sz="2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Clasificación</a:t>
            </a:r>
            <a:endParaRPr lang="es-E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UY" sz="2400"/>
              <a:t>FERIADOS SIMPLES O COMUNES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Permanentes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6 de enero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Lunes y martes de carnaval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Semana de turismo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19 de abril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18 de mayo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19 de junio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12 de octubre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2 de noviembre</a:t>
            </a:r>
          </a:p>
          <a:p>
            <a:pPr>
              <a:lnSpc>
                <a:spcPct val="80000"/>
              </a:lnSpc>
              <a:buFontTx/>
              <a:buNone/>
            </a:pPr>
            <a:endParaRPr lang="es-UY" sz="2400"/>
          </a:p>
          <a:p>
            <a:pPr>
              <a:lnSpc>
                <a:spcPct val="80000"/>
              </a:lnSpc>
              <a:buFontTx/>
              <a:buNone/>
            </a:pPr>
            <a:r>
              <a:rPr lang="es-UY" sz="2400"/>
              <a:t>Excepcionales</a:t>
            </a:r>
          </a:p>
          <a:p>
            <a:pPr>
              <a:lnSpc>
                <a:spcPct val="80000"/>
              </a:lnSpc>
              <a:buFontTx/>
              <a:buNone/>
            </a:pPr>
            <a:endParaRPr lang="es-UY" sz="2400"/>
          </a:p>
          <a:p>
            <a:pPr>
              <a:lnSpc>
                <a:spcPct val="80000"/>
              </a:lnSpc>
              <a:buFontTx/>
              <a:buNone/>
            </a:pPr>
            <a:endParaRPr lang="es-UY" sz="24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Clasificación</a:t>
            </a:r>
            <a:endParaRPr lang="es-E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FERIADOS PAGOS</a:t>
            </a:r>
          </a:p>
          <a:p>
            <a:pPr>
              <a:buFontTx/>
              <a:buNone/>
            </a:pPr>
            <a:r>
              <a:rPr lang="es-UY"/>
              <a:t>Art. 18 Ley 12.590</a:t>
            </a:r>
          </a:p>
          <a:p>
            <a:pPr>
              <a:buFontTx/>
              <a:buNone/>
            </a:pPr>
            <a:r>
              <a:rPr lang="es-UY"/>
              <a:t>1 de enero</a:t>
            </a:r>
          </a:p>
          <a:p>
            <a:pPr>
              <a:buFontTx/>
              <a:buNone/>
            </a:pPr>
            <a:r>
              <a:rPr lang="es-UY"/>
              <a:t>1 de mayo</a:t>
            </a:r>
          </a:p>
          <a:p>
            <a:pPr>
              <a:buFontTx/>
              <a:buNone/>
            </a:pPr>
            <a:r>
              <a:rPr lang="es-UY"/>
              <a:t>18 de julio</a:t>
            </a:r>
          </a:p>
          <a:p>
            <a:pPr>
              <a:buFontTx/>
              <a:buNone/>
            </a:pPr>
            <a:r>
              <a:rPr lang="es-UY"/>
              <a:t>25 de agosto </a:t>
            </a:r>
          </a:p>
          <a:p>
            <a:pPr>
              <a:buFontTx/>
              <a:buNone/>
            </a:pPr>
            <a:r>
              <a:rPr lang="es-UY"/>
              <a:t>25 de diciembre</a:t>
            </a:r>
          </a:p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Clasificación</a:t>
            </a:r>
            <a:endParaRPr lang="es-E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FERIADOS NO LABORABLES</a:t>
            </a:r>
          </a:p>
          <a:p>
            <a:pPr>
              <a:buFontTx/>
              <a:buNone/>
            </a:pPr>
            <a:r>
              <a:rPr lang="es-UY"/>
              <a:t>Se han establecido en algunas ocasiones</a:t>
            </a:r>
          </a:p>
          <a:p>
            <a:pPr>
              <a:buFontTx/>
              <a:buNone/>
            </a:pPr>
            <a:r>
              <a:rPr lang="es-UY"/>
              <a:t>El legislador quiere establecer la obligatoriedad del descanso</a:t>
            </a:r>
          </a:p>
          <a:p>
            <a:pPr>
              <a:buFontTx/>
              <a:buNone/>
            </a:pPr>
            <a:r>
              <a:rPr lang="es-UY"/>
              <a:t>Ej. 1 de marzo cuando coincida con trasmisión de mando presidencial</a:t>
            </a:r>
          </a:p>
          <a:p>
            <a:endParaRPr lang="es-ES"/>
          </a:p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Caso </a:t>
            </a:r>
            <a:endParaRPr lang="es-E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 sz="2800"/>
              <a:t>A.B. ingresó a trabajar para XX S.A. el 1 de febrero de 2013 y egresó por renuncia el 7 de mayo de 2014.</a:t>
            </a:r>
          </a:p>
          <a:p>
            <a:r>
              <a:rPr lang="es-UY" sz="2800"/>
              <a:t>Percibía un salario de $ 12.000.- mensuales</a:t>
            </a:r>
          </a:p>
          <a:p>
            <a:r>
              <a:rPr lang="es-UY" sz="2800"/>
              <a:t>Trabajó los siguientes feriados: 25 de diciembre, 6 de enero, lunes y martes de carnaval y 1 de mayo.</a:t>
            </a:r>
          </a:p>
          <a:p>
            <a:r>
              <a:rPr lang="es-UY" sz="2800"/>
              <a:t>Trabajó todos los domingos de marzo/14</a:t>
            </a:r>
            <a:endParaRPr lang="es-ES" sz="2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os">
  <a:themeElements>
    <a:clrScheme name="Globo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Globos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o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o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o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o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Globos 8">
    <a:dk1>
      <a:srgbClr val="006699"/>
    </a:dk1>
    <a:lt1>
      <a:srgbClr val="FFFFFF"/>
    </a:lt1>
    <a:dk2>
      <a:srgbClr val="006666"/>
    </a:dk2>
    <a:lt2>
      <a:srgbClr val="FFFFCC"/>
    </a:lt2>
    <a:accent1>
      <a:srgbClr val="EDFAD2"/>
    </a:accent1>
    <a:accent2>
      <a:srgbClr val="EBF7FF"/>
    </a:accent2>
    <a:accent3>
      <a:srgbClr val="FFFFFF"/>
    </a:accent3>
    <a:accent4>
      <a:srgbClr val="005682"/>
    </a:accent4>
    <a:accent5>
      <a:srgbClr val="F4FCE5"/>
    </a:accent5>
    <a:accent6>
      <a:srgbClr val="D5E0E7"/>
    </a:accent6>
    <a:hlink>
      <a:srgbClr val="CC99FF"/>
    </a:hlink>
    <a:folHlink>
      <a:srgbClr val="F2DFFD"/>
    </a:folHlink>
  </a:clrScheme>
</a:themeOverride>
</file>

<file path=ppt/theme/themeOverride2.xml><?xml version="1.0" encoding="utf-8"?>
<a:themeOverride xmlns:a="http://schemas.openxmlformats.org/drawingml/2006/main">
  <a:clrScheme name="Globos 8">
    <a:dk1>
      <a:srgbClr val="006699"/>
    </a:dk1>
    <a:lt1>
      <a:srgbClr val="FFFFFF"/>
    </a:lt1>
    <a:dk2>
      <a:srgbClr val="006666"/>
    </a:dk2>
    <a:lt2>
      <a:srgbClr val="FFFFCC"/>
    </a:lt2>
    <a:accent1>
      <a:srgbClr val="EDFAD2"/>
    </a:accent1>
    <a:accent2>
      <a:srgbClr val="EBF7FF"/>
    </a:accent2>
    <a:accent3>
      <a:srgbClr val="FFFFFF"/>
    </a:accent3>
    <a:accent4>
      <a:srgbClr val="005682"/>
    </a:accent4>
    <a:accent5>
      <a:srgbClr val="F4FCE5"/>
    </a:accent5>
    <a:accent6>
      <a:srgbClr val="D5E0E7"/>
    </a:accent6>
    <a:hlink>
      <a:srgbClr val="CC99FF"/>
    </a:hlink>
    <a:folHlink>
      <a:srgbClr val="F2DFFD"/>
    </a:folHlink>
  </a:clrScheme>
</a:themeOverride>
</file>

<file path=ppt/theme/themeOverride3.xml><?xml version="1.0" encoding="utf-8"?>
<a:themeOverride xmlns:a="http://schemas.openxmlformats.org/drawingml/2006/main">
  <a:clrScheme name="Globos 8">
    <a:dk1>
      <a:srgbClr val="006699"/>
    </a:dk1>
    <a:lt1>
      <a:srgbClr val="FFFFFF"/>
    </a:lt1>
    <a:dk2>
      <a:srgbClr val="006666"/>
    </a:dk2>
    <a:lt2>
      <a:srgbClr val="FFFFCC"/>
    </a:lt2>
    <a:accent1>
      <a:srgbClr val="EDFAD2"/>
    </a:accent1>
    <a:accent2>
      <a:srgbClr val="EBF7FF"/>
    </a:accent2>
    <a:accent3>
      <a:srgbClr val="FFFFFF"/>
    </a:accent3>
    <a:accent4>
      <a:srgbClr val="005682"/>
    </a:accent4>
    <a:accent5>
      <a:srgbClr val="F4FCE5"/>
    </a:accent5>
    <a:accent6>
      <a:srgbClr val="D5E0E7"/>
    </a:accent6>
    <a:hlink>
      <a:srgbClr val="CC99FF"/>
    </a:hlink>
    <a:folHlink>
      <a:srgbClr val="F2DFFD"/>
    </a:folHlink>
  </a:clrScheme>
</a:themeOverride>
</file>

<file path=ppt/theme/themeOverride4.xml><?xml version="1.0" encoding="utf-8"?>
<a:themeOverride xmlns:a="http://schemas.openxmlformats.org/drawingml/2006/main">
  <a:clrScheme name="Globos 8">
    <a:dk1>
      <a:srgbClr val="006699"/>
    </a:dk1>
    <a:lt1>
      <a:srgbClr val="FFFFFF"/>
    </a:lt1>
    <a:dk2>
      <a:srgbClr val="006666"/>
    </a:dk2>
    <a:lt2>
      <a:srgbClr val="FFFFCC"/>
    </a:lt2>
    <a:accent1>
      <a:srgbClr val="EDFAD2"/>
    </a:accent1>
    <a:accent2>
      <a:srgbClr val="EBF7FF"/>
    </a:accent2>
    <a:accent3>
      <a:srgbClr val="FFFFFF"/>
    </a:accent3>
    <a:accent4>
      <a:srgbClr val="005682"/>
    </a:accent4>
    <a:accent5>
      <a:srgbClr val="F4FCE5"/>
    </a:accent5>
    <a:accent6>
      <a:srgbClr val="D5E0E7"/>
    </a:accent6>
    <a:hlink>
      <a:srgbClr val="CC99FF"/>
    </a:hlink>
    <a:folHlink>
      <a:srgbClr val="F2DFFD"/>
    </a:folHlink>
  </a:clrScheme>
</a:themeOverride>
</file>

<file path=ppt/theme/themeOverride5.xml><?xml version="1.0" encoding="utf-8"?>
<a:themeOverride xmlns:a="http://schemas.openxmlformats.org/drawingml/2006/main">
  <a:clrScheme name="Globos 8">
    <a:dk1>
      <a:srgbClr val="006699"/>
    </a:dk1>
    <a:lt1>
      <a:srgbClr val="FFFFFF"/>
    </a:lt1>
    <a:dk2>
      <a:srgbClr val="006666"/>
    </a:dk2>
    <a:lt2>
      <a:srgbClr val="FFFFCC"/>
    </a:lt2>
    <a:accent1>
      <a:srgbClr val="EDFAD2"/>
    </a:accent1>
    <a:accent2>
      <a:srgbClr val="EBF7FF"/>
    </a:accent2>
    <a:accent3>
      <a:srgbClr val="FFFFFF"/>
    </a:accent3>
    <a:accent4>
      <a:srgbClr val="005682"/>
    </a:accent4>
    <a:accent5>
      <a:srgbClr val="F4FCE5"/>
    </a:accent5>
    <a:accent6>
      <a:srgbClr val="D5E0E7"/>
    </a:accent6>
    <a:hlink>
      <a:srgbClr val="CC99FF"/>
    </a:hlink>
    <a:folHlink>
      <a:srgbClr val="F2DFFD"/>
    </a:folHlink>
  </a:clrScheme>
</a:themeOverride>
</file>

<file path=ppt/theme/themeOverride6.xml><?xml version="1.0" encoding="utf-8"?>
<a:themeOverride xmlns:a="http://schemas.openxmlformats.org/drawingml/2006/main">
  <a:clrScheme name="Globos 8">
    <a:dk1>
      <a:srgbClr val="006699"/>
    </a:dk1>
    <a:lt1>
      <a:srgbClr val="FFFFFF"/>
    </a:lt1>
    <a:dk2>
      <a:srgbClr val="006666"/>
    </a:dk2>
    <a:lt2>
      <a:srgbClr val="FFFFCC"/>
    </a:lt2>
    <a:accent1>
      <a:srgbClr val="EDFAD2"/>
    </a:accent1>
    <a:accent2>
      <a:srgbClr val="EBF7FF"/>
    </a:accent2>
    <a:accent3>
      <a:srgbClr val="FFFFFF"/>
    </a:accent3>
    <a:accent4>
      <a:srgbClr val="005682"/>
    </a:accent4>
    <a:accent5>
      <a:srgbClr val="F4FCE5"/>
    </a:accent5>
    <a:accent6>
      <a:srgbClr val="D5E0E7"/>
    </a:accent6>
    <a:hlink>
      <a:srgbClr val="CC99FF"/>
    </a:hlink>
    <a:folHlink>
      <a:srgbClr val="F2DFFD"/>
    </a:folHlink>
  </a:clrScheme>
</a:themeOverride>
</file>

<file path=ppt/theme/themeOverride7.xml><?xml version="1.0" encoding="utf-8"?>
<a:themeOverride xmlns:a="http://schemas.openxmlformats.org/drawingml/2006/main">
  <a:clrScheme name="Globos 8">
    <a:dk1>
      <a:srgbClr val="006699"/>
    </a:dk1>
    <a:lt1>
      <a:srgbClr val="FFFFFF"/>
    </a:lt1>
    <a:dk2>
      <a:srgbClr val="006666"/>
    </a:dk2>
    <a:lt2>
      <a:srgbClr val="FFFFCC"/>
    </a:lt2>
    <a:accent1>
      <a:srgbClr val="EDFAD2"/>
    </a:accent1>
    <a:accent2>
      <a:srgbClr val="EBF7FF"/>
    </a:accent2>
    <a:accent3>
      <a:srgbClr val="FFFFFF"/>
    </a:accent3>
    <a:accent4>
      <a:srgbClr val="005682"/>
    </a:accent4>
    <a:accent5>
      <a:srgbClr val="F4FCE5"/>
    </a:accent5>
    <a:accent6>
      <a:srgbClr val="D5E0E7"/>
    </a:accent6>
    <a:hlink>
      <a:srgbClr val="CC99FF"/>
    </a:hlink>
    <a:folHlink>
      <a:srgbClr val="F2DFF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239</Words>
  <Application>Microsoft Office PowerPoint</Application>
  <PresentationFormat>Presentación en pantalla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Verdana</vt:lpstr>
      <vt:lpstr>Globos</vt:lpstr>
      <vt:lpstr>FERIADOS</vt:lpstr>
      <vt:lpstr>Definición</vt:lpstr>
      <vt:lpstr>Marco normativo</vt:lpstr>
      <vt:lpstr>Clasificación</vt:lpstr>
      <vt:lpstr>Clasificación</vt:lpstr>
      <vt:lpstr>Clasificación</vt:lpstr>
      <vt:lpstr>Caso 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FERIADOS</dc:title>
  <dc:creator>Adriana</dc:creator>
  <cp:lastModifiedBy>AdmCPD</cp:lastModifiedBy>
  <cp:revision>9</cp:revision>
  <dcterms:created xsi:type="dcterms:W3CDTF">2014-05-07T21:36:27Z</dcterms:created>
  <dcterms:modified xsi:type="dcterms:W3CDTF">2014-05-28T15:15:08Z</dcterms:modified>
</cp:coreProperties>
</file>