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3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9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70" r:id="rId16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Verdana" pitchFamily="34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626" name="Group 2"/>
          <p:cNvGrpSpPr>
            <a:grpSpLocks/>
          </p:cNvGrpSpPr>
          <p:nvPr/>
        </p:nvGrpSpPr>
        <p:grpSpPr bwMode="auto">
          <a:xfrm>
            <a:off x="-3222625" y="304800"/>
            <a:ext cx="11909425" cy="4724400"/>
            <a:chOff x="-2030" y="192"/>
            <a:chExt cx="7502" cy="2976"/>
          </a:xfrm>
        </p:grpSpPr>
        <p:sp>
          <p:nvSpPr>
            <p:cNvPr id="26627" name="Line 3"/>
            <p:cNvSpPr>
              <a:spLocks noChangeShapeType="1"/>
            </p:cNvSpPr>
            <p:nvPr/>
          </p:nvSpPr>
          <p:spPr bwMode="auto">
            <a:xfrm>
              <a:off x="912" y="1584"/>
              <a:ext cx="4560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  <p:sp>
          <p:nvSpPr>
            <p:cNvPr id="26628" name="AutoShape 4"/>
            <p:cNvSpPr>
              <a:spLocks noChangeArrowheads="1"/>
            </p:cNvSpPr>
            <p:nvPr/>
          </p:nvSpPr>
          <p:spPr bwMode="auto">
            <a:xfrm>
              <a:off x="-1584" y="864"/>
              <a:ext cx="2304" cy="2304"/>
            </a:xfrm>
            <a:custGeom>
              <a:avLst/>
              <a:gdLst>
                <a:gd name="G0" fmla="+- 12083 0 0"/>
                <a:gd name="G1" fmla="+- -3200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44083" y="2368"/>
                </a:cxn>
                <a:cxn ang="0">
                  <a:pos x="64000" y="32000"/>
                </a:cxn>
                <a:cxn ang="0">
                  <a:pos x="44083" y="61631"/>
                </a:cxn>
                <a:cxn ang="0">
                  <a:pos x="44083" y="61631"/>
                </a:cxn>
                <a:cxn ang="0">
                  <a:pos x="44082" y="61631"/>
                </a:cxn>
                <a:cxn ang="0">
                  <a:pos x="44083" y="61632"/>
                </a:cxn>
                <a:cxn ang="0">
                  <a:pos x="44083" y="2368"/>
                </a:cxn>
                <a:cxn ang="0">
                  <a:pos x="44082" y="2368"/>
                </a:cxn>
                <a:cxn ang="0">
                  <a:pos x="44083" y="2368"/>
                </a:cxn>
              </a:cxnLst>
              <a:rect l="T13" t="T15" r="T17" b="T19"/>
              <a:pathLst>
                <a:path w="64000" h="64000">
                  <a:moveTo>
                    <a:pt x="44083" y="2368"/>
                  </a:moveTo>
                  <a:cubicBezTo>
                    <a:pt x="56127" y="7280"/>
                    <a:pt x="64000" y="18993"/>
                    <a:pt x="64000" y="32000"/>
                  </a:cubicBezTo>
                  <a:cubicBezTo>
                    <a:pt x="64000" y="45006"/>
                    <a:pt x="56127" y="56719"/>
                    <a:pt x="44083" y="61631"/>
                  </a:cubicBezTo>
                  <a:cubicBezTo>
                    <a:pt x="44082" y="61631"/>
                    <a:pt x="44082" y="61631"/>
                    <a:pt x="44082" y="61631"/>
                  </a:cubicBezTo>
                  <a:lnTo>
                    <a:pt x="44083" y="61632"/>
                  </a:lnTo>
                  <a:lnTo>
                    <a:pt x="44083" y="2368"/>
                  </a:lnTo>
                  <a:lnTo>
                    <a:pt x="44082" y="2368"/>
                  </a:lnTo>
                  <a:cubicBezTo>
                    <a:pt x="44082" y="2368"/>
                    <a:pt x="44082" y="2368"/>
                    <a:pt x="44083" y="2368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UY" sz="2400">
                <a:latin typeface="Times New Roman" pitchFamily="18" charset="0"/>
              </a:endParaRPr>
            </a:p>
          </p:txBody>
        </p:sp>
        <p:sp>
          <p:nvSpPr>
            <p:cNvPr id="26629" name="AutoShape 5"/>
            <p:cNvSpPr>
              <a:spLocks noChangeArrowheads="1"/>
            </p:cNvSpPr>
            <p:nvPr/>
          </p:nvSpPr>
          <p:spPr bwMode="auto">
            <a:xfrm>
              <a:off x="-2030" y="192"/>
              <a:ext cx="2544" cy="2544"/>
            </a:xfrm>
            <a:custGeom>
              <a:avLst/>
              <a:gdLst>
                <a:gd name="G0" fmla="+- 18994 0 0"/>
                <a:gd name="G1" fmla="+- -30013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994" y="6246"/>
                </a:cxn>
                <a:cxn ang="0">
                  <a:pos x="64000" y="32000"/>
                </a:cxn>
                <a:cxn ang="0">
                  <a:pos x="50994" y="57753"/>
                </a:cxn>
                <a:cxn ang="0">
                  <a:pos x="50994" y="57753"/>
                </a:cxn>
                <a:cxn ang="0">
                  <a:pos x="50993" y="57753"/>
                </a:cxn>
                <a:cxn ang="0">
                  <a:pos x="50994" y="57754"/>
                </a:cxn>
                <a:cxn ang="0">
                  <a:pos x="50994" y="6246"/>
                </a:cxn>
                <a:cxn ang="0">
                  <a:pos x="50993" y="6246"/>
                </a:cxn>
                <a:cxn ang="0">
                  <a:pos x="50994" y="6246"/>
                </a:cxn>
              </a:cxnLst>
              <a:rect l="T13" t="T15" r="T17" b="T19"/>
              <a:pathLst>
                <a:path w="64000" h="64000">
                  <a:moveTo>
                    <a:pt x="50994" y="6246"/>
                  </a:moveTo>
                  <a:cubicBezTo>
                    <a:pt x="59172" y="12279"/>
                    <a:pt x="64000" y="21837"/>
                    <a:pt x="64000" y="32000"/>
                  </a:cubicBezTo>
                  <a:cubicBezTo>
                    <a:pt x="64000" y="42162"/>
                    <a:pt x="59172" y="51720"/>
                    <a:pt x="50994" y="57753"/>
                  </a:cubicBezTo>
                  <a:cubicBezTo>
                    <a:pt x="50993" y="57753"/>
                    <a:pt x="50993" y="57753"/>
                    <a:pt x="50993" y="57753"/>
                  </a:cubicBezTo>
                  <a:lnTo>
                    <a:pt x="50994" y="57754"/>
                  </a:lnTo>
                  <a:lnTo>
                    <a:pt x="50994" y="6246"/>
                  </a:lnTo>
                  <a:lnTo>
                    <a:pt x="50993" y="6246"/>
                  </a:lnTo>
                  <a:cubicBezTo>
                    <a:pt x="50993" y="6246"/>
                    <a:pt x="50993" y="6246"/>
                    <a:pt x="50994" y="6246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UY">
                <a:latin typeface="Arial" charset="0"/>
              </a:endParaRPr>
            </a:p>
          </p:txBody>
        </p:sp>
      </p:grpSp>
      <p:sp>
        <p:nvSpPr>
          <p:cNvPr id="26630" name="Rectangle 6"/>
          <p:cNvSpPr>
            <a:spLocks noGrp="1" noChangeArrowheads="1"/>
          </p:cNvSpPr>
          <p:nvPr>
            <p:ph type="ctrTitle"/>
          </p:nvPr>
        </p:nvSpPr>
        <p:spPr>
          <a:xfrm>
            <a:off x="1443038" y="985838"/>
            <a:ext cx="7239000" cy="1444625"/>
          </a:xfrm>
        </p:spPr>
        <p:txBody>
          <a:bodyPr/>
          <a:lstStyle>
            <a:lvl1pPr>
              <a:defRPr sz="4000"/>
            </a:lvl1pPr>
          </a:lstStyle>
          <a:p>
            <a:r>
              <a:rPr lang="es-ES"/>
              <a:t>Haga clic para cambiar el estilo de título	</a:t>
            </a:r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ubTitle" idx="1"/>
          </p:nvPr>
        </p:nvSpPr>
        <p:spPr>
          <a:xfrm>
            <a:off x="1443038" y="3427413"/>
            <a:ext cx="7239000" cy="1752600"/>
          </a:xfrm>
        </p:spPr>
        <p:txBody>
          <a:bodyPr/>
          <a:lstStyle>
            <a:lvl1pPr marL="0" indent="0">
              <a:buFont typeface="Wingdings" pitchFamily="2" charset="2"/>
              <a:buNone/>
              <a:defRPr/>
            </a:lvl1pPr>
          </a:lstStyle>
          <a:p>
            <a:r>
              <a:rPr lang="es-ES"/>
              <a:t>Haga clic para modificar el estilo de subtítulo del patrón</a:t>
            </a:r>
          </a:p>
        </p:txBody>
      </p:sp>
      <p:sp>
        <p:nvSpPr>
          <p:cNvPr id="26632" name="Rectangle 8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6633" name="Rectangle 9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26634" name="Rectangle 10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2F0BB27F-7776-497F-A97C-AF238061BAE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F7635-2748-41D9-A8D9-32487DC8182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856413" y="301625"/>
            <a:ext cx="1827212" cy="5640388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1370013" y="301625"/>
            <a:ext cx="5334000" cy="5640388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1F1688-83BE-42A3-9612-895ADAD7677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808C414-98EB-4043-809C-85AE21616638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1CA829B-820D-4795-A106-793C63A9FC7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1370013" y="1827213"/>
            <a:ext cx="3579812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5102225" y="1827213"/>
            <a:ext cx="35814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3745977-1969-4BF5-B485-17A631367680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8813542-2D76-4071-8477-D91D5F5555B4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46E4E61-BF3B-41A8-A2F6-804368D68F0E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320998B-4AAC-4D8E-811A-E963BDAD3CDB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F332ED-8A0A-4C58-9D58-5EC8A0676446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UY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UY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6A3A3C9-9F70-49F7-9B29-C2F839FA91BF}" type="slidenum">
              <a:rPr lang="es-ES"/>
              <a:pPr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02" name="Group 2"/>
          <p:cNvGrpSpPr>
            <a:grpSpLocks/>
          </p:cNvGrpSpPr>
          <p:nvPr/>
        </p:nvGrpSpPr>
        <p:grpSpPr bwMode="auto">
          <a:xfrm>
            <a:off x="-3238500" y="0"/>
            <a:ext cx="11925300" cy="3810000"/>
            <a:chOff x="-2040" y="0"/>
            <a:chExt cx="7512" cy="2400"/>
          </a:xfrm>
        </p:grpSpPr>
        <p:sp>
          <p:nvSpPr>
            <p:cNvPr id="25603" name="AutoShape 3"/>
            <p:cNvSpPr>
              <a:spLocks noChangeArrowheads="1"/>
            </p:cNvSpPr>
            <p:nvPr/>
          </p:nvSpPr>
          <p:spPr bwMode="auto">
            <a:xfrm>
              <a:off x="-2040" y="432"/>
              <a:ext cx="2592" cy="1968"/>
            </a:xfrm>
            <a:custGeom>
              <a:avLst/>
              <a:gdLst>
                <a:gd name="G0" fmla="+- 18296 0 0"/>
                <a:gd name="G1" fmla="+- -30880 0 0"/>
                <a:gd name="G2" fmla="+- 31512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296" y="5746"/>
                </a:cxn>
                <a:cxn ang="0">
                  <a:pos x="64000" y="32000"/>
                </a:cxn>
                <a:cxn ang="0">
                  <a:pos x="50296" y="58253"/>
                </a:cxn>
                <a:cxn ang="0">
                  <a:pos x="50296" y="58253"/>
                </a:cxn>
                <a:cxn ang="0">
                  <a:pos x="50295" y="58253"/>
                </a:cxn>
                <a:cxn ang="0">
                  <a:pos x="50296" y="58254"/>
                </a:cxn>
                <a:cxn ang="0">
                  <a:pos x="50296" y="5746"/>
                </a:cxn>
                <a:cxn ang="0">
                  <a:pos x="50295" y="5746"/>
                </a:cxn>
                <a:cxn ang="0">
                  <a:pos x="50296" y="5746"/>
                </a:cxn>
              </a:cxnLst>
              <a:rect l="T13" t="T15" r="T17" b="T19"/>
              <a:pathLst>
                <a:path w="64000" h="64000">
                  <a:moveTo>
                    <a:pt x="50296" y="5746"/>
                  </a:moveTo>
                  <a:cubicBezTo>
                    <a:pt x="58882" y="11730"/>
                    <a:pt x="64000" y="21534"/>
                    <a:pt x="64000" y="32000"/>
                  </a:cubicBezTo>
                  <a:cubicBezTo>
                    <a:pt x="64000" y="42465"/>
                    <a:pt x="58882" y="52269"/>
                    <a:pt x="50296" y="58253"/>
                  </a:cubicBezTo>
                  <a:cubicBezTo>
                    <a:pt x="50296" y="58253"/>
                    <a:pt x="50296" y="58253"/>
                    <a:pt x="50295" y="58253"/>
                  </a:cubicBezTo>
                  <a:lnTo>
                    <a:pt x="50296" y="58254"/>
                  </a:lnTo>
                  <a:lnTo>
                    <a:pt x="50296" y="5746"/>
                  </a:lnTo>
                  <a:lnTo>
                    <a:pt x="50295" y="5746"/>
                  </a:lnTo>
                  <a:cubicBezTo>
                    <a:pt x="50296" y="5746"/>
                    <a:pt x="50296" y="5746"/>
                    <a:pt x="50296" y="5746"/>
                  </a:cubicBezTo>
                  <a:close/>
                </a:path>
              </a:pathLst>
            </a:custGeom>
            <a:solidFill>
              <a:schemeClr val="accent2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UY" sz="2400">
                <a:latin typeface="Times New Roman" pitchFamily="18" charset="0"/>
              </a:endParaRPr>
            </a:p>
          </p:txBody>
        </p:sp>
        <p:sp>
          <p:nvSpPr>
            <p:cNvPr id="25604" name="AutoShape 4"/>
            <p:cNvSpPr>
              <a:spLocks noChangeArrowheads="1"/>
            </p:cNvSpPr>
            <p:nvPr/>
          </p:nvSpPr>
          <p:spPr bwMode="auto">
            <a:xfrm>
              <a:off x="-1528" y="0"/>
              <a:ext cx="1949" cy="1987"/>
            </a:xfrm>
            <a:custGeom>
              <a:avLst/>
              <a:gdLst>
                <a:gd name="G0" fmla="+- 18077 0 0"/>
                <a:gd name="G1" fmla="+- -30880 0 0"/>
                <a:gd name="G2" fmla="+- 32000 0 0"/>
                <a:gd name="T0" fmla="*/ 32000 32000  1"/>
                <a:gd name="T1" fmla="*/ G0 G0  1"/>
                <a:gd name="T2" fmla="+- 0 T0 T1"/>
                <a:gd name="T3" fmla="sqrt T2"/>
                <a:gd name="G3" fmla="*/ 32000 T3 32000"/>
                <a:gd name="T4" fmla="*/ 32000 32000  1"/>
                <a:gd name="T5" fmla="*/ G1 G1  1"/>
                <a:gd name="T6" fmla="+- 0 T4 T5"/>
                <a:gd name="T7" fmla="sqrt T6"/>
                <a:gd name="G4" fmla="*/ 32000 T7 32000"/>
                <a:gd name="T8" fmla="*/ 32000 32000  1"/>
                <a:gd name="T9" fmla="*/ G2 G2  1"/>
                <a:gd name="T10" fmla="+- 0 T8 T9"/>
                <a:gd name="T11" fmla="sqrt T10"/>
                <a:gd name="G5" fmla="*/ 32000 T11 32000"/>
                <a:gd name="G6" fmla="+- 0 0 G3"/>
                <a:gd name="G7" fmla="+- 0 0 G4"/>
                <a:gd name="G8" fmla="+- 0 0 G5"/>
                <a:gd name="G9" fmla="+- 0 G4 G0"/>
                <a:gd name="G10" fmla="?: G9 G4 G0"/>
                <a:gd name="G11" fmla="?: G9 G1 G6"/>
                <a:gd name="G12" fmla="+- 0 G5 G0"/>
                <a:gd name="G13" fmla="?: G12 G5 G0"/>
                <a:gd name="G14" fmla="?: G12 G2 G3"/>
                <a:gd name="G15" fmla="+- G11 0 1"/>
                <a:gd name="G16" fmla="+- G14 1 0"/>
                <a:gd name="G17" fmla="+- 0 G14 G3"/>
                <a:gd name="G18" fmla="?: G17 G8 G13"/>
                <a:gd name="G19" fmla="?: G17 G0 G13"/>
                <a:gd name="G20" fmla="?: G17 G3 G16"/>
                <a:gd name="G21" fmla="+- 0 G6 G11"/>
                <a:gd name="G22" fmla="?: G21 G7 G10"/>
                <a:gd name="G23" fmla="?: G21 G0 G10"/>
                <a:gd name="G24" fmla="?: G21 G6 G15"/>
                <a:gd name="G25" fmla="min G10 G13"/>
                <a:gd name="G26" fmla="max G8 G7"/>
                <a:gd name="G27" fmla="max G26 G0"/>
                <a:gd name="T12" fmla="+- 0 G27 -32000"/>
                <a:gd name="T13" fmla="*/ T12 w 64000"/>
                <a:gd name="T14" fmla="+- 0 G11 -32000"/>
                <a:gd name="T15" fmla="*/ G11 h 64000"/>
                <a:gd name="T16" fmla="+- 0 G25 -32000"/>
                <a:gd name="T17" fmla="*/ T16 w 64000"/>
                <a:gd name="T18" fmla="+- 0 G14 -32000"/>
                <a:gd name="T19" fmla="*/ G14 h 64000"/>
              </a:gdLst>
              <a:ahLst/>
              <a:cxnLst>
                <a:cxn ang="0">
                  <a:pos x="50077" y="5595"/>
                </a:cxn>
                <a:cxn ang="0">
                  <a:pos x="64000" y="32000"/>
                </a:cxn>
                <a:cxn ang="0">
                  <a:pos x="50077" y="58404"/>
                </a:cxn>
                <a:cxn ang="0">
                  <a:pos x="50077" y="58404"/>
                </a:cxn>
                <a:cxn ang="0">
                  <a:pos x="50076" y="58404"/>
                </a:cxn>
                <a:cxn ang="0">
                  <a:pos x="50077" y="58405"/>
                </a:cxn>
                <a:cxn ang="0">
                  <a:pos x="50077" y="5595"/>
                </a:cxn>
                <a:cxn ang="0">
                  <a:pos x="50076" y="5595"/>
                </a:cxn>
                <a:cxn ang="0">
                  <a:pos x="50077" y="5595"/>
                </a:cxn>
              </a:cxnLst>
              <a:rect l="T13" t="T15" r="T17" b="T19"/>
              <a:pathLst>
                <a:path w="64000" h="64000">
                  <a:moveTo>
                    <a:pt x="50077" y="5595"/>
                  </a:moveTo>
                  <a:cubicBezTo>
                    <a:pt x="58790" y="11560"/>
                    <a:pt x="64000" y="21440"/>
                    <a:pt x="64000" y="32000"/>
                  </a:cubicBezTo>
                  <a:cubicBezTo>
                    <a:pt x="64000" y="42559"/>
                    <a:pt x="58790" y="52439"/>
                    <a:pt x="50077" y="58404"/>
                  </a:cubicBezTo>
                  <a:cubicBezTo>
                    <a:pt x="50077" y="58404"/>
                    <a:pt x="50077" y="58404"/>
                    <a:pt x="50076" y="58404"/>
                  </a:cubicBezTo>
                  <a:lnTo>
                    <a:pt x="50077" y="58405"/>
                  </a:lnTo>
                  <a:lnTo>
                    <a:pt x="50077" y="5595"/>
                  </a:lnTo>
                  <a:lnTo>
                    <a:pt x="50076" y="5595"/>
                  </a:lnTo>
                  <a:cubicBezTo>
                    <a:pt x="50077" y="5595"/>
                    <a:pt x="50077" y="5595"/>
                    <a:pt x="50077" y="5595"/>
                  </a:cubicBezTo>
                  <a:close/>
                </a:path>
              </a:pathLst>
            </a:custGeom>
            <a:solidFill>
              <a:schemeClr val="hlink"/>
            </a:solidFill>
            <a:ln w="9525">
              <a:noFill/>
              <a:miter lim="800000"/>
              <a:headEnd/>
              <a:tailEnd/>
            </a:ln>
          </p:spPr>
          <p:txBody>
            <a:bodyPr/>
            <a:lstStyle/>
            <a:p>
              <a:endParaRPr lang="es-UY">
                <a:latin typeface="Arial" charset="0"/>
              </a:endParaRPr>
            </a:p>
          </p:txBody>
        </p:sp>
        <p:sp>
          <p:nvSpPr>
            <p:cNvPr id="25605" name="Line 5"/>
            <p:cNvSpPr>
              <a:spLocks noChangeShapeType="1"/>
            </p:cNvSpPr>
            <p:nvPr/>
          </p:nvSpPr>
          <p:spPr bwMode="auto">
            <a:xfrm>
              <a:off x="864" y="960"/>
              <a:ext cx="460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s-UY"/>
            </a:p>
          </p:txBody>
        </p:sp>
      </p:grpSp>
      <p:sp>
        <p:nvSpPr>
          <p:cNvPr id="25606" name="Rectangle 6"/>
          <p:cNvSpPr>
            <a:spLocks noGrp="1" noChangeArrowheads="1"/>
          </p:cNvSpPr>
          <p:nvPr>
            <p:ph type="title"/>
          </p:nvPr>
        </p:nvSpPr>
        <p:spPr bwMode="auto">
          <a:xfrm>
            <a:off x="1370013" y="301625"/>
            <a:ext cx="73136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25607" name="Rectangle 7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0013" y="1827213"/>
            <a:ext cx="7313612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25608" name="Rectangle 8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s-ES"/>
          </a:p>
        </p:txBody>
      </p:sp>
      <p:sp>
        <p:nvSpPr>
          <p:cNvPr id="25609" name="Rectangle 9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ctr">
              <a:defRPr sz="1200"/>
            </a:lvl1pPr>
          </a:lstStyle>
          <a:p>
            <a:endParaRPr lang="es-ES"/>
          </a:p>
        </p:txBody>
      </p:sp>
      <p:sp>
        <p:nvSpPr>
          <p:cNvPr id="25610" name="Rectangle 10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FCB7CF93-2497-45E3-89FB-195930DBB164}" type="slidenum">
              <a:rPr lang="es-ES"/>
              <a:pPr/>
              <a:t>‹Nº›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4" r:id="rId1"/>
    <p:sldLayoutId id="2147483655" r:id="rId2"/>
    <p:sldLayoutId id="2147483656" r:id="rId3"/>
    <p:sldLayoutId id="2147483657" r:id="rId4"/>
    <p:sldLayoutId id="2147483658" r:id="rId5"/>
    <p:sldLayoutId id="2147483659" r:id="rId6"/>
    <p:sldLayoutId id="2147483660" r:id="rId7"/>
    <p:sldLayoutId id="2147483661" r:id="rId8"/>
    <p:sldLayoutId id="2147483662" r:id="rId9"/>
    <p:sldLayoutId id="2147483663" r:id="rId10"/>
    <p:sldLayoutId id="214748366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pitchFamily="2" charset="2"/>
        <a:buChar char="¡"/>
        <a:defRPr sz="29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25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5000"/>
        <a:buFont typeface="Wingdings" pitchFamily="2" charset="2"/>
        <a:buChar char="¡"/>
        <a:defRPr sz="22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pitchFamily="2" charset="2"/>
        <a:buChar char="l"/>
        <a:defRPr sz="19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lr>
          <a:schemeClr val="tx2"/>
        </a:buClr>
        <a:buSzPct val="60000"/>
        <a:buFont typeface="Wingdings" pitchFamily="2" charset="2"/>
        <a:buChar char="¡"/>
        <a:defRPr sz="19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s-UY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s-UY"/>
              <a:t>DESCANSO SEMANAL</a:t>
            </a:r>
            <a:endParaRPr lang="es-E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/>
        <p:txBody>
          <a:bodyPr/>
          <a:lstStyle/>
          <a:p>
            <a:endParaRPr lang="es-UY"/>
          </a:p>
          <a:p>
            <a:endParaRPr lang="es-UY"/>
          </a:p>
          <a:p>
            <a:endParaRPr lang="es-ES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Trabajo en día de descanso</a:t>
            </a:r>
            <a:endParaRPr lang="es-ES"/>
          </a:p>
        </p:txBody>
      </p:sp>
      <p:sp>
        <p:nvSpPr>
          <p:cNvPr id="133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Art. 8 Ley 7318</a:t>
            </a:r>
          </a:p>
          <a:p>
            <a:pPr>
              <a:buFont typeface="Wingdings" pitchFamily="2" charset="2"/>
              <a:buNone/>
            </a:pPr>
            <a:r>
              <a:rPr lang="es-UY"/>
              <a:t>- Descanso compensatorio o</a:t>
            </a:r>
          </a:p>
          <a:p>
            <a:pPr>
              <a:buFont typeface="Wingdings" pitchFamily="2" charset="2"/>
              <a:buNone/>
            </a:pPr>
            <a:r>
              <a:rPr lang="es-UY"/>
              <a:t>- Indemnización en dinero</a:t>
            </a:r>
          </a:p>
          <a:p>
            <a:pPr>
              <a:buFont typeface="Wingdings" pitchFamily="2" charset="2"/>
              <a:buNone/>
            </a:pPr>
            <a:endParaRPr lang="es-ES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Régimen de semana inglesa</a:t>
            </a:r>
            <a:endParaRPr lang="es-ES"/>
          </a:p>
        </p:txBody>
      </p:sp>
      <p:sp>
        <p:nvSpPr>
          <p:cNvPr id="143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Antecedentes: Ley 8797</a:t>
            </a:r>
          </a:p>
          <a:p>
            <a:pPr>
              <a:buFont typeface="Wingdings" pitchFamily="2" charset="2"/>
              <a:buNone/>
            </a:pPr>
            <a:r>
              <a:rPr lang="es-UY"/>
              <a:t>				   Ley </a:t>
            </a:r>
          </a:p>
          <a:p>
            <a:r>
              <a:rPr lang="es-UY"/>
              <a:t>Actual: DL 14.320 – 17/12/1974</a:t>
            </a:r>
          </a:p>
          <a:p>
            <a:r>
              <a:rPr lang="es-UY"/>
              <a:t>Personal de establecimientos comerciales de cualquier naturaleza</a:t>
            </a:r>
          </a:p>
          <a:p>
            <a:r>
              <a:rPr lang="es-UY"/>
              <a:t>Descanso semanal de 36 hs consecutivas</a:t>
            </a:r>
          </a:p>
          <a:p>
            <a:r>
              <a:rPr lang="es-UY"/>
              <a:t>Jornada semanal de 44 hs de labor</a:t>
            </a:r>
            <a:endParaRPr lang="es-ES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Semana inglesa voluntaria</a:t>
            </a:r>
            <a:endParaRPr lang="es-ES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Surgió en la práctica</a:t>
            </a:r>
          </a:p>
          <a:p>
            <a:pPr>
              <a:buFont typeface="Wingdings" pitchFamily="2" charset="2"/>
              <a:buNone/>
            </a:pPr>
            <a:endParaRPr lang="es-UY"/>
          </a:p>
          <a:p>
            <a:r>
              <a:rPr lang="es-UY"/>
              <a:t>Art. 26 Decreto 29/10/1957</a:t>
            </a:r>
            <a:endParaRPr lang="es-ES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Régimen de turnos</a:t>
            </a:r>
            <a:endParaRPr lang="es-ES"/>
          </a:p>
        </p:txBody>
      </p:sp>
      <p:sp>
        <p:nvSpPr>
          <p:cNvPr id="163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Art. 6 Ley 7.318</a:t>
            </a:r>
            <a:endParaRPr lang="es-ES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Naturaleza del beneficio</a:t>
            </a:r>
            <a:endParaRPr lang="es-ES"/>
          </a:p>
        </p:txBody>
      </p:sp>
      <p:sp>
        <p:nvSpPr>
          <p:cNvPr id="174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Derecho fundamental</a:t>
            </a:r>
          </a:p>
          <a:p>
            <a:r>
              <a:rPr lang="es-UY"/>
              <a:t>Obligatorio</a:t>
            </a:r>
          </a:p>
          <a:p>
            <a:r>
              <a:rPr lang="es-UY"/>
              <a:t>Irrenunciable</a:t>
            </a:r>
          </a:p>
          <a:p>
            <a:r>
              <a:rPr lang="es-UY"/>
              <a:t>Adquisición del beneficio: por el solo hecho de empezar a trabajar</a:t>
            </a:r>
            <a:endParaRPr lang="es-ES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Pago de los descansos trabajados</a:t>
            </a:r>
            <a:endParaRPr lang="es-ES"/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UY" sz="2500"/>
              <a:t>Trabajador mensual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 sz="2500"/>
              <a:t>Sueldo: $ 20.000.-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 sz="2500" u="sng"/>
              <a:t>20.000</a:t>
            </a:r>
            <a:r>
              <a:rPr lang="es-UY" sz="2500"/>
              <a:t> = $ 666,66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 sz="2500"/>
              <a:t>   30</a:t>
            </a:r>
          </a:p>
          <a:p>
            <a:pPr>
              <a:lnSpc>
                <a:spcPct val="90000"/>
              </a:lnSpc>
            </a:pPr>
            <a:r>
              <a:rPr lang="es-UY" sz="2500"/>
              <a:t>Trabajador jornalero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 sz="2500"/>
              <a:t>Jornal: $ 500.-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 sz="2500"/>
              <a:t>Descanso trabajado: $ 1.000.-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UY" sz="2500"/>
          </a:p>
          <a:p>
            <a:pPr>
              <a:lnSpc>
                <a:spcPct val="90000"/>
              </a:lnSpc>
            </a:pPr>
            <a:r>
              <a:rPr lang="es-UY" sz="2500"/>
              <a:t>Trabajador destajista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ES" sz="250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FUNDAMENTOS</a:t>
            </a:r>
            <a:endParaRPr lang="es-E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Wingdings" pitchFamily="2" charset="2"/>
              <a:buNone/>
            </a:pPr>
            <a:r>
              <a:rPr lang="es-UY"/>
              <a:t>Según Plá Rodríguez:</a:t>
            </a:r>
          </a:p>
          <a:p>
            <a:pPr>
              <a:buFont typeface="Wingdings" pitchFamily="2" charset="2"/>
              <a:buNone/>
            </a:pPr>
            <a:endParaRPr lang="es-UY"/>
          </a:p>
          <a:p>
            <a:r>
              <a:rPr lang="es-UY"/>
              <a:t>Razones de orden fisiológico</a:t>
            </a:r>
          </a:p>
          <a:p>
            <a:r>
              <a:rPr lang="es-UY"/>
              <a:t>Razones de orden religioso</a:t>
            </a:r>
          </a:p>
          <a:p>
            <a:r>
              <a:rPr lang="es-UY"/>
              <a:t>Razones de orden social</a:t>
            </a:r>
          </a:p>
          <a:p>
            <a:endParaRPr lang="es-E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9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403350" y="1844675"/>
            <a:ext cx="7740650" cy="4097338"/>
          </a:xfrm>
        </p:spPr>
        <p:txBody>
          <a:bodyPr/>
          <a:lstStyle/>
          <a:p>
            <a:r>
              <a:rPr lang="es-UY"/>
              <a:t>Preámbulo de la Constitución de la OIT</a:t>
            </a:r>
          </a:p>
          <a:p>
            <a:r>
              <a:rPr lang="es-UY"/>
              <a:t>Proviene del art. 427 del Tratado de Versailles</a:t>
            </a:r>
          </a:p>
          <a:p>
            <a:r>
              <a:rPr lang="es-UY"/>
              <a:t>Declaración Universal de DDHH</a:t>
            </a:r>
          </a:p>
          <a:p>
            <a:r>
              <a:rPr lang="es-UY"/>
              <a:t>Pacto Internacional de Derechos políticos, sociales y culturales (art. 7)</a:t>
            </a:r>
          </a:p>
          <a:p>
            <a:r>
              <a:rPr lang="es-UY"/>
              <a:t>Constitución uruguaya – art. 54</a:t>
            </a:r>
          </a:p>
          <a:p>
            <a:endParaRPr lang="es-UY"/>
          </a:p>
          <a:p>
            <a:endParaRPr lang="es-E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EVOLUCIÓN LEGISLATIVA</a:t>
            </a:r>
            <a:endParaRPr lang="es-E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Ley 7.318 – 10/12/1920</a:t>
            </a:r>
          </a:p>
          <a:p>
            <a:r>
              <a:rPr lang="es-UY"/>
              <a:t>Ley 8.797 – 22/10/1931</a:t>
            </a:r>
          </a:p>
          <a:p>
            <a:r>
              <a:rPr lang="es-UY"/>
              <a:t>Ley 11.887 – 2/12/1952</a:t>
            </a:r>
          </a:p>
          <a:p>
            <a:r>
              <a:rPr lang="es-UY"/>
              <a:t>D. Ley 14.320 – 17/12/1974 (deroga Ley 8787)</a:t>
            </a:r>
          </a:p>
          <a:p>
            <a:r>
              <a:rPr lang="es-UY"/>
              <a:t>Normas particulares (especiales para ciertos sectores)</a:t>
            </a:r>
            <a:endParaRPr lang="es-E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CONVENIOS OIT</a:t>
            </a:r>
            <a:endParaRPr lang="es-E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Convenio Nº 14 </a:t>
            </a:r>
          </a:p>
          <a:p>
            <a:pPr>
              <a:buFont typeface="Wingdings" pitchFamily="2" charset="2"/>
              <a:buNone/>
            </a:pPr>
            <a:endParaRPr lang="es-UY"/>
          </a:p>
          <a:p>
            <a:r>
              <a:rPr lang="es-UY"/>
              <a:t>Convenio Nº 106</a:t>
            </a:r>
            <a:endParaRPr lang="es-ES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sz="3200"/>
              <a:t>Regímenes de descanso semanal en Uruguay</a:t>
            </a:r>
            <a:endParaRPr lang="es-ES" sz="3200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s-UY"/>
              <a:t>Descanso semanal de 24 hs (48 hs trabajo)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/>
              <a:t>   Industria – Régimen general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endParaRPr lang="es-UY"/>
          </a:p>
          <a:p>
            <a:pPr>
              <a:lnSpc>
                <a:spcPct val="90000"/>
              </a:lnSpc>
            </a:pPr>
            <a:r>
              <a:rPr lang="es-UY"/>
              <a:t>Descanso semanal de 36 hs (44 hs trabajo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/>
              <a:t>	Comercio, oficinas y dependencias de establecimientos industriales </a:t>
            </a:r>
          </a:p>
          <a:p>
            <a:pPr>
              <a:lnSpc>
                <a:spcPct val="90000"/>
              </a:lnSpc>
              <a:buFont typeface="Wingdings" pitchFamily="2" charset="2"/>
              <a:buNone/>
            </a:pPr>
            <a:r>
              <a:rPr lang="es-UY"/>
              <a:t>	Semana inglesa</a:t>
            </a:r>
            <a:endParaRPr lang="es-ES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 sz="3200"/>
              <a:t>Regímenes de descanso semanal en Uruguay</a:t>
            </a:r>
            <a:endParaRPr lang="es-ES" sz="3200"/>
          </a:p>
        </p:txBody>
      </p:sp>
      <p:sp>
        <p:nvSpPr>
          <p:cNvPr id="2867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s-UY"/>
              <a:t>Régimen aplicable al sector servicios</a:t>
            </a:r>
          </a:p>
          <a:p>
            <a:r>
              <a:rPr lang="es-UY"/>
              <a:t>En algunos casos hay regulación expresa</a:t>
            </a:r>
          </a:p>
          <a:p>
            <a:r>
              <a:rPr lang="es-UY"/>
              <a:t>Jurisprudencia: distintas posiciones</a:t>
            </a:r>
            <a:endParaRPr lang="es-ES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s-UY"/>
              <a:t>Régimen general</a:t>
            </a:r>
            <a:endParaRPr lang="es-ES"/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609600" indent="-609600">
              <a:lnSpc>
                <a:spcPct val="90000"/>
              </a:lnSpc>
            </a:pPr>
            <a:r>
              <a:rPr lang="es-UY"/>
              <a:t>Aplicable a la industria</a:t>
            </a:r>
          </a:p>
          <a:p>
            <a:pPr marL="609600" indent="-609600">
              <a:lnSpc>
                <a:spcPct val="90000"/>
              </a:lnSpc>
            </a:pPr>
            <a:r>
              <a:rPr lang="es-UY"/>
              <a:t>Dos modalidades optativas</a:t>
            </a:r>
          </a:p>
          <a:p>
            <a:pPr marL="609600" indent="-609600">
              <a:lnSpc>
                <a:spcPct val="90000"/>
              </a:lnSpc>
              <a:buFontTx/>
              <a:buAutoNum type="alphaUcParenR"/>
            </a:pPr>
            <a:r>
              <a:rPr lang="es-UY"/>
              <a:t>Dominical</a:t>
            </a:r>
          </a:p>
          <a:p>
            <a:pPr marL="609600" indent="-609600">
              <a:lnSpc>
                <a:spcPct val="90000"/>
              </a:lnSpc>
              <a:buFontTx/>
              <a:buAutoNum type="alphaUcParenR"/>
            </a:pPr>
            <a:r>
              <a:rPr lang="es-UY"/>
              <a:t>Rotativo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endParaRPr lang="es-UY"/>
          </a:p>
          <a:p>
            <a:pPr marL="609600" indent="-609600">
              <a:lnSpc>
                <a:spcPct val="90000"/>
              </a:lnSpc>
              <a:buFontTx/>
              <a:buAutoNum type="alphaUcParenR"/>
            </a:pPr>
            <a:r>
              <a:rPr lang="es-UY"/>
              <a:t>Dominical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s-UY"/>
              <a:t>Regla general – art. 2 Ley 7318</a:t>
            </a:r>
          </a:p>
          <a:p>
            <a:pPr marL="609600" indent="-609600">
              <a:lnSpc>
                <a:spcPct val="90000"/>
              </a:lnSpc>
              <a:buFontTx/>
              <a:buNone/>
            </a:pPr>
            <a:r>
              <a:rPr lang="es-UY"/>
              <a:t>Excepciones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6" name="Text Box 6"/>
          <p:cNvSpPr txBox="1">
            <a:spLocks noChangeArrowheads="1"/>
          </p:cNvSpPr>
          <p:nvPr/>
        </p:nvSpPr>
        <p:spPr bwMode="auto">
          <a:xfrm>
            <a:off x="1258888" y="1268413"/>
            <a:ext cx="6769100" cy="5383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s-UY" sz="3200">
                <a:latin typeface="Arial" charset="0"/>
              </a:rPr>
              <a:t>B) Descanso rotativo</a:t>
            </a:r>
          </a:p>
          <a:p>
            <a:pPr>
              <a:spcBef>
                <a:spcPct val="50000"/>
              </a:spcBef>
            </a:pPr>
            <a:r>
              <a:rPr lang="es-UY" sz="3200">
                <a:latin typeface="Arial" charset="0"/>
              </a:rPr>
              <a:t>Art. 3 Ley 7318</a:t>
            </a:r>
          </a:p>
          <a:p>
            <a:pPr>
              <a:spcBef>
                <a:spcPct val="50000"/>
              </a:spcBef>
            </a:pPr>
            <a:r>
              <a:rPr lang="es-UY" sz="3200">
                <a:latin typeface="Arial" charset="0"/>
              </a:rPr>
              <a:t>Art. 16 Decreto reg. 26/6/1935</a:t>
            </a:r>
          </a:p>
          <a:p>
            <a:pPr>
              <a:spcBef>
                <a:spcPct val="50000"/>
              </a:spcBef>
            </a:pPr>
            <a:endParaRPr lang="es-UY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UY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UY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UY" sz="3200">
              <a:latin typeface="Arial" charset="0"/>
            </a:endParaRPr>
          </a:p>
          <a:p>
            <a:pPr>
              <a:spcBef>
                <a:spcPct val="50000"/>
              </a:spcBef>
            </a:pPr>
            <a:endParaRPr lang="es-ES">
              <a:latin typeface="Arial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Eclipse">
  <a:themeElements>
    <a:clrScheme name="Eclipse 1">
      <a:dk1>
        <a:srgbClr val="000000"/>
      </a:dk1>
      <a:lt1>
        <a:srgbClr val="FFFFFF"/>
      </a:lt1>
      <a:dk2>
        <a:srgbClr val="006666"/>
      </a:dk2>
      <a:lt2>
        <a:srgbClr val="5F5F5F"/>
      </a:lt2>
      <a:accent1>
        <a:srgbClr val="33CCCC"/>
      </a:accent1>
      <a:accent2>
        <a:srgbClr val="99CCCC"/>
      </a:accent2>
      <a:accent3>
        <a:srgbClr val="FFFFFF"/>
      </a:accent3>
      <a:accent4>
        <a:srgbClr val="000000"/>
      </a:accent4>
      <a:accent5>
        <a:srgbClr val="ADE2E2"/>
      </a:accent5>
      <a:accent6>
        <a:srgbClr val="8AB9B9"/>
      </a:accent6>
      <a:hlink>
        <a:srgbClr val="006666"/>
      </a:hlink>
      <a:folHlink>
        <a:srgbClr val="B2B2B2"/>
      </a:folHlink>
    </a:clrScheme>
    <a:fontScheme name="Eclipse">
      <a:majorFont>
        <a:latin typeface="Arial"/>
        <a:ea typeface=""/>
        <a:cs typeface="Arial"/>
      </a:majorFont>
      <a:minorFont>
        <a:latin typeface="Verdana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Eclipse 1">
        <a:dk1>
          <a:srgbClr val="000000"/>
        </a:dk1>
        <a:lt1>
          <a:srgbClr val="FFFFFF"/>
        </a:lt1>
        <a:dk2>
          <a:srgbClr val="006666"/>
        </a:dk2>
        <a:lt2>
          <a:srgbClr val="5F5F5F"/>
        </a:lt2>
        <a:accent1>
          <a:srgbClr val="33CCCC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ADE2E2"/>
        </a:accent5>
        <a:accent6>
          <a:srgbClr val="8AB9B9"/>
        </a:accent6>
        <a:hlink>
          <a:srgbClr val="006666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2">
        <a:dk1>
          <a:srgbClr val="000000"/>
        </a:dk1>
        <a:lt1>
          <a:srgbClr val="FFFFFF"/>
        </a:lt1>
        <a:dk2>
          <a:srgbClr val="333366"/>
        </a:dk2>
        <a:lt2>
          <a:srgbClr val="5F5F5F"/>
        </a:lt2>
        <a:accent1>
          <a:srgbClr val="CC99FF"/>
        </a:accent1>
        <a:accent2>
          <a:srgbClr val="99CCCC"/>
        </a:accent2>
        <a:accent3>
          <a:srgbClr val="FFFFFF"/>
        </a:accent3>
        <a:accent4>
          <a:srgbClr val="000000"/>
        </a:accent4>
        <a:accent5>
          <a:srgbClr val="E2CAFF"/>
        </a:accent5>
        <a:accent6>
          <a:srgbClr val="8AB9B9"/>
        </a:accent6>
        <a:hlink>
          <a:srgbClr val="666699"/>
        </a:hlink>
        <a:folHlink>
          <a:srgbClr val="6600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3">
        <a:dk1>
          <a:srgbClr val="000000"/>
        </a:dk1>
        <a:lt1>
          <a:srgbClr val="FFFFFF"/>
        </a:lt1>
        <a:dk2>
          <a:srgbClr val="0000CC"/>
        </a:dk2>
        <a:lt2>
          <a:srgbClr val="434343"/>
        </a:lt2>
        <a:accent1>
          <a:srgbClr val="99CC00"/>
        </a:accent1>
        <a:accent2>
          <a:srgbClr val="FFCC00"/>
        </a:accent2>
        <a:accent3>
          <a:srgbClr val="FFFFFF"/>
        </a:accent3>
        <a:accent4>
          <a:srgbClr val="000000"/>
        </a:accent4>
        <a:accent5>
          <a:srgbClr val="CAE2AA"/>
        </a:accent5>
        <a:accent6>
          <a:srgbClr val="E7B900"/>
        </a:accent6>
        <a:hlink>
          <a:srgbClr val="FF0000"/>
        </a:hlink>
        <a:folHlink>
          <a:srgbClr val="80808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4">
        <a:dk1>
          <a:srgbClr val="000000"/>
        </a:dk1>
        <a:lt1>
          <a:srgbClr val="64AAAE"/>
        </a:lt1>
        <a:dk2>
          <a:srgbClr val="FFFFCC"/>
        </a:dk2>
        <a:lt2>
          <a:srgbClr val="5F5F5F"/>
        </a:lt2>
        <a:accent1>
          <a:srgbClr val="B4B1DB"/>
        </a:accent1>
        <a:accent2>
          <a:srgbClr val="61C1D7"/>
        </a:accent2>
        <a:accent3>
          <a:srgbClr val="B8D2D3"/>
        </a:accent3>
        <a:accent4>
          <a:srgbClr val="000000"/>
        </a:accent4>
        <a:accent5>
          <a:srgbClr val="D6D5EA"/>
        </a:accent5>
        <a:accent6>
          <a:srgbClr val="57AFC3"/>
        </a:accent6>
        <a:hlink>
          <a:srgbClr val="257177"/>
        </a:hlink>
        <a:folHlink>
          <a:srgbClr val="CCCCCC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Eclipse 5">
        <a:dk1>
          <a:srgbClr val="5F5F5F"/>
        </a:dk1>
        <a:lt1>
          <a:srgbClr val="F8F8F8"/>
        </a:lt1>
        <a:dk2>
          <a:srgbClr val="2A285A"/>
        </a:dk2>
        <a:lt2>
          <a:srgbClr val="FFFFFF"/>
        </a:lt2>
        <a:accent1>
          <a:srgbClr val="999966"/>
        </a:accent1>
        <a:accent2>
          <a:srgbClr val="8C8B9D"/>
        </a:accent2>
        <a:accent3>
          <a:srgbClr val="ACACB5"/>
        </a:accent3>
        <a:accent4>
          <a:srgbClr val="D4D4D4"/>
        </a:accent4>
        <a:accent5>
          <a:srgbClr val="CACAB8"/>
        </a:accent5>
        <a:accent6>
          <a:srgbClr val="7E7D8E"/>
        </a:accent6>
        <a:hlink>
          <a:srgbClr val="465174"/>
        </a:hlink>
        <a:folHlink>
          <a:srgbClr val="C0C0C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6">
        <a:dk1>
          <a:srgbClr val="434343"/>
        </a:dk1>
        <a:lt1>
          <a:srgbClr val="FFFFFF"/>
        </a:lt1>
        <a:dk2>
          <a:srgbClr val="360404"/>
        </a:dk2>
        <a:lt2>
          <a:srgbClr val="FFFFFF"/>
        </a:lt2>
        <a:accent1>
          <a:srgbClr val="669900"/>
        </a:accent1>
        <a:accent2>
          <a:srgbClr val="CC6600"/>
        </a:accent2>
        <a:accent3>
          <a:srgbClr val="AEAAAA"/>
        </a:accent3>
        <a:accent4>
          <a:srgbClr val="DADADA"/>
        </a:accent4>
        <a:accent5>
          <a:srgbClr val="B8CAAA"/>
        </a:accent5>
        <a:accent6>
          <a:srgbClr val="B95C00"/>
        </a:accent6>
        <a:hlink>
          <a:srgbClr val="CC33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7">
        <a:dk1>
          <a:srgbClr val="434343"/>
        </a:dk1>
        <a:lt1>
          <a:srgbClr val="FFFFFF"/>
        </a:lt1>
        <a:dk2>
          <a:srgbClr val="000000"/>
        </a:dk2>
        <a:lt2>
          <a:srgbClr val="8285FE"/>
        </a:lt2>
        <a:accent1>
          <a:srgbClr val="669900"/>
        </a:accent1>
        <a:accent2>
          <a:srgbClr val="9900FF"/>
        </a:accent2>
        <a:accent3>
          <a:srgbClr val="AAAAAA"/>
        </a:accent3>
        <a:accent4>
          <a:srgbClr val="DADADA"/>
        </a:accent4>
        <a:accent5>
          <a:srgbClr val="B8CAAA"/>
        </a:accent5>
        <a:accent6>
          <a:srgbClr val="8A00E7"/>
        </a:accent6>
        <a:hlink>
          <a:srgbClr val="6600CC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8">
        <a:dk1>
          <a:srgbClr val="434343"/>
        </a:dk1>
        <a:lt1>
          <a:srgbClr val="FFFFFF"/>
        </a:lt1>
        <a:dk2>
          <a:srgbClr val="000000"/>
        </a:dk2>
        <a:lt2>
          <a:srgbClr val="0066FF"/>
        </a:lt2>
        <a:accent1>
          <a:srgbClr val="339966"/>
        </a:accent1>
        <a:accent2>
          <a:srgbClr val="FFCC00"/>
        </a:accent2>
        <a:accent3>
          <a:srgbClr val="AAAAAA"/>
        </a:accent3>
        <a:accent4>
          <a:srgbClr val="DADADA"/>
        </a:accent4>
        <a:accent5>
          <a:srgbClr val="ADCAB8"/>
        </a:accent5>
        <a:accent6>
          <a:srgbClr val="E7B900"/>
        </a:accent6>
        <a:hlink>
          <a:srgbClr val="CC0000"/>
        </a:hlink>
        <a:folHlink>
          <a:srgbClr val="80808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9">
        <a:dk1>
          <a:srgbClr val="333300"/>
        </a:dk1>
        <a:lt1>
          <a:srgbClr val="FFFFFF"/>
        </a:lt1>
        <a:dk2>
          <a:srgbClr val="669900"/>
        </a:dk2>
        <a:lt2>
          <a:srgbClr val="FFFFCC"/>
        </a:lt2>
        <a:accent1>
          <a:srgbClr val="CCCC00"/>
        </a:accent1>
        <a:accent2>
          <a:srgbClr val="99CC00"/>
        </a:accent2>
        <a:accent3>
          <a:srgbClr val="B8CAAA"/>
        </a:accent3>
        <a:accent4>
          <a:srgbClr val="DADADA"/>
        </a:accent4>
        <a:accent5>
          <a:srgbClr val="E2E2AA"/>
        </a:accent5>
        <a:accent6>
          <a:srgbClr val="8AB900"/>
        </a:accent6>
        <a:hlink>
          <a:srgbClr val="336600"/>
        </a:hlink>
        <a:folHlink>
          <a:srgbClr val="FFFF6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Eclipse 10">
        <a:dk1>
          <a:srgbClr val="333333"/>
        </a:dk1>
        <a:lt1>
          <a:srgbClr val="FFFFCC"/>
        </a:lt1>
        <a:dk2>
          <a:srgbClr val="660000"/>
        </a:dk2>
        <a:lt2>
          <a:srgbClr val="CCCCCC"/>
        </a:lt2>
        <a:accent1>
          <a:srgbClr val="FF6600"/>
        </a:accent1>
        <a:accent2>
          <a:srgbClr val="CC3300"/>
        </a:accent2>
        <a:accent3>
          <a:srgbClr val="B8AAAA"/>
        </a:accent3>
        <a:accent4>
          <a:srgbClr val="DADAAE"/>
        </a:accent4>
        <a:accent5>
          <a:srgbClr val="FFB8AA"/>
        </a:accent5>
        <a:accent6>
          <a:srgbClr val="B92D00"/>
        </a:accent6>
        <a:hlink>
          <a:srgbClr val="9900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Eclipse</Template>
  <TotalTime>231</TotalTime>
  <Words>286</Words>
  <Application>Microsoft Office PowerPoint</Application>
  <PresentationFormat>Presentación en pantalla (4:3)</PresentationFormat>
  <Paragraphs>81</Paragraphs>
  <Slides>15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15</vt:i4>
      </vt:variant>
    </vt:vector>
  </HeadingPairs>
  <TitlesOfParts>
    <vt:vector size="20" baseType="lpstr">
      <vt:lpstr>Arial</vt:lpstr>
      <vt:lpstr>Times New Roman</vt:lpstr>
      <vt:lpstr>Verdana</vt:lpstr>
      <vt:lpstr>Wingdings</vt:lpstr>
      <vt:lpstr>Eclipse</vt:lpstr>
      <vt:lpstr>DESCANSO SEMANAL</vt:lpstr>
      <vt:lpstr>FUNDAMENTOS</vt:lpstr>
      <vt:lpstr>Diapositiva 3</vt:lpstr>
      <vt:lpstr>EVOLUCIÓN LEGISLATIVA</vt:lpstr>
      <vt:lpstr>CONVENIOS OIT</vt:lpstr>
      <vt:lpstr>Regímenes de descanso semanal en Uruguay</vt:lpstr>
      <vt:lpstr>Regímenes de descanso semanal en Uruguay</vt:lpstr>
      <vt:lpstr>Régimen general</vt:lpstr>
      <vt:lpstr>Diapositiva 9</vt:lpstr>
      <vt:lpstr>Trabajo en día de descanso</vt:lpstr>
      <vt:lpstr>Régimen de semana inglesa</vt:lpstr>
      <vt:lpstr>Semana inglesa voluntaria</vt:lpstr>
      <vt:lpstr>Régimen de turnos</vt:lpstr>
      <vt:lpstr>Naturaleza del beneficio</vt:lpstr>
      <vt:lpstr>Pago de los descansos trabajados</vt:lpstr>
    </vt:vector>
  </TitlesOfParts>
  <Company>Windows XP Colossus Edition 2 Reloaded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DESCANSO SEMANAL</dc:title>
  <dc:creator>Adriana</dc:creator>
  <cp:lastModifiedBy>AdmCPD</cp:lastModifiedBy>
  <cp:revision>15</cp:revision>
  <dcterms:created xsi:type="dcterms:W3CDTF">2014-05-06T19:09:11Z</dcterms:created>
  <dcterms:modified xsi:type="dcterms:W3CDTF">2014-05-28T15:11:24Z</dcterms:modified>
</cp:coreProperties>
</file>