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2" r:id="rId6"/>
    <p:sldId id="263" r:id="rId7"/>
    <p:sldId id="264" r:id="rId8"/>
    <p:sldId id="265" r:id="rId9"/>
    <p:sldId id="266" r:id="rId10"/>
    <p:sldId id="267" r:id="rId11"/>
    <p:sldId id="268" r:id="rId12"/>
    <p:sldId id="270" r:id="rId13"/>
    <p:sldId id="271" r:id="rId14"/>
    <p:sldId id="272" r:id="rId15"/>
    <p:sldId id="273" r:id="rId16"/>
    <p:sldId id="274" r:id="rId17"/>
    <p:sldId id="276" r:id="rId18"/>
    <p:sldId id="277" r:id="rId19"/>
    <p:sldId id="278" r:id="rId20"/>
    <p:sldId id="280" r:id="rId21"/>
    <p:sldId id="281" r:id="rId22"/>
    <p:sldId id="282" r:id="rId23"/>
    <p:sldId id="283" r:id="rId24"/>
    <p:sldId id="284" r:id="rId25"/>
    <p:sldId id="285" r:id="rId26"/>
    <p:sldId id="287" r:id="rId27"/>
    <p:sldId id="286" r:id="rId28"/>
    <p:sldId id="279" r:id="rId29"/>
    <p:sldId id="275" r:id="rId30"/>
    <p:sldId id="269" r:id="rId31"/>
    <p:sldId id="261" r:id="rId32"/>
    <p:sldId id="259" r:id="rId33"/>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BB3EA729-857E-4044-9CF8-969B8DF587EA}" type="datetimeFigureOut">
              <a:rPr lang="es-ES" smtClean="0"/>
              <a:pPr/>
              <a:t>08/04/2017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A403728-09D8-489E-93B2-27288282BCC2}"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BB3EA729-857E-4044-9CF8-969B8DF587EA}" type="datetimeFigureOut">
              <a:rPr lang="es-ES" smtClean="0"/>
              <a:pPr/>
              <a:t>08/04/2017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A403728-09D8-489E-93B2-27288282BCC2}"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BB3EA729-857E-4044-9CF8-969B8DF587EA}" type="datetimeFigureOut">
              <a:rPr lang="es-ES" smtClean="0"/>
              <a:pPr/>
              <a:t>08/04/2017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A403728-09D8-489E-93B2-27288282BCC2}"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BB3EA729-857E-4044-9CF8-969B8DF587EA}" type="datetimeFigureOut">
              <a:rPr lang="es-ES" smtClean="0"/>
              <a:pPr/>
              <a:t>08/04/2017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A403728-09D8-489E-93B2-27288282BCC2}"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BB3EA729-857E-4044-9CF8-969B8DF587EA}" type="datetimeFigureOut">
              <a:rPr lang="es-ES" smtClean="0"/>
              <a:pPr/>
              <a:t>08/04/2017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A403728-09D8-489E-93B2-27288282BCC2}"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BB3EA729-857E-4044-9CF8-969B8DF587EA}" type="datetimeFigureOut">
              <a:rPr lang="es-ES" smtClean="0"/>
              <a:pPr/>
              <a:t>08/04/2017</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FA403728-09D8-489E-93B2-27288282BCC2}"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BB3EA729-857E-4044-9CF8-969B8DF587EA}" type="datetimeFigureOut">
              <a:rPr lang="es-ES" smtClean="0"/>
              <a:pPr/>
              <a:t>08/04/2017</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FA403728-09D8-489E-93B2-27288282BCC2}"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BB3EA729-857E-4044-9CF8-969B8DF587EA}" type="datetimeFigureOut">
              <a:rPr lang="es-ES" smtClean="0"/>
              <a:pPr/>
              <a:t>08/04/2017</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FA403728-09D8-489E-93B2-27288282BCC2}"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BB3EA729-857E-4044-9CF8-969B8DF587EA}" type="datetimeFigureOut">
              <a:rPr lang="es-ES" smtClean="0"/>
              <a:pPr/>
              <a:t>08/04/2017</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FA403728-09D8-489E-93B2-27288282BCC2}"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BB3EA729-857E-4044-9CF8-969B8DF587EA}" type="datetimeFigureOut">
              <a:rPr lang="es-ES" smtClean="0"/>
              <a:pPr/>
              <a:t>08/04/2017</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FA403728-09D8-489E-93B2-27288282BCC2}"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BB3EA729-857E-4044-9CF8-969B8DF587EA}" type="datetimeFigureOut">
              <a:rPr lang="es-ES" smtClean="0"/>
              <a:pPr/>
              <a:t>08/04/2017</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FA403728-09D8-489E-93B2-27288282BCC2}"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3EA729-857E-4044-9CF8-969B8DF587EA}" type="datetimeFigureOut">
              <a:rPr lang="es-ES" smtClean="0"/>
              <a:pPr/>
              <a:t>08/04/2017</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403728-09D8-489E-93B2-27288282BCC2}"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332657"/>
            <a:ext cx="7772400" cy="720079"/>
          </a:xfrm>
        </p:spPr>
        <p:txBody>
          <a:bodyPr>
            <a:normAutofit fontScale="90000"/>
          </a:bodyPr>
          <a:lstStyle/>
          <a:p>
            <a:r>
              <a:rPr lang="es-ES" dirty="0" smtClean="0">
                <a:solidFill>
                  <a:srgbClr val="FF0000"/>
                </a:solidFill>
              </a:rPr>
              <a:t>ESTADO DE NATURALEZA:</a:t>
            </a:r>
            <a:endParaRPr lang="es-ES" dirty="0">
              <a:solidFill>
                <a:srgbClr val="FF0000"/>
              </a:solidFill>
            </a:endParaRPr>
          </a:p>
        </p:txBody>
      </p:sp>
      <p:sp>
        <p:nvSpPr>
          <p:cNvPr id="3" name="2 Subtítulo"/>
          <p:cNvSpPr>
            <a:spLocks noGrp="1"/>
          </p:cNvSpPr>
          <p:nvPr>
            <p:ph type="subTitle" idx="1"/>
          </p:nvPr>
        </p:nvSpPr>
        <p:spPr>
          <a:xfrm>
            <a:off x="1371600" y="1196752"/>
            <a:ext cx="6400800" cy="4442048"/>
          </a:xfrm>
        </p:spPr>
        <p:txBody>
          <a:bodyPr>
            <a:normAutofit fontScale="92500" lnSpcReduction="10000"/>
          </a:bodyPr>
          <a:lstStyle/>
          <a:p>
            <a:pPr algn="just"/>
            <a:r>
              <a:rPr lang="es-ES" dirty="0" smtClean="0">
                <a:solidFill>
                  <a:schemeClr val="tx2"/>
                </a:solidFill>
              </a:rPr>
              <a:t>En su condición primigenia, nos dice </a:t>
            </a:r>
            <a:r>
              <a:rPr lang="es-ES" dirty="0" err="1" smtClean="0">
                <a:solidFill>
                  <a:schemeClr val="tx2"/>
                </a:solidFill>
              </a:rPr>
              <a:t>Locke</a:t>
            </a:r>
            <a:r>
              <a:rPr lang="es-ES" dirty="0" smtClean="0">
                <a:solidFill>
                  <a:schemeClr val="tx2"/>
                </a:solidFill>
              </a:rPr>
              <a:t>, los hombres se hallan por naturaleza en un estado de perfecta libertad e igualdad “en el que todo poder y jurisdicción son recíprocos y donde nadie los disfruta en mayor medida que los demás”. </a:t>
            </a:r>
          </a:p>
          <a:p>
            <a:pPr algn="just"/>
            <a:r>
              <a:rPr lang="es-ES" dirty="0" smtClean="0">
                <a:solidFill>
                  <a:schemeClr val="tx2"/>
                </a:solidFill>
              </a:rPr>
              <a:t>Si bien en este estado la libertad es absoluta, está dirigida por una ley de naturaleza que obliga a todos.</a:t>
            </a:r>
            <a:endParaRPr lang="es-ES" dirty="0">
              <a:solidFill>
                <a:schemeClr val="tx2"/>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06090"/>
          </a:xfrm>
        </p:spPr>
        <p:txBody>
          <a:bodyPr/>
          <a:lstStyle/>
          <a:p>
            <a:r>
              <a:rPr lang="es-ES" sz="3600" dirty="0" smtClean="0">
                <a:solidFill>
                  <a:srgbClr val="FF0000"/>
                </a:solidFill>
              </a:rPr>
              <a:t>EN EL ESTADO DE NATURALEZA:</a:t>
            </a:r>
            <a:endParaRPr lang="es-ES" sz="3600" dirty="0">
              <a:solidFill>
                <a:srgbClr val="FF0000"/>
              </a:solidFill>
            </a:endParaRPr>
          </a:p>
        </p:txBody>
      </p:sp>
      <p:sp>
        <p:nvSpPr>
          <p:cNvPr id="3" name="2 Marcador de contenido"/>
          <p:cNvSpPr>
            <a:spLocks noGrp="1"/>
          </p:cNvSpPr>
          <p:nvPr>
            <p:ph idx="1"/>
          </p:nvPr>
        </p:nvSpPr>
        <p:spPr>
          <a:xfrm>
            <a:off x="457200" y="980728"/>
            <a:ext cx="8229600" cy="5472608"/>
          </a:xfrm>
        </p:spPr>
        <p:txBody>
          <a:bodyPr>
            <a:normAutofit fontScale="92500" lnSpcReduction="20000"/>
          </a:bodyPr>
          <a:lstStyle/>
          <a:p>
            <a:pPr algn="just"/>
            <a:r>
              <a:rPr lang="es-ES" dirty="0" smtClean="0">
                <a:solidFill>
                  <a:schemeClr val="accent1">
                    <a:lumMod val="75000"/>
                  </a:schemeClr>
                </a:solidFill>
              </a:rPr>
              <a:t>La tierra y todas las criaturas inferiores pertenecen en común a todos, cada hombre puede adquirir una propiedad estrictamente suya, en virtud de un principio natural aplicable a cada individuo:</a:t>
            </a:r>
          </a:p>
          <a:p>
            <a:pPr algn="just"/>
            <a:r>
              <a:rPr lang="es-ES" dirty="0" smtClean="0">
                <a:solidFill>
                  <a:schemeClr val="accent1">
                    <a:lumMod val="75000"/>
                  </a:schemeClr>
                </a:solidFill>
              </a:rPr>
              <a:t>El trabajo de su cuerpo y la labor producida por sus manos, podemos decir que son </a:t>
            </a:r>
            <a:r>
              <a:rPr lang="es-ES" dirty="0" smtClean="0">
                <a:solidFill>
                  <a:schemeClr val="accent1">
                    <a:lumMod val="75000"/>
                  </a:schemeClr>
                </a:solidFill>
              </a:rPr>
              <a:t>suyos.</a:t>
            </a:r>
            <a:endParaRPr lang="es-ES" dirty="0" smtClean="0">
              <a:solidFill>
                <a:schemeClr val="accent1">
                  <a:lumMod val="75000"/>
                </a:schemeClr>
              </a:solidFill>
            </a:endParaRPr>
          </a:p>
          <a:p>
            <a:pPr algn="just"/>
            <a:r>
              <a:rPr lang="es-ES" dirty="0" smtClean="0">
                <a:solidFill>
                  <a:schemeClr val="accent1">
                    <a:lumMod val="75000"/>
                  </a:schemeClr>
                </a:solidFill>
              </a:rPr>
              <a:t>Así, cualquier cosa que él saca del estado en que la naturaleza la produjo y </a:t>
            </a:r>
            <a:r>
              <a:rPr lang="es-ES" dirty="0" smtClean="0">
                <a:solidFill>
                  <a:schemeClr val="accent1">
                    <a:lumMod val="75000"/>
                  </a:schemeClr>
                </a:solidFill>
              </a:rPr>
              <a:t>dejó </a:t>
            </a:r>
            <a:r>
              <a:rPr lang="es-ES" dirty="0" smtClean="0">
                <a:solidFill>
                  <a:schemeClr val="accent1">
                    <a:lumMod val="75000"/>
                  </a:schemeClr>
                </a:solidFill>
              </a:rPr>
              <a:t>y la modifica con su labor y añade a ella algo que es de sí mismo es, por consiguiente, propiedad suya y esto hace que no tengan ya derecho a ella los demás </a:t>
            </a:r>
            <a:r>
              <a:rPr lang="es-ES" dirty="0" smtClean="0">
                <a:solidFill>
                  <a:schemeClr val="accent1">
                    <a:lumMod val="75000"/>
                  </a:schemeClr>
                </a:solidFill>
              </a:rPr>
              <a:t>hombres.</a:t>
            </a:r>
            <a:endParaRPr lang="es-ES" dirty="0">
              <a:solidFill>
                <a:schemeClr val="accent1">
                  <a:lumMod val="75000"/>
                </a:schemeClr>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634082"/>
          </a:xfrm>
        </p:spPr>
        <p:txBody>
          <a:bodyPr>
            <a:normAutofit fontScale="90000"/>
          </a:bodyPr>
          <a:lstStyle/>
          <a:p>
            <a:r>
              <a:rPr lang="es-ES" dirty="0" smtClean="0">
                <a:solidFill>
                  <a:srgbClr val="FF0000"/>
                </a:solidFill>
              </a:rPr>
              <a:t>LÍMITES DE LA PROPIEDAD:</a:t>
            </a:r>
            <a:endParaRPr lang="es-ES" dirty="0">
              <a:solidFill>
                <a:srgbClr val="FF0000"/>
              </a:solidFill>
            </a:endParaRPr>
          </a:p>
        </p:txBody>
      </p:sp>
      <p:sp>
        <p:nvSpPr>
          <p:cNvPr id="3" name="2 Marcador de contenido"/>
          <p:cNvSpPr>
            <a:spLocks noGrp="1"/>
          </p:cNvSpPr>
          <p:nvPr>
            <p:ph idx="1"/>
          </p:nvPr>
        </p:nvSpPr>
        <p:spPr>
          <a:xfrm>
            <a:off x="457200" y="1052736"/>
            <a:ext cx="8229600" cy="5073427"/>
          </a:xfrm>
        </p:spPr>
        <p:txBody>
          <a:bodyPr>
            <a:normAutofit fontScale="92500" lnSpcReduction="20000"/>
          </a:bodyPr>
          <a:lstStyle/>
          <a:p>
            <a:r>
              <a:rPr lang="es-ES" dirty="0" smtClean="0">
                <a:solidFill>
                  <a:schemeClr val="accent1">
                    <a:lumMod val="75000"/>
                  </a:schemeClr>
                </a:solidFill>
              </a:rPr>
              <a:t>Parecería indicar que cualquiera podría aumentar su propiedad tanto como quisiese, pero:</a:t>
            </a:r>
          </a:p>
          <a:p>
            <a:r>
              <a:rPr lang="es-ES" dirty="0" smtClean="0">
                <a:solidFill>
                  <a:schemeClr val="accent1">
                    <a:lumMod val="75000"/>
                  </a:schemeClr>
                </a:solidFill>
              </a:rPr>
              <a:t>La misma ley de </a:t>
            </a:r>
            <a:r>
              <a:rPr lang="es-ES" dirty="0" smtClean="0">
                <a:solidFill>
                  <a:schemeClr val="accent1">
                    <a:lumMod val="75000"/>
                  </a:schemeClr>
                </a:solidFill>
              </a:rPr>
              <a:t>naturaleza, </a:t>
            </a:r>
            <a:r>
              <a:rPr lang="es-ES" dirty="0" smtClean="0">
                <a:solidFill>
                  <a:schemeClr val="accent1">
                    <a:lumMod val="75000"/>
                  </a:schemeClr>
                </a:solidFill>
              </a:rPr>
              <a:t>que mediante este procedimiento nos da la propiedad, también pone límites a esa propiedad:</a:t>
            </a:r>
          </a:p>
          <a:p>
            <a:r>
              <a:rPr lang="es-ES" dirty="0" smtClean="0">
                <a:solidFill>
                  <a:schemeClr val="accent1">
                    <a:lumMod val="75000"/>
                  </a:schemeClr>
                </a:solidFill>
              </a:rPr>
              <a:t>¿Hasta donde nos ha dado Dios esa abundancia? </a:t>
            </a:r>
          </a:p>
          <a:p>
            <a:r>
              <a:rPr lang="es-ES" dirty="0" smtClean="0">
                <a:solidFill>
                  <a:schemeClr val="accent1">
                    <a:lumMod val="75000"/>
                  </a:schemeClr>
                </a:solidFill>
              </a:rPr>
              <a:t>Hasta donde podamos disfrutarla: todo lo que uno puede usar para ventaja de su vida antes de que se eche a perder, será lo que le esté permitido apropiarse mediante el </a:t>
            </a:r>
            <a:r>
              <a:rPr lang="es-ES" dirty="0" smtClean="0">
                <a:solidFill>
                  <a:schemeClr val="accent1">
                    <a:lumMod val="75000"/>
                  </a:schemeClr>
                </a:solidFill>
              </a:rPr>
              <a:t>trabajo.</a:t>
            </a:r>
            <a:endParaRPr lang="es-ES" dirty="0" smtClean="0">
              <a:solidFill>
                <a:schemeClr val="accent1">
                  <a:lumMod val="75000"/>
                </a:schemeClr>
              </a:solidFill>
            </a:endParaRPr>
          </a:p>
          <a:p>
            <a:r>
              <a:rPr lang="es-ES" dirty="0" smtClean="0">
                <a:solidFill>
                  <a:schemeClr val="accent1">
                    <a:lumMod val="75000"/>
                  </a:schemeClr>
                </a:solidFill>
              </a:rPr>
              <a:t>Más todo aquello que exceda lo utilizable, será de </a:t>
            </a:r>
            <a:r>
              <a:rPr lang="es-ES" dirty="0" smtClean="0">
                <a:solidFill>
                  <a:schemeClr val="accent1">
                    <a:lumMod val="75000"/>
                  </a:schemeClr>
                </a:solidFill>
              </a:rPr>
              <a:t>otros.</a:t>
            </a:r>
            <a:endParaRPr lang="es-ES" dirty="0" smtClean="0">
              <a:solidFill>
                <a:schemeClr val="accent1">
                  <a:lumMod val="75000"/>
                </a:schemeClr>
              </a:solidFill>
            </a:endParaRPr>
          </a:p>
          <a:p>
            <a:endParaRPr lang="es-E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8208912" cy="908720"/>
          </a:xfrm>
        </p:spPr>
        <p:txBody>
          <a:bodyPr>
            <a:normAutofit fontScale="90000"/>
          </a:bodyPr>
          <a:lstStyle/>
          <a:p>
            <a:r>
              <a:rPr lang="es-ES" dirty="0" smtClean="0">
                <a:solidFill>
                  <a:srgbClr val="FF0000"/>
                </a:solidFill>
              </a:rPr>
              <a:t>En lo que atañe a bienes corruptibles:</a:t>
            </a:r>
            <a:endParaRPr lang="es-ES" dirty="0">
              <a:solidFill>
                <a:srgbClr val="FF0000"/>
              </a:solidFill>
            </a:endParaRPr>
          </a:p>
        </p:txBody>
      </p:sp>
      <p:sp>
        <p:nvSpPr>
          <p:cNvPr id="3" name="2 Marcador de contenido"/>
          <p:cNvSpPr>
            <a:spLocks noGrp="1"/>
          </p:cNvSpPr>
          <p:nvPr>
            <p:ph idx="1"/>
          </p:nvPr>
        </p:nvSpPr>
        <p:spPr>
          <a:xfrm>
            <a:off x="457200" y="980728"/>
            <a:ext cx="8229600" cy="5145435"/>
          </a:xfrm>
        </p:spPr>
        <p:txBody>
          <a:bodyPr/>
          <a:lstStyle/>
          <a:p>
            <a:r>
              <a:rPr lang="es-ES" dirty="0" smtClean="0">
                <a:solidFill>
                  <a:schemeClr val="accent1">
                    <a:lumMod val="75000"/>
                  </a:schemeClr>
                </a:solidFill>
              </a:rPr>
              <a:t>Éstos son los productos de la tierra,</a:t>
            </a:r>
          </a:p>
          <a:p>
            <a:r>
              <a:rPr lang="es-ES" dirty="0" smtClean="0">
                <a:solidFill>
                  <a:schemeClr val="accent1">
                    <a:lumMod val="75000"/>
                  </a:schemeClr>
                </a:solidFill>
              </a:rPr>
              <a:t>el límite de lo apropiable viene determinado, según </a:t>
            </a:r>
            <a:r>
              <a:rPr lang="es-ES" dirty="0" err="1" smtClean="0">
                <a:solidFill>
                  <a:schemeClr val="accent1">
                    <a:lumMod val="75000"/>
                  </a:schemeClr>
                </a:solidFill>
              </a:rPr>
              <a:t>Locke</a:t>
            </a:r>
            <a:r>
              <a:rPr lang="es-ES" dirty="0" smtClean="0">
                <a:solidFill>
                  <a:schemeClr val="accent1">
                    <a:lumMod val="75000"/>
                  </a:schemeClr>
                </a:solidFill>
              </a:rPr>
              <a:t>, por la cuantía de lo utilizable;</a:t>
            </a:r>
          </a:p>
          <a:p>
            <a:r>
              <a:rPr lang="es-ES" dirty="0" smtClean="0">
                <a:solidFill>
                  <a:schemeClr val="accent1">
                    <a:lumMod val="75000"/>
                  </a:schemeClr>
                </a:solidFill>
              </a:rPr>
              <a:t>¿Qué ocurre cuando la apropiación deja de ser algo referente a bienes “corruptibles”, para cifrarse en bienes monetarios? </a:t>
            </a:r>
          </a:p>
          <a:p>
            <a:r>
              <a:rPr lang="es-ES" dirty="0" smtClean="0">
                <a:solidFill>
                  <a:schemeClr val="accent1">
                    <a:lumMod val="75000"/>
                  </a:schemeClr>
                </a:solidFill>
              </a:rPr>
              <a:t>Con la introducción del dinero, la medida de utilización es ciertamente ilimitada y, en consecuencia, también lo es la propiedad</a:t>
            </a:r>
            <a:endParaRPr lang="es-ES" dirty="0">
              <a:solidFill>
                <a:schemeClr val="accent1">
                  <a:lumMod val="75000"/>
                </a:schemeClr>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79512" y="260648"/>
            <a:ext cx="2098576" cy="4090466"/>
          </a:xfrm>
        </p:spPr>
        <p:txBody>
          <a:bodyPr>
            <a:normAutofit/>
          </a:bodyPr>
          <a:lstStyle/>
          <a:p>
            <a:r>
              <a:rPr lang="es-ES" dirty="0" smtClean="0">
                <a:solidFill>
                  <a:srgbClr val="FF0000"/>
                </a:solidFill>
              </a:rPr>
              <a:t>LOCKE </a:t>
            </a:r>
            <a:r>
              <a:rPr lang="es-ES" sz="3600" dirty="0" smtClean="0">
                <a:solidFill>
                  <a:srgbClr val="FF0000"/>
                </a:solidFill>
              </a:rPr>
              <a:t>AFIRMA</a:t>
            </a:r>
            <a:r>
              <a:rPr lang="es-ES" dirty="0" smtClean="0">
                <a:solidFill>
                  <a:srgbClr val="FF0000"/>
                </a:solidFill>
              </a:rPr>
              <a:t> QUE:</a:t>
            </a:r>
            <a:endParaRPr lang="es-ES" dirty="0">
              <a:solidFill>
                <a:srgbClr val="FF0000"/>
              </a:solidFill>
            </a:endParaRPr>
          </a:p>
        </p:txBody>
      </p:sp>
      <p:sp>
        <p:nvSpPr>
          <p:cNvPr id="3" name="2 Marcador de contenido"/>
          <p:cNvSpPr>
            <a:spLocks noGrp="1"/>
          </p:cNvSpPr>
          <p:nvPr>
            <p:ph idx="1"/>
          </p:nvPr>
        </p:nvSpPr>
        <p:spPr>
          <a:xfrm>
            <a:off x="2267744" y="332656"/>
            <a:ext cx="6588224" cy="5760640"/>
          </a:xfrm>
        </p:spPr>
        <p:txBody>
          <a:bodyPr>
            <a:normAutofit fontScale="85000" lnSpcReduction="10000"/>
          </a:bodyPr>
          <a:lstStyle/>
          <a:p>
            <a:r>
              <a:rPr lang="es-ES" dirty="0" smtClean="0">
                <a:solidFill>
                  <a:schemeClr val="accent1">
                    <a:lumMod val="75000"/>
                  </a:schemeClr>
                </a:solidFill>
              </a:rPr>
              <a:t>Mediante tácito y voluntario consentimiento (los hombres) han descubierto el modo en que un individuo puede poseer más tierra de la que puede usar, recibiendo oro y plata a cambio de la tierra </a:t>
            </a:r>
            <a:r>
              <a:rPr lang="es-ES" sz="3300" dirty="0" smtClean="0">
                <a:solidFill>
                  <a:schemeClr val="accent1">
                    <a:lumMod val="75000"/>
                  </a:schemeClr>
                </a:solidFill>
              </a:rPr>
              <a:t>sobrante</a:t>
            </a:r>
            <a:r>
              <a:rPr lang="es-ES" dirty="0" smtClean="0">
                <a:solidFill>
                  <a:schemeClr val="accent1">
                    <a:lumMod val="75000"/>
                  </a:schemeClr>
                </a:solidFill>
              </a:rPr>
              <a:t>; oro y plata pueden ser acumulados sin causar daño a nadie</a:t>
            </a:r>
          </a:p>
          <a:p>
            <a:r>
              <a:rPr lang="es-ES" dirty="0" smtClean="0">
                <a:solidFill>
                  <a:schemeClr val="accent1">
                    <a:lumMod val="75000"/>
                  </a:schemeClr>
                </a:solidFill>
              </a:rPr>
              <a:t>Así, </a:t>
            </a:r>
            <a:r>
              <a:rPr lang="es-ES" dirty="0" err="1" smtClean="0">
                <a:solidFill>
                  <a:schemeClr val="accent1">
                    <a:lumMod val="75000"/>
                  </a:schemeClr>
                </a:solidFill>
              </a:rPr>
              <a:t>Locke</a:t>
            </a:r>
            <a:r>
              <a:rPr lang="es-ES" dirty="0" smtClean="0">
                <a:solidFill>
                  <a:schemeClr val="accent1">
                    <a:lumMod val="75000"/>
                  </a:schemeClr>
                </a:solidFill>
              </a:rPr>
              <a:t> elimina todos los límites inicialmente impuestos por la ley natural, y establece un derecho natural de acumular cantidades ilimitadas de propiedad privada.</a:t>
            </a:r>
          </a:p>
          <a:p>
            <a:r>
              <a:rPr lang="es-ES" dirty="0" smtClean="0">
                <a:solidFill>
                  <a:schemeClr val="accent1">
                    <a:lumMod val="75000"/>
                  </a:schemeClr>
                </a:solidFill>
              </a:rPr>
              <a:t>Es pues, para proteger este derecho natural ilimitado, por lo que los hombres acuerdan establecer la sociedad civil y el gobierno</a:t>
            </a:r>
            <a:endParaRPr lang="es-ES" dirty="0">
              <a:solidFill>
                <a:schemeClr val="accent1">
                  <a:lumMod val="75000"/>
                </a:schemeClr>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548680"/>
            <a:ext cx="8363272" cy="1656184"/>
          </a:xfrm>
        </p:spPr>
        <p:txBody>
          <a:bodyPr>
            <a:noAutofit/>
          </a:bodyPr>
          <a:lstStyle/>
          <a:p>
            <a:pPr algn="just"/>
            <a:r>
              <a:rPr lang="es-ES" sz="3600" dirty="0" smtClean="0">
                <a:solidFill>
                  <a:srgbClr val="FF0000"/>
                </a:solidFill>
              </a:rPr>
              <a:t>El acuerdo tácito del que </a:t>
            </a:r>
            <a:r>
              <a:rPr lang="es-ES" sz="3600" dirty="0" err="1" smtClean="0">
                <a:solidFill>
                  <a:srgbClr val="FF0000"/>
                </a:solidFill>
              </a:rPr>
              <a:t>Locke</a:t>
            </a:r>
            <a:r>
              <a:rPr lang="es-ES" sz="3600" dirty="0" smtClean="0">
                <a:solidFill>
                  <a:srgbClr val="FF0000"/>
                </a:solidFill>
              </a:rPr>
              <a:t> habla, y que tiene lugar en el estado de naturaleza</a:t>
            </a:r>
            <a:endParaRPr lang="es-ES" sz="3600" dirty="0">
              <a:solidFill>
                <a:srgbClr val="FF0000"/>
              </a:solidFill>
            </a:endParaRPr>
          </a:p>
        </p:txBody>
      </p:sp>
      <p:sp>
        <p:nvSpPr>
          <p:cNvPr id="3" name="2 Marcador de contenido"/>
          <p:cNvSpPr>
            <a:spLocks noGrp="1"/>
          </p:cNvSpPr>
          <p:nvPr>
            <p:ph idx="1"/>
          </p:nvPr>
        </p:nvSpPr>
        <p:spPr>
          <a:xfrm>
            <a:off x="611560" y="2276873"/>
            <a:ext cx="8229600" cy="4176463"/>
          </a:xfrm>
        </p:spPr>
        <p:txBody>
          <a:bodyPr>
            <a:normAutofit/>
          </a:bodyPr>
          <a:lstStyle/>
          <a:p>
            <a:r>
              <a:rPr lang="es-ES" dirty="0">
                <a:solidFill>
                  <a:schemeClr val="accent1">
                    <a:lumMod val="75000"/>
                  </a:schemeClr>
                </a:solidFill>
              </a:rPr>
              <a:t>H</a:t>
            </a:r>
            <a:r>
              <a:rPr lang="es-ES" dirty="0" smtClean="0">
                <a:solidFill>
                  <a:schemeClr val="accent1">
                    <a:lumMod val="75000"/>
                  </a:schemeClr>
                </a:solidFill>
              </a:rPr>
              <a:t>a </a:t>
            </a:r>
            <a:r>
              <a:rPr lang="es-ES" dirty="0" smtClean="0">
                <a:solidFill>
                  <a:schemeClr val="accent1">
                    <a:lumMod val="75000"/>
                  </a:schemeClr>
                </a:solidFill>
              </a:rPr>
              <a:t>de entenderse como válido y permisible dentro de lo que fue norma racional de convivencia pre-social, es decir, en el contexto de una “edad dorada, antes de que la vana ambición y el amor </a:t>
            </a:r>
            <a:r>
              <a:rPr lang="es-ES" i="1" dirty="0" err="1" smtClean="0">
                <a:solidFill>
                  <a:schemeClr val="accent1">
                    <a:lumMod val="75000"/>
                  </a:schemeClr>
                </a:solidFill>
              </a:rPr>
              <a:t>sceleratus</a:t>
            </a:r>
            <a:r>
              <a:rPr lang="es-ES" i="1" dirty="0" smtClean="0">
                <a:solidFill>
                  <a:schemeClr val="accent1">
                    <a:lumMod val="75000"/>
                  </a:schemeClr>
                </a:solidFill>
              </a:rPr>
              <a:t> </a:t>
            </a:r>
            <a:r>
              <a:rPr lang="es-ES" i="1" dirty="0" err="1" smtClean="0">
                <a:solidFill>
                  <a:schemeClr val="accent1">
                    <a:lumMod val="75000"/>
                  </a:schemeClr>
                </a:solidFill>
              </a:rPr>
              <a:t>habendi</a:t>
            </a:r>
            <a:r>
              <a:rPr lang="es-ES" dirty="0" smtClean="0">
                <a:solidFill>
                  <a:schemeClr val="accent1">
                    <a:lumMod val="75000"/>
                  </a:schemeClr>
                </a:solidFill>
              </a:rPr>
              <a:t>, la malvada </a:t>
            </a:r>
            <a:r>
              <a:rPr lang="es-ES" dirty="0" smtClean="0">
                <a:solidFill>
                  <a:schemeClr val="accent1">
                    <a:lumMod val="75000"/>
                  </a:schemeClr>
                </a:solidFill>
              </a:rPr>
              <a:t>concupiscencia, </a:t>
            </a:r>
            <a:r>
              <a:rPr lang="es-ES" dirty="0" smtClean="0">
                <a:solidFill>
                  <a:schemeClr val="accent1">
                    <a:lumMod val="75000"/>
                  </a:schemeClr>
                </a:solidFill>
              </a:rPr>
              <a:t>hubiese corrompido las almas de los hombres, llevándolos a tener un concepto erróneo del poder y del honor</a:t>
            </a:r>
            <a:r>
              <a:rPr lang="es-ES" dirty="0" smtClean="0">
                <a:solidFill>
                  <a:schemeClr val="accent1">
                    <a:lumMod val="75000"/>
                  </a:schemeClr>
                </a:solidFill>
              </a:rPr>
              <a:t>”.</a:t>
            </a:r>
            <a:endParaRPr lang="es-ES" dirty="0">
              <a:solidFill>
                <a:schemeClr val="accent1">
                  <a:lumMod val="75000"/>
                </a:schemeClr>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498178"/>
          </a:xfrm>
        </p:spPr>
        <p:txBody>
          <a:bodyPr>
            <a:noAutofit/>
          </a:bodyPr>
          <a:lstStyle/>
          <a:p>
            <a:pPr algn="just"/>
            <a:r>
              <a:rPr lang="es-ES" sz="3200" dirty="0" smtClean="0">
                <a:solidFill>
                  <a:srgbClr val="FF0000"/>
                </a:solidFill>
              </a:rPr>
              <a:t>La erección de la sociedad civil no esta precedida inmediatamente por un estado natural de paz</a:t>
            </a:r>
            <a:endParaRPr lang="es-ES" sz="3200" dirty="0">
              <a:solidFill>
                <a:srgbClr val="FF0000"/>
              </a:solidFill>
            </a:endParaRPr>
          </a:p>
        </p:txBody>
      </p:sp>
      <p:sp>
        <p:nvSpPr>
          <p:cNvPr id="3" name="2 Marcador de contenido"/>
          <p:cNvSpPr>
            <a:spLocks noGrp="1"/>
          </p:cNvSpPr>
          <p:nvPr>
            <p:ph idx="1"/>
          </p:nvPr>
        </p:nvSpPr>
        <p:spPr>
          <a:xfrm>
            <a:off x="457200" y="2132856"/>
            <a:ext cx="8229600" cy="3993307"/>
          </a:xfrm>
        </p:spPr>
        <p:txBody>
          <a:bodyPr/>
          <a:lstStyle/>
          <a:p>
            <a:r>
              <a:rPr lang="es-ES" dirty="0" smtClean="0">
                <a:solidFill>
                  <a:schemeClr val="accent1">
                    <a:lumMod val="75000"/>
                  </a:schemeClr>
                </a:solidFill>
              </a:rPr>
              <a:t>Sino por la necesidad de controlar y corregir los abusos que tienen o pueden tener lugar en el estado de naturaleza cuando en él aparecen signos de depravación (el amor </a:t>
            </a:r>
            <a:r>
              <a:rPr lang="es-ES" i="1" dirty="0" err="1" smtClean="0">
                <a:solidFill>
                  <a:schemeClr val="accent1">
                    <a:lumMod val="75000"/>
                  </a:schemeClr>
                </a:solidFill>
              </a:rPr>
              <a:t>sceleratus</a:t>
            </a:r>
            <a:r>
              <a:rPr lang="es-ES" i="1" dirty="0" smtClean="0">
                <a:solidFill>
                  <a:schemeClr val="accent1">
                    <a:lumMod val="75000"/>
                  </a:schemeClr>
                </a:solidFill>
              </a:rPr>
              <a:t> </a:t>
            </a:r>
            <a:r>
              <a:rPr lang="es-ES" i="1" dirty="0" err="1" smtClean="0">
                <a:solidFill>
                  <a:schemeClr val="accent1">
                    <a:lumMod val="75000"/>
                  </a:schemeClr>
                </a:solidFill>
              </a:rPr>
              <a:t>habendi</a:t>
            </a:r>
            <a:r>
              <a:rPr lang="es-ES" dirty="0" smtClean="0">
                <a:solidFill>
                  <a:schemeClr val="accent1">
                    <a:lumMod val="75000"/>
                  </a:schemeClr>
                </a:solidFill>
              </a:rPr>
              <a:t> es uno de ellos) con la consiguiente amenaza de hacerlo degenerar en estado natural de </a:t>
            </a:r>
            <a:r>
              <a:rPr lang="es-ES" dirty="0" smtClean="0">
                <a:solidFill>
                  <a:schemeClr val="accent1">
                    <a:lumMod val="75000"/>
                  </a:schemeClr>
                </a:solidFill>
              </a:rPr>
              <a:t>guerra.</a:t>
            </a:r>
            <a:endParaRPr lang="es-ES" dirty="0">
              <a:solidFill>
                <a:schemeClr val="accent1">
                  <a:lumMod val="75000"/>
                </a:schemeClr>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5194920" cy="706090"/>
          </a:xfrm>
        </p:spPr>
        <p:txBody>
          <a:bodyPr/>
          <a:lstStyle/>
          <a:p>
            <a:r>
              <a:rPr lang="es-ES" sz="3200" dirty="0" err="1" smtClean="0">
                <a:solidFill>
                  <a:srgbClr val="FF0000"/>
                </a:solidFill>
              </a:rPr>
              <a:t>Locke</a:t>
            </a:r>
            <a:r>
              <a:rPr lang="es-ES" sz="3200" dirty="0" smtClean="0">
                <a:solidFill>
                  <a:srgbClr val="FF0000"/>
                </a:solidFill>
              </a:rPr>
              <a:t> justifica la desigualdad:</a:t>
            </a:r>
            <a:endParaRPr lang="es-ES" sz="3200" dirty="0">
              <a:solidFill>
                <a:srgbClr val="FF0000"/>
              </a:solidFill>
            </a:endParaRPr>
          </a:p>
        </p:txBody>
      </p:sp>
      <p:sp>
        <p:nvSpPr>
          <p:cNvPr id="3" name="2 Marcador de contenido"/>
          <p:cNvSpPr>
            <a:spLocks noGrp="1"/>
          </p:cNvSpPr>
          <p:nvPr>
            <p:ph idx="1"/>
          </p:nvPr>
        </p:nvSpPr>
        <p:spPr>
          <a:xfrm>
            <a:off x="457200" y="836712"/>
            <a:ext cx="8229600" cy="5544616"/>
          </a:xfrm>
        </p:spPr>
        <p:txBody>
          <a:bodyPr>
            <a:noAutofit/>
          </a:bodyPr>
          <a:lstStyle/>
          <a:p>
            <a:r>
              <a:rPr lang="es-ES" sz="2000" dirty="0" smtClean="0">
                <a:solidFill>
                  <a:schemeClr val="tx2">
                    <a:lumMod val="75000"/>
                  </a:schemeClr>
                </a:solidFill>
              </a:rPr>
              <a:t>No solo en lo referente a la propiedad, sino también en otras muchas cosas, como algo tácitamente consentido por los hombres en el estado de </a:t>
            </a:r>
            <a:r>
              <a:rPr lang="es-ES" sz="2000" dirty="0" smtClean="0">
                <a:solidFill>
                  <a:schemeClr val="tx2">
                    <a:lumMod val="75000"/>
                  </a:schemeClr>
                </a:solidFill>
              </a:rPr>
              <a:t>naturaleza.</a:t>
            </a:r>
            <a:endParaRPr lang="es-ES" sz="2000" dirty="0" smtClean="0">
              <a:solidFill>
                <a:schemeClr val="tx2">
                  <a:lumMod val="75000"/>
                </a:schemeClr>
              </a:solidFill>
            </a:endParaRPr>
          </a:p>
          <a:p>
            <a:r>
              <a:rPr lang="es-ES" sz="2000" dirty="0" smtClean="0">
                <a:solidFill>
                  <a:schemeClr val="tx2">
                    <a:lumMod val="75000"/>
                  </a:schemeClr>
                </a:solidFill>
              </a:rPr>
              <a:t>Pero solo cuando la desigualdad está de acuerdo con los dictados de la recta </a:t>
            </a:r>
            <a:r>
              <a:rPr lang="es-ES" sz="2000" dirty="0" smtClean="0">
                <a:solidFill>
                  <a:schemeClr val="tx2">
                    <a:lumMod val="75000"/>
                  </a:schemeClr>
                </a:solidFill>
              </a:rPr>
              <a:t>razón.</a:t>
            </a:r>
            <a:endParaRPr lang="es-ES" sz="2000" dirty="0" smtClean="0">
              <a:solidFill>
                <a:schemeClr val="tx2">
                  <a:lumMod val="75000"/>
                </a:schemeClr>
              </a:solidFill>
            </a:endParaRPr>
          </a:p>
          <a:p>
            <a:r>
              <a:rPr lang="es-ES" sz="2000" dirty="0" smtClean="0">
                <a:solidFill>
                  <a:schemeClr val="tx2">
                    <a:lumMod val="75000"/>
                  </a:schemeClr>
                </a:solidFill>
              </a:rPr>
              <a:t>Dice lo siguiente: “aunque todos los hombres son iguales por naturaleza, no quiero que se me entienda que estoy refiriéndome a toda clase de igualdad. La edad o la virtud pueden dar a los hombres justa precedencia; la excelencia de facultades y de méritos puede situar a otros por encima del nivel común; el nacimiento puede obligar a algunos, y el beneficio recibido puede obligar a otros a respetar a aquellos a quienes la naturaleza o la gratitud o cualquier otro tipo de respetabilidad hace que se le deba sumisión y sin embargo, todo esto es compatible con la igualdad de la que participaban todos los hombres en lo que respecta a la jurisdicción o dominio de unos sobre otros; y ésa es la igualdad de la que allí hablaba a propósito del asunto que yo estaba tratando, es decir, del mismo derecho que todo hombre tiene a disfrutar de su libertad natural sin estar sujeto a la voluntad o a la autoridad de ningún otro hombre” (cap. VI)</a:t>
            </a:r>
            <a:endParaRPr lang="es-ES" sz="2000" dirty="0">
              <a:solidFill>
                <a:schemeClr val="tx2">
                  <a:lumMod val="75000"/>
                </a:schemeClr>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634082"/>
          </a:xfrm>
        </p:spPr>
        <p:txBody>
          <a:bodyPr>
            <a:normAutofit/>
          </a:bodyPr>
          <a:lstStyle/>
          <a:p>
            <a:r>
              <a:rPr lang="es-ES" sz="3200" dirty="0" smtClean="0">
                <a:solidFill>
                  <a:srgbClr val="FF0000"/>
                </a:solidFill>
              </a:rPr>
              <a:t>Desigualdad racional-desigualdad depravada</a:t>
            </a:r>
            <a:endParaRPr lang="es-ES" sz="3200" dirty="0">
              <a:solidFill>
                <a:srgbClr val="FF0000"/>
              </a:solidFill>
            </a:endParaRPr>
          </a:p>
        </p:txBody>
      </p:sp>
      <p:sp>
        <p:nvSpPr>
          <p:cNvPr id="3" name="2 Marcador de contenido"/>
          <p:cNvSpPr>
            <a:spLocks noGrp="1"/>
          </p:cNvSpPr>
          <p:nvPr>
            <p:ph idx="1"/>
          </p:nvPr>
        </p:nvSpPr>
        <p:spPr>
          <a:xfrm>
            <a:off x="457200" y="836712"/>
            <a:ext cx="8229600" cy="5289451"/>
          </a:xfrm>
        </p:spPr>
        <p:txBody>
          <a:bodyPr/>
          <a:lstStyle/>
          <a:p>
            <a:r>
              <a:rPr lang="es-ES" dirty="0" smtClean="0">
                <a:solidFill>
                  <a:schemeClr val="accent1">
                    <a:lumMod val="75000"/>
                  </a:schemeClr>
                </a:solidFill>
              </a:rPr>
              <a:t>Puede pues concebirse una desigualdad racional frente a una desigualdad depravada en la que, haciendo mal uso </a:t>
            </a:r>
            <a:r>
              <a:rPr lang="es-ES" dirty="0" smtClean="0">
                <a:solidFill>
                  <a:schemeClr val="accent1">
                    <a:lumMod val="75000"/>
                  </a:schemeClr>
                </a:solidFill>
              </a:rPr>
              <a:t>del </a:t>
            </a:r>
            <a:r>
              <a:rPr lang="es-ES" dirty="0" smtClean="0">
                <a:solidFill>
                  <a:schemeClr val="accent1">
                    <a:lumMod val="75000"/>
                  </a:schemeClr>
                </a:solidFill>
              </a:rPr>
              <a:t>poder adquirido (y la riqueza es poder), se persiga de un modo u otro someter a la voluntad propia las voluntades de los demás </a:t>
            </a:r>
            <a:r>
              <a:rPr lang="es-ES" dirty="0" smtClean="0">
                <a:solidFill>
                  <a:schemeClr val="accent1">
                    <a:lumMod val="75000"/>
                  </a:schemeClr>
                </a:solidFill>
              </a:rPr>
              <a:t>hombres.</a:t>
            </a:r>
            <a:endParaRPr lang="es-ES" dirty="0" smtClean="0">
              <a:solidFill>
                <a:schemeClr val="accent1">
                  <a:lumMod val="75000"/>
                </a:schemeClr>
              </a:solidFill>
            </a:endParaRPr>
          </a:p>
          <a:p>
            <a:r>
              <a:rPr lang="es-ES" dirty="0" smtClean="0">
                <a:solidFill>
                  <a:schemeClr val="accent1">
                    <a:lumMod val="75000"/>
                  </a:schemeClr>
                </a:solidFill>
              </a:rPr>
              <a:t>En esto consiste la desigualdad abusiva que no es sino una forma más de agresión, y eso es lo que, según Locke, lleva al género humano a acordar el establecimiento de la sociedad </a:t>
            </a:r>
            <a:r>
              <a:rPr lang="es-ES" dirty="0" smtClean="0">
                <a:solidFill>
                  <a:schemeClr val="accent1">
                    <a:lumMod val="75000"/>
                  </a:schemeClr>
                </a:solidFill>
              </a:rPr>
              <a:t>civil.</a:t>
            </a:r>
            <a:endParaRPr lang="es-ES" dirty="0">
              <a:solidFill>
                <a:schemeClr val="accent1">
                  <a:lumMod val="75000"/>
                </a:schemeClr>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3250704" cy="562074"/>
          </a:xfrm>
        </p:spPr>
        <p:txBody>
          <a:bodyPr>
            <a:normAutofit fontScale="90000"/>
          </a:bodyPr>
          <a:lstStyle/>
          <a:p>
            <a:r>
              <a:rPr lang="es-ES" dirty="0" smtClean="0">
                <a:solidFill>
                  <a:srgbClr val="FF0000"/>
                </a:solidFill>
              </a:rPr>
              <a:t>Sociedad civil:</a:t>
            </a:r>
            <a:endParaRPr lang="es-ES" dirty="0">
              <a:solidFill>
                <a:srgbClr val="FF0000"/>
              </a:solidFill>
            </a:endParaRPr>
          </a:p>
        </p:txBody>
      </p:sp>
      <p:sp>
        <p:nvSpPr>
          <p:cNvPr id="3" name="2 Marcador de contenido"/>
          <p:cNvSpPr>
            <a:spLocks noGrp="1"/>
          </p:cNvSpPr>
          <p:nvPr>
            <p:ph idx="1"/>
          </p:nvPr>
        </p:nvSpPr>
        <p:spPr>
          <a:xfrm>
            <a:off x="457200" y="836712"/>
            <a:ext cx="8229600" cy="5289451"/>
          </a:xfrm>
        </p:spPr>
        <p:txBody>
          <a:bodyPr>
            <a:normAutofit fontScale="85000" lnSpcReduction="20000"/>
          </a:bodyPr>
          <a:lstStyle/>
          <a:p>
            <a:pPr algn="just"/>
            <a:r>
              <a:rPr lang="es-ES" dirty="0" smtClean="0">
                <a:solidFill>
                  <a:schemeClr val="accent1">
                    <a:lumMod val="75000"/>
                  </a:schemeClr>
                </a:solidFill>
              </a:rPr>
              <a:t>Según Locke, cuando los hombres deciden unirse en sociedad, cada uno renuncia el poder legislativo y al ejecutivo que eran suyos en el estado de </a:t>
            </a:r>
            <a:r>
              <a:rPr lang="es-ES" dirty="0" smtClean="0">
                <a:solidFill>
                  <a:schemeClr val="accent1">
                    <a:lumMod val="75000"/>
                  </a:schemeClr>
                </a:solidFill>
              </a:rPr>
              <a:t>naturaleza.</a:t>
            </a:r>
            <a:endParaRPr lang="es-ES" dirty="0" smtClean="0">
              <a:solidFill>
                <a:schemeClr val="accent1">
                  <a:lumMod val="75000"/>
                </a:schemeClr>
              </a:solidFill>
            </a:endParaRPr>
          </a:p>
          <a:p>
            <a:pPr algn="just"/>
            <a:r>
              <a:rPr lang="es-ES" dirty="0" smtClean="0">
                <a:solidFill>
                  <a:schemeClr val="accent1">
                    <a:lumMod val="75000"/>
                  </a:schemeClr>
                </a:solidFill>
              </a:rPr>
              <a:t>Lo hace mediante un </a:t>
            </a:r>
            <a:r>
              <a:rPr lang="es-ES" dirty="0" smtClean="0">
                <a:solidFill>
                  <a:srgbClr val="FF0000"/>
                </a:solidFill>
              </a:rPr>
              <a:t>acuerdo</a:t>
            </a:r>
            <a:r>
              <a:rPr lang="es-ES" dirty="0" smtClean="0">
                <a:solidFill>
                  <a:schemeClr val="accent1">
                    <a:lumMod val="75000"/>
                  </a:schemeClr>
                </a:solidFill>
              </a:rPr>
              <a:t> con otros hombres, según el cual todos se unen formando una comunidad, un cuerpo político en el que la mayoría tiene derecho “a actuar y decidir en nombre de todos” (cap. VIII</a:t>
            </a:r>
            <a:r>
              <a:rPr lang="es-ES" dirty="0" smtClean="0">
                <a:solidFill>
                  <a:schemeClr val="accent1">
                    <a:lumMod val="75000"/>
                  </a:schemeClr>
                </a:solidFill>
              </a:rPr>
              <a:t>).</a:t>
            </a:r>
            <a:endParaRPr lang="es-ES" dirty="0" smtClean="0">
              <a:solidFill>
                <a:schemeClr val="accent1">
                  <a:lumMod val="75000"/>
                </a:schemeClr>
              </a:solidFill>
            </a:endParaRPr>
          </a:p>
          <a:p>
            <a:pPr algn="just"/>
            <a:r>
              <a:rPr lang="es-ES" dirty="0" smtClean="0">
                <a:solidFill>
                  <a:schemeClr val="accent1">
                    <a:lumMod val="75000"/>
                  </a:schemeClr>
                </a:solidFill>
              </a:rPr>
              <a:t>Tácita o explícitamente, cada individuo que ha entrado a formar parte del cuerpo social consiente en apoyar las decisiones </a:t>
            </a:r>
            <a:r>
              <a:rPr lang="es-ES" dirty="0" smtClean="0">
                <a:solidFill>
                  <a:schemeClr val="accent1">
                    <a:lumMod val="75000"/>
                  </a:schemeClr>
                </a:solidFill>
              </a:rPr>
              <a:t>mayoritarias </a:t>
            </a:r>
            <a:r>
              <a:rPr lang="es-ES" dirty="0" smtClean="0">
                <a:solidFill>
                  <a:schemeClr val="accent1">
                    <a:lumMod val="75000"/>
                  </a:schemeClr>
                </a:solidFill>
              </a:rPr>
              <a:t>y las hace suyas; y se compromete a respetarlas bajo condición de que dichas decisiones respondan a las leyes dictadas por quienes (nuevamente por encargo de la mayoría) tengan la misión de </a:t>
            </a:r>
            <a:r>
              <a:rPr lang="es-ES" dirty="0" smtClean="0">
                <a:solidFill>
                  <a:schemeClr val="accent1">
                    <a:lumMod val="75000"/>
                  </a:schemeClr>
                </a:solidFill>
              </a:rPr>
              <a:t>hacerlas.</a:t>
            </a:r>
            <a:endParaRPr lang="es-ES" dirty="0">
              <a:solidFill>
                <a:schemeClr val="accent1">
                  <a:lumMod val="75000"/>
                </a:schemeClr>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2530624" cy="6250706"/>
          </a:xfrm>
        </p:spPr>
        <p:txBody>
          <a:bodyPr>
            <a:noAutofit/>
          </a:bodyPr>
          <a:lstStyle/>
          <a:p>
            <a:pPr algn="l"/>
            <a:r>
              <a:rPr lang="es-ES" sz="3600" dirty="0" smtClean="0">
                <a:solidFill>
                  <a:srgbClr val="FF0000"/>
                </a:solidFill>
              </a:rPr>
              <a:t>Las leyes son el alma del Estado </a:t>
            </a:r>
            <a:r>
              <a:rPr lang="es-ES" sz="3600" dirty="0" smtClean="0">
                <a:solidFill>
                  <a:srgbClr val="FF0000"/>
                </a:solidFill>
              </a:rPr>
              <a:t>y, </a:t>
            </a:r>
            <a:r>
              <a:rPr lang="es-ES" sz="3600" dirty="0" smtClean="0">
                <a:solidFill>
                  <a:srgbClr val="FF0000"/>
                </a:solidFill>
              </a:rPr>
              <a:t>mientras sigan vigentes, todos por igual han de someterse a ellas</a:t>
            </a:r>
            <a:endParaRPr lang="es-ES" sz="3600" dirty="0">
              <a:solidFill>
                <a:srgbClr val="FF0000"/>
              </a:solidFill>
            </a:endParaRPr>
          </a:p>
        </p:txBody>
      </p:sp>
      <p:sp>
        <p:nvSpPr>
          <p:cNvPr id="3" name="2 Marcador de contenido"/>
          <p:cNvSpPr>
            <a:spLocks noGrp="1"/>
          </p:cNvSpPr>
          <p:nvPr>
            <p:ph idx="1"/>
          </p:nvPr>
        </p:nvSpPr>
        <p:spPr>
          <a:xfrm>
            <a:off x="3203848" y="260648"/>
            <a:ext cx="5760640" cy="6408712"/>
          </a:xfrm>
        </p:spPr>
        <p:txBody>
          <a:bodyPr>
            <a:normAutofit fontScale="92500" lnSpcReduction="20000"/>
          </a:bodyPr>
          <a:lstStyle/>
          <a:p>
            <a:pPr algn="just"/>
            <a:r>
              <a:rPr lang="es-ES" dirty="0" smtClean="0">
                <a:solidFill>
                  <a:schemeClr val="accent1">
                    <a:lumMod val="75000"/>
                  </a:schemeClr>
                </a:solidFill>
              </a:rPr>
              <a:t>El poder ejecutivo, el cual puede ocurrir que esté en manos diferentes de las de aquellos que tienen el encargo de dictarlas, estará en la gran mayoría de los casos limitado por ellas</a:t>
            </a:r>
          </a:p>
          <a:p>
            <a:pPr algn="just"/>
            <a:r>
              <a:rPr lang="es-ES" dirty="0" smtClean="0">
                <a:solidFill>
                  <a:schemeClr val="accent1">
                    <a:lumMod val="75000"/>
                  </a:schemeClr>
                </a:solidFill>
              </a:rPr>
              <a:t>Solo cuando la estricta observancia de la ley resulte nociva para el pueblo, el ejecutivo podrá “actuar sin hacerlo conforme a lo prescrito por la ley” (cap. XIV)</a:t>
            </a:r>
          </a:p>
          <a:p>
            <a:pPr algn="just"/>
            <a:r>
              <a:rPr lang="es-ES" dirty="0" smtClean="0">
                <a:solidFill>
                  <a:schemeClr val="accent1">
                    <a:lumMod val="75000"/>
                  </a:schemeClr>
                </a:solidFill>
              </a:rPr>
              <a:t>A este poder del </a:t>
            </a:r>
            <a:r>
              <a:rPr lang="es-ES" dirty="0" smtClean="0">
                <a:solidFill>
                  <a:schemeClr val="accent1">
                    <a:lumMod val="75000"/>
                  </a:schemeClr>
                </a:solidFill>
              </a:rPr>
              <a:t>ejecutivo </a:t>
            </a:r>
            <a:r>
              <a:rPr lang="es-ES" dirty="0" smtClean="0">
                <a:solidFill>
                  <a:schemeClr val="accent1">
                    <a:lumMod val="75000"/>
                  </a:schemeClr>
                </a:solidFill>
              </a:rPr>
              <a:t>lo llama Locke “poder de prerrogativa”</a:t>
            </a:r>
            <a:endParaRPr lang="es-ES" dirty="0">
              <a:solidFill>
                <a:schemeClr val="accent1">
                  <a:lumMod val="75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691680" y="260648"/>
            <a:ext cx="5544616" cy="922114"/>
          </a:xfrm>
        </p:spPr>
        <p:txBody>
          <a:bodyPr/>
          <a:lstStyle/>
          <a:p>
            <a:r>
              <a:rPr lang="es-ES" dirty="0" smtClean="0">
                <a:solidFill>
                  <a:srgbClr val="FF0000"/>
                </a:solidFill>
              </a:rPr>
              <a:t>La RAZÓN es esa LEY:</a:t>
            </a:r>
            <a:endParaRPr lang="es-ES" dirty="0">
              <a:solidFill>
                <a:srgbClr val="FF0000"/>
              </a:solidFill>
            </a:endParaRPr>
          </a:p>
        </p:txBody>
      </p:sp>
      <p:sp>
        <p:nvSpPr>
          <p:cNvPr id="3" name="2 Marcador de contenido"/>
          <p:cNvSpPr>
            <a:spLocks noGrp="1"/>
          </p:cNvSpPr>
          <p:nvPr>
            <p:ph idx="1"/>
          </p:nvPr>
        </p:nvSpPr>
        <p:spPr>
          <a:xfrm>
            <a:off x="467544" y="1484784"/>
            <a:ext cx="8229600" cy="4104455"/>
          </a:xfrm>
        </p:spPr>
        <p:txBody>
          <a:bodyPr>
            <a:normAutofit fontScale="92500" lnSpcReduction="10000"/>
          </a:bodyPr>
          <a:lstStyle/>
          <a:p>
            <a:pPr algn="just">
              <a:buNone/>
            </a:pPr>
            <a:r>
              <a:rPr lang="es-ES" dirty="0" smtClean="0">
                <a:solidFill>
                  <a:schemeClr val="tx2">
                    <a:lumMod val="75000"/>
                  </a:schemeClr>
                </a:solidFill>
              </a:rPr>
              <a:t>Ella enseña a toda la humanidad “que ningún hombre debe dañar a otro en lo que atañe a su vida, salud, libertad o posesiones”.	</a:t>
            </a:r>
          </a:p>
          <a:p>
            <a:pPr algn="just">
              <a:buNone/>
            </a:pPr>
            <a:r>
              <a:rPr lang="es-ES" dirty="0" smtClean="0">
                <a:solidFill>
                  <a:schemeClr val="tx2">
                    <a:lumMod val="75000"/>
                  </a:schemeClr>
                </a:solidFill>
              </a:rPr>
              <a:t>Sin embargo, </a:t>
            </a:r>
            <a:r>
              <a:rPr lang="es-ES" dirty="0" err="1" smtClean="0">
                <a:solidFill>
                  <a:schemeClr val="tx2">
                    <a:lumMod val="75000"/>
                  </a:schemeClr>
                </a:solidFill>
              </a:rPr>
              <a:t>Locke</a:t>
            </a:r>
            <a:r>
              <a:rPr lang="es-ES" dirty="0" smtClean="0">
                <a:solidFill>
                  <a:schemeClr val="tx2">
                    <a:lumMod val="75000"/>
                  </a:schemeClr>
                </a:solidFill>
              </a:rPr>
              <a:t> reconoce que en ese estado de naturaleza, presidido por las normas inviolables de la razón, facultad implantada en el género humano por un Hacedor omnipotente e infinitamente sabio, existe la posibilidad real e inmediata de que la ley natural sea transgredida.</a:t>
            </a:r>
            <a:endParaRPr lang="es-ES" dirty="0">
              <a:solidFill>
                <a:schemeClr val="tx2">
                  <a:lumMod val="75000"/>
                </a:schemeClr>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332656"/>
            <a:ext cx="7704856" cy="504056"/>
          </a:xfrm>
        </p:spPr>
        <p:txBody>
          <a:bodyPr>
            <a:normAutofit fontScale="90000"/>
          </a:bodyPr>
          <a:lstStyle/>
          <a:p>
            <a:r>
              <a:rPr lang="es-ES" sz="3200" dirty="0" smtClean="0">
                <a:solidFill>
                  <a:srgbClr val="FF0000"/>
                </a:solidFill>
              </a:rPr>
              <a:t>Observaciones importantes a tener en cuenta:</a:t>
            </a:r>
            <a:endParaRPr lang="es-ES" sz="3200" dirty="0">
              <a:solidFill>
                <a:srgbClr val="FF0000"/>
              </a:solidFill>
            </a:endParaRPr>
          </a:p>
        </p:txBody>
      </p:sp>
      <p:sp>
        <p:nvSpPr>
          <p:cNvPr id="3" name="2 Marcador de contenido"/>
          <p:cNvSpPr>
            <a:spLocks noGrp="1"/>
          </p:cNvSpPr>
          <p:nvPr>
            <p:ph idx="1"/>
          </p:nvPr>
        </p:nvSpPr>
        <p:spPr>
          <a:xfrm>
            <a:off x="0" y="980728"/>
            <a:ext cx="9144000" cy="5400600"/>
          </a:xfrm>
        </p:spPr>
        <p:txBody>
          <a:bodyPr/>
          <a:lstStyle/>
          <a:p>
            <a:r>
              <a:rPr lang="es-ES" dirty="0" smtClean="0">
                <a:solidFill>
                  <a:schemeClr val="accent1">
                    <a:lumMod val="75000"/>
                  </a:schemeClr>
                </a:solidFill>
              </a:rPr>
              <a:t>En primer lugar: si la sociedad civil tiene un fin que la justifique, éste no puede ser otro que el bien del pueblo</a:t>
            </a:r>
          </a:p>
          <a:p>
            <a:r>
              <a:rPr lang="es-ES" dirty="0" smtClean="0">
                <a:solidFill>
                  <a:schemeClr val="accent1">
                    <a:lumMod val="75000"/>
                  </a:schemeClr>
                </a:solidFill>
              </a:rPr>
              <a:t>Que la injusticia, la desigualdad y la tiranía pueden tener lugar en un régimen gobernado por la regla de la mayoría es indudable</a:t>
            </a:r>
          </a:p>
          <a:p>
            <a:r>
              <a:rPr lang="es-ES" dirty="0" smtClean="0">
                <a:solidFill>
                  <a:schemeClr val="accent1">
                    <a:lumMod val="75000"/>
                  </a:schemeClr>
                </a:solidFill>
              </a:rPr>
              <a:t>La irrevocabilidad del gobierno establecido es el gran mal que puede tiranizar y destruir al pueblo; ante un riesgo así no cabe más salida que la rebelión</a:t>
            </a:r>
          </a:p>
          <a:p>
            <a:endParaRPr lang="es-ES" dirty="0">
              <a:solidFill>
                <a:schemeClr val="tx2">
                  <a:lumMod val="75000"/>
                </a:schemeClr>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2458616" cy="634082"/>
          </a:xfrm>
        </p:spPr>
        <p:txBody>
          <a:bodyPr>
            <a:normAutofit fontScale="90000"/>
          </a:bodyPr>
          <a:lstStyle/>
          <a:p>
            <a:r>
              <a:rPr lang="es-ES" dirty="0" smtClean="0">
                <a:solidFill>
                  <a:srgbClr val="FF0000"/>
                </a:solidFill>
              </a:rPr>
              <a:t>Rebelión:</a:t>
            </a:r>
            <a:endParaRPr lang="es-ES" dirty="0">
              <a:solidFill>
                <a:srgbClr val="FF0000"/>
              </a:solidFill>
            </a:endParaRPr>
          </a:p>
        </p:txBody>
      </p:sp>
      <p:sp>
        <p:nvSpPr>
          <p:cNvPr id="3" name="2 Marcador de contenido"/>
          <p:cNvSpPr>
            <a:spLocks noGrp="1"/>
          </p:cNvSpPr>
          <p:nvPr>
            <p:ph idx="1"/>
          </p:nvPr>
        </p:nvSpPr>
        <p:spPr>
          <a:xfrm>
            <a:off x="457200" y="1052736"/>
            <a:ext cx="8229600" cy="5073427"/>
          </a:xfrm>
        </p:spPr>
        <p:txBody>
          <a:bodyPr>
            <a:normAutofit/>
          </a:bodyPr>
          <a:lstStyle/>
          <a:p>
            <a:r>
              <a:rPr lang="es-ES" dirty="0" smtClean="0">
                <a:solidFill>
                  <a:schemeClr val="accent1">
                    <a:lumMod val="75000"/>
                  </a:schemeClr>
                </a:solidFill>
              </a:rPr>
              <a:t>La pregunta de </a:t>
            </a:r>
            <a:r>
              <a:rPr lang="es-ES" dirty="0" err="1" smtClean="0">
                <a:solidFill>
                  <a:schemeClr val="accent1">
                    <a:lumMod val="75000"/>
                  </a:schemeClr>
                </a:solidFill>
              </a:rPr>
              <a:t>Locke</a:t>
            </a:r>
            <a:r>
              <a:rPr lang="es-ES" dirty="0" smtClean="0">
                <a:solidFill>
                  <a:schemeClr val="accent1">
                    <a:lumMod val="75000"/>
                  </a:schemeClr>
                </a:solidFill>
              </a:rPr>
              <a:t> es la siguiente: si la finalidad del gobierno es el bien de la humanidad ¿qué es mejor para ésta: que el pueblo esté siempre expuesto a la ilimitada voluntad de la tiranía, o que los gobernantes puedan ser resistidos cuando hacen un uso exorbitante de su poder y lo emplean para la destrucción y no para la protección de las propiedades (es decir, vidas, posesiones y libertades) de sus súbditos?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5194920" cy="778098"/>
          </a:xfrm>
        </p:spPr>
        <p:txBody>
          <a:bodyPr/>
          <a:lstStyle/>
          <a:p>
            <a:r>
              <a:rPr lang="es-ES" dirty="0" smtClean="0">
                <a:solidFill>
                  <a:srgbClr val="FF0000"/>
                </a:solidFill>
              </a:rPr>
              <a:t>La respuesta es clara:</a:t>
            </a:r>
            <a:endParaRPr lang="es-ES" dirty="0">
              <a:solidFill>
                <a:srgbClr val="FF0000"/>
              </a:solidFill>
            </a:endParaRPr>
          </a:p>
        </p:txBody>
      </p:sp>
      <p:sp>
        <p:nvSpPr>
          <p:cNvPr id="3" name="2 Marcador de contenido"/>
          <p:cNvSpPr>
            <a:spLocks noGrp="1"/>
          </p:cNvSpPr>
          <p:nvPr>
            <p:ph idx="1"/>
          </p:nvPr>
        </p:nvSpPr>
        <p:spPr>
          <a:xfrm>
            <a:off x="457200" y="1124744"/>
            <a:ext cx="8229600" cy="5001419"/>
          </a:xfrm>
        </p:spPr>
        <p:txBody>
          <a:bodyPr>
            <a:normAutofit fontScale="92500" lnSpcReduction="10000"/>
          </a:bodyPr>
          <a:lstStyle/>
          <a:p>
            <a:r>
              <a:rPr lang="es-ES" dirty="0" smtClean="0">
                <a:solidFill>
                  <a:schemeClr val="accent1">
                    <a:lumMod val="75000"/>
                  </a:schemeClr>
                </a:solidFill>
              </a:rPr>
              <a:t>Siempre que alguien, y esto incluye también a los gobernantes, intente invadir por la fuerza los derechos de los demás, “será culpable del mayor crimen de que un hombre es capaz</a:t>
            </a:r>
            <a:r>
              <a:rPr lang="es-ES" dirty="0" smtClean="0">
                <a:solidFill>
                  <a:schemeClr val="accent1">
                    <a:lumMod val="75000"/>
                  </a:schemeClr>
                </a:solidFill>
              </a:rPr>
              <a:t>”.</a:t>
            </a:r>
            <a:endParaRPr lang="es-ES" dirty="0" smtClean="0">
              <a:solidFill>
                <a:schemeClr val="accent1">
                  <a:lumMod val="75000"/>
                </a:schemeClr>
              </a:solidFill>
            </a:endParaRPr>
          </a:p>
          <a:p>
            <a:r>
              <a:rPr lang="es-ES" dirty="0" smtClean="0">
                <a:solidFill>
                  <a:schemeClr val="accent1">
                    <a:lumMod val="75000"/>
                  </a:schemeClr>
                </a:solidFill>
              </a:rPr>
              <a:t>Y “debe ser tratado como merece” (cap. XIX</a:t>
            </a:r>
            <a:r>
              <a:rPr lang="es-ES" dirty="0" smtClean="0">
                <a:solidFill>
                  <a:schemeClr val="accent1">
                    <a:lumMod val="75000"/>
                  </a:schemeClr>
                </a:solidFill>
              </a:rPr>
              <a:t>).</a:t>
            </a:r>
            <a:endParaRPr lang="es-ES" dirty="0" smtClean="0">
              <a:solidFill>
                <a:schemeClr val="accent1">
                  <a:lumMod val="75000"/>
                </a:schemeClr>
              </a:solidFill>
            </a:endParaRPr>
          </a:p>
          <a:p>
            <a:r>
              <a:rPr lang="es-ES" dirty="0" smtClean="0">
                <a:solidFill>
                  <a:schemeClr val="accent1">
                    <a:lumMod val="75000"/>
                  </a:schemeClr>
                </a:solidFill>
              </a:rPr>
              <a:t>Si la culpa está en el pueblo, él será reo de rebelión, más las rebeliones de raíz popular no suelen ser frecuentes, dice </a:t>
            </a:r>
            <a:r>
              <a:rPr lang="es-ES" dirty="0" smtClean="0">
                <a:solidFill>
                  <a:schemeClr val="accent1">
                    <a:lumMod val="75000"/>
                  </a:schemeClr>
                </a:solidFill>
              </a:rPr>
              <a:t>Locke.</a:t>
            </a:r>
            <a:endParaRPr lang="es-ES" dirty="0" smtClean="0">
              <a:solidFill>
                <a:schemeClr val="accent1">
                  <a:lumMod val="75000"/>
                </a:schemeClr>
              </a:solidFill>
            </a:endParaRPr>
          </a:p>
          <a:p>
            <a:r>
              <a:rPr lang="es-ES" dirty="0" smtClean="0">
                <a:solidFill>
                  <a:schemeClr val="accent1">
                    <a:lumMod val="75000"/>
                  </a:schemeClr>
                </a:solidFill>
              </a:rPr>
              <a:t>Son los príncipes y magistrados los que suelen tener mayor proclividad a violar los derechos de la </a:t>
            </a:r>
            <a:r>
              <a:rPr lang="es-ES" dirty="0" smtClean="0">
                <a:solidFill>
                  <a:schemeClr val="accent1">
                    <a:lumMod val="75000"/>
                  </a:schemeClr>
                </a:solidFill>
              </a:rPr>
              <a:t>gente.</a:t>
            </a:r>
            <a:endParaRPr lang="es-ES" dirty="0">
              <a:solidFill>
                <a:schemeClr val="accent1">
                  <a:lumMod val="75000"/>
                </a:schemeClr>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04664"/>
            <a:ext cx="8229600" cy="5721499"/>
          </a:xfrm>
        </p:spPr>
        <p:txBody>
          <a:bodyPr>
            <a:normAutofit lnSpcReduction="10000"/>
          </a:bodyPr>
          <a:lstStyle/>
          <a:p>
            <a:pPr algn="just"/>
            <a:r>
              <a:rPr lang="es-ES" dirty="0" smtClean="0">
                <a:solidFill>
                  <a:schemeClr val="accent1">
                    <a:lumMod val="75000"/>
                  </a:schemeClr>
                </a:solidFill>
              </a:rPr>
              <a:t>“como si quienes por ley tuvieran los mayores privilegios y ventajas, tuvieran por ello el poder de quebrantar esas leyes que precisamente los colocaron en una situación mejor que la de sus hermanos” (cap. XIX)</a:t>
            </a:r>
          </a:p>
          <a:p>
            <a:pPr algn="just"/>
            <a:r>
              <a:rPr lang="es-ES" dirty="0" smtClean="0">
                <a:solidFill>
                  <a:schemeClr val="accent1">
                    <a:lumMod val="75000"/>
                  </a:schemeClr>
                </a:solidFill>
              </a:rPr>
              <a:t>Cuando esto ocurre, es el gobierno el que está revelándose, es decir, es el gobierno el que “se pone a sí mismo en un estado de guerra con aquellos contra los que esa fuerza es empleada; y en un estado así, todos lo acuerdos anteriores dejan de tener vigencia” (cap. XIX)</a:t>
            </a:r>
            <a:endParaRPr lang="es-ES" dirty="0">
              <a:solidFill>
                <a:schemeClr val="accent1">
                  <a:lumMod val="75000"/>
                </a:schemeClr>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06090"/>
          </a:xfrm>
        </p:spPr>
        <p:txBody>
          <a:bodyPr>
            <a:normAutofit fontScale="90000"/>
          </a:bodyPr>
          <a:lstStyle/>
          <a:p>
            <a:r>
              <a:rPr lang="es-ES" dirty="0" smtClean="0">
                <a:solidFill>
                  <a:srgbClr val="FF0000"/>
                </a:solidFill>
              </a:rPr>
              <a:t>Significado del vocablo rebelarse:</a:t>
            </a:r>
            <a:endParaRPr lang="es-ES" dirty="0">
              <a:solidFill>
                <a:srgbClr val="FF0000"/>
              </a:solidFill>
            </a:endParaRPr>
          </a:p>
        </p:txBody>
      </p:sp>
      <p:sp>
        <p:nvSpPr>
          <p:cNvPr id="3" name="2 Marcador de contenido"/>
          <p:cNvSpPr>
            <a:spLocks noGrp="1"/>
          </p:cNvSpPr>
          <p:nvPr>
            <p:ph idx="1"/>
          </p:nvPr>
        </p:nvSpPr>
        <p:spPr>
          <a:xfrm>
            <a:off x="457200" y="980728"/>
            <a:ext cx="8229600" cy="5145435"/>
          </a:xfrm>
        </p:spPr>
        <p:txBody>
          <a:bodyPr>
            <a:normAutofit fontScale="92500" lnSpcReduction="20000"/>
          </a:bodyPr>
          <a:lstStyle/>
          <a:p>
            <a:r>
              <a:rPr lang="es-ES" dirty="0" smtClean="0">
                <a:solidFill>
                  <a:schemeClr val="accent1">
                    <a:lumMod val="75000"/>
                  </a:schemeClr>
                </a:solidFill>
              </a:rPr>
              <a:t>Tiene su origen etimológico en el verbo latino </a:t>
            </a:r>
            <a:r>
              <a:rPr lang="es-ES" i="1" dirty="0" err="1" smtClean="0">
                <a:solidFill>
                  <a:schemeClr val="accent1">
                    <a:lumMod val="75000"/>
                  </a:schemeClr>
                </a:solidFill>
              </a:rPr>
              <a:t>rebellare</a:t>
            </a:r>
            <a:r>
              <a:rPr lang="es-ES" dirty="0" smtClean="0">
                <a:solidFill>
                  <a:schemeClr val="accent1">
                    <a:lumMod val="75000"/>
                  </a:schemeClr>
                </a:solidFill>
              </a:rPr>
              <a:t>, </a:t>
            </a:r>
          </a:p>
          <a:p>
            <a:r>
              <a:rPr lang="es-ES" dirty="0" smtClean="0">
                <a:solidFill>
                  <a:schemeClr val="accent1">
                    <a:lumMod val="75000"/>
                  </a:schemeClr>
                </a:solidFill>
              </a:rPr>
              <a:t>palabra compuesta del prefijo: re y el sustantivo: </a:t>
            </a:r>
            <a:r>
              <a:rPr lang="es-ES" i="1" dirty="0" err="1" smtClean="0">
                <a:solidFill>
                  <a:schemeClr val="accent1">
                    <a:lumMod val="75000"/>
                  </a:schemeClr>
                </a:solidFill>
              </a:rPr>
              <a:t>bellum</a:t>
            </a:r>
            <a:endParaRPr lang="es-ES" i="1" dirty="0" smtClean="0">
              <a:solidFill>
                <a:schemeClr val="accent1">
                  <a:lumMod val="75000"/>
                </a:schemeClr>
              </a:solidFill>
            </a:endParaRPr>
          </a:p>
          <a:p>
            <a:r>
              <a:rPr lang="es-ES" dirty="0" smtClean="0">
                <a:solidFill>
                  <a:schemeClr val="accent1">
                    <a:lumMod val="75000"/>
                  </a:schemeClr>
                </a:solidFill>
              </a:rPr>
              <a:t>Toda rebelión es pues, volver a la guerra, una </a:t>
            </a:r>
            <a:r>
              <a:rPr lang="es-ES" i="1" dirty="0" err="1" smtClean="0">
                <a:solidFill>
                  <a:schemeClr val="accent1">
                    <a:lumMod val="75000"/>
                  </a:schemeClr>
                </a:solidFill>
              </a:rPr>
              <a:t>regressio</a:t>
            </a:r>
            <a:r>
              <a:rPr lang="es-ES" i="1" dirty="0" smtClean="0">
                <a:solidFill>
                  <a:schemeClr val="accent1">
                    <a:lumMod val="75000"/>
                  </a:schemeClr>
                </a:solidFill>
              </a:rPr>
              <a:t> ad </a:t>
            </a:r>
            <a:r>
              <a:rPr lang="es-ES" i="1" dirty="0" err="1" smtClean="0">
                <a:solidFill>
                  <a:schemeClr val="accent1">
                    <a:lumMod val="75000"/>
                  </a:schemeClr>
                </a:solidFill>
              </a:rPr>
              <a:t>bellum</a:t>
            </a:r>
            <a:endParaRPr lang="es-ES" i="1" dirty="0" smtClean="0">
              <a:solidFill>
                <a:schemeClr val="accent1">
                  <a:lumMod val="75000"/>
                </a:schemeClr>
              </a:solidFill>
            </a:endParaRPr>
          </a:p>
          <a:p>
            <a:r>
              <a:rPr lang="es-ES" dirty="0" smtClean="0">
                <a:solidFill>
                  <a:schemeClr val="accent1">
                    <a:lumMod val="75000"/>
                  </a:schemeClr>
                </a:solidFill>
              </a:rPr>
              <a:t>Ante una situación semejante, concluye </a:t>
            </a:r>
            <a:r>
              <a:rPr lang="es-ES" dirty="0" err="1" smtClean="0">
                <a:solidFill>
                  <a:schemeClr val="accent1">
                    <a:lumMod val="75000"/>
                  </a:schemeClr>
                </a:solidFill>
              </a:rPr>
              <a:t>Locke</a:t>
            </a:r>
            <a:r>
              <a:rPr lang="es-ES" dirty="0" smtClean="0">
                <a:solidFill>
                  <a:schemeClr val="accent1">
                    <a:lumMod val="75000"/>
                  </a:schemeClr>
                </a:solidFill>
              </a:rPr>
              <a:t>, al pueblo le está más que permitido combatir a los </a:t>
            </a:r>
            <a:r>
              <a:rPr lang="es-ES" i="1" dirty="0" err="1" smtClean="0">
                <a:solidFill>
                  <a:schemeClr val="accent1">
                    <a:lumMod val="75000"/>
                  </a:schemeClr>
                </a:solidFill>
              </a:rPr>
              <a:t>rebellantes</a:t>
            </a:r>
            <a:r>
              <a:rPr lang="es-ES" dirty="0" smtClean="0">
                <a:solidFill>
                  <a:schemeClr val="accent1">
                    <a:lumMod val="75000"/>
                  </a:schemeClr>
                </a:solidFill>
              </a:rPr>
              <a:t>; y “todo el derramamiento de sangre, toda la rapiña y toda la desolación que el derrumbamiento de los gobiernos acarrea a un país” (cap. XIX) habrán de atribuirse a quienes se rebelaron desde arriba, al gobierno </a:t>
            </a:r>
            <a:r>
              <a:rPr lang="es-ES" dirty="0" smtClean="0">
                <a:solidFill>
                  <a:schemeClr val="accent1">
                    <a:lumMod val="75000"/>
                  </a:schemeClr>
                </a:solidFill>
              </a:rPr>
              <a:t>mismo.</a:t>
            </a:r>
            <a:endParaRPr lang="es-ES" dirty="0" smtClean="0">
              <a:solidFill>
                <a:schemeClr val="accent1">
                  <a:lumMod val="75000"/>
                </a:schemeClr>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99592" y="260648"/>
            <a:ext cx="7164288" cy="720080"/>
          </a:xfrm>
        </p:spPr>
        <p:txBody>
          <a:bodyPr>
            <a:normAutofit fontScale="90000"/>
          </a:bodyPr>
          <a:lstStyle/>
          <a:p>
            <a:r>
              <a:rPr lang="es-ES" dirty="0" smtClean="0">
                <a:solidFill>
                  <a:srgbClr val="FF0000"/>
                </a:solidFill>
              </a:rPr>
              <a:t>No sería equivocado concluir:</a:t>
            </a:r>
            <a:endParaRPr lang="es-ES" dirty="0">
              <a:solidFill>
                <a:srgbClr val="FF0000"/>
              </a:solidFill>
            </a:endParaRPr>
          </a:p>
        </p:txBody>
      </p:sp>
      <p:sp>
        <p:nvSpPr>
          <p:cNvPr id="3" name="2 Marcador de contenido"/>
          <p:cNvSpPr>
            <a:spLocks noGrp="1"/>
          </p:cNvSpPr>
          <p:nvPr>
            <p:ph idx="1"/>
          </p:nvPr>
        </p:nvSpPr>
        <p:spPr>
          <a:xfrm>
            <a:off x="457200" y="980728"/>
            <a:ext cx="8229600" cy="5145435"/>
          </a:xfrm>
        </p:spPr>
        <p:txBody>
          <a:bodyPr>
            <a:normAutofit fontScale="85000" lnSpcReduction="10000"/>
          </a:bodyPr>
          <a:lstStyle/>
          <a:p>
            <a:r>
              <a:rPr lang="es-ES" dirty="0" smtClean="0">
                <a:solidFill>
                  <a:schemeClr val="accent1">
                    <a:lumMod val="75000"/>
                  </a:schemeClr>
                </a:solidFill>
              </a:rPr>
              <a:t>Que el racionalismo político </a:t>
            </a:r>
            <a:r>
              <a:rPr lang="es-ES" dirty="0" err="1" smtClean="0">
                <a:solidFill>
                  <a:schemeClr val="accent1">
                    <a:lumMod val="75000"/>
                  </a:schemeClr>
                </a:solidFill>
              </a:rPr>
              <a:t>lockeano</a:t>
            </a:r>
            <a:r>
              <a:rPr lang="es-ES" dirty="0" smtClean="0">
                <a:solidFill>
                  <a:schemeClr val="accent1">
                    <a:lumMod val="75000"/>
                  </a:schemeClr>
                </a:solidFill>
              </a:rPr>
              <a:t>, que da origen al pacto social y a la institución del gobierno civil, es el que también justifica su </a:t>
            </a:r>
            <a:r>
              <a:rPr lang="es-ES" dirty="0" smtClean="0">
                <a:solidFill>
                  <a:schemeClr val="accent1">
                    <a:lumMod val="75000"/>
                  </a:schemeClr>
                </a:solidFill>
              </a:rPr>
              <a:t>disolución.</a:t>
            </a:r>
            <a:endParaRPr lang="es-ES" dirty="0" smtClean="0">
              <a:solidFill>
                <a:schemeClr val="accent1">
                  <a:lumMod val="75000"/>
                </a:schemeClr>
              </a:solidFill>
            </a:endParaRPr>
          </a:p>
          <a:p>
            <a:r>
              <a:rPr lang="es-ES" dirty="0" smtClean="0">
                <a:solidFill>
                  <a:schemeClr val="accent1">
                    <a:lumMod val="75000"/>
                  </a:schemeClr>
                </a:solidFill>
              </a:rPr>
              <a:t>Si el pueblo ha establecido límites en lo que respecta a la duración de la legislatura y ha hecho que el poder supremo depositado en una persona o una asamblea sea únicamente por un período de tiempo; o si aquellos que están en posesión de la autoridad pierden ese poder por causa de sus abusos, entonces el poder revierte a la sociedad y el pueblo tiene el derecho de actuar con  autoridad suprema y asumir la legislatura o, si lo estima beneficioso, puede erigir una nueva forma de gobierno, o depositar la vieja en otras </a:t>
            </a:r>
            <a:r>
              <a:rPr lang="es-ES" dirty="0" smtClean="0">
                <a:solidFill>
                  <a:schemeClr val="accent1">
                    <a:lumMod val="75000"/>
                  </a:schemeClr>
                </a:solidFill>
              </a:rPr>
              <a:t>manos.</a:t>
            </a:r>
            <a:endParaRPr lang="es-ES" dirty="0">
              <a:solidFill>
                <a:schemeClr val="accent1">
                  <a:lumMod val="75000"/>
                </a:schemeClr>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051720" y="260648"/>
            <a:ext cx="3240360" cy="634082"/>
          </a:xfrm>
        </p:spPr>
        <p:txBody>
          <a:bodyPr>
            <a:normAutofit/>
          </a:bodyPr>
          <a:lstStyle/>
          <a:p>
            <a:r>
              <a:rPr lang="es-ES" sz="3200" dirty="0" smtClean="0">
                <a:solidFill>
                  <a:srgbClr val="FF0000"/>
                </a:solidFill>
              </a:rPr>
              <a:t>PODER PATERNAL:</a:t>
            </a:r>
            <a:endParaRPr lang="es-ES" sz="3200" dirty="0">
              <a:solidFill>
                <a:srgbClr val="FF0000"/>
              </a:solidFill>
            </a:endParaRPr>
          </a:p>
        </p:txBody>
      </p:sp>
      <p:sp>
        <p:nvSpPr>
          <p:cNvPr id="3" name="2 Marcador de contenido"/>
          <p:cNvSpPr>
            <a:spLocks noGrp="1"/>
          </p:cNvSpPr>
          <p:nvPr>
            <p:ph idx="1"/>
          </p:nvPr>
        </p:nvSpPr>
        <p:spPr>
          <a:xfrm>
            <a:off x="611560" y="1124744"/>
            <a:ext cx="8352928" cy="4525963"/>
          </a:xfrm>
        </p:spPr>
        <p:txBody>
          <a:bodyPr>
            <a:normAutofit lnSpcReduction="10000"/>
          </a:bodyPr>
          <a:lstStyle/>
          <a:p>
            <a:r>
              <a:rPr lang="es-ES" sz="2400" dirty="0" err="1" smtClean="0">
                <a:solidFill>
                  <a:schemeClr val="accent1">
                    <a:lumMod val="75000"/>
                  </a:schemeClr>
                </a:solidFill>
              </a:rPr>
              <a:t>Locke</a:t>
            </a:r>
            <a:r>
              <a:rPr lang="es-ES" sz="2400" dirty="0" smtClean="0">
                <a:solidFill>
                  <a:schemeClr val="accent1">
                    <a:lumMod val="75000"/>
                  </a:schemeClr>
                </a:solidFill>
              </a:rPr>
              <a:t> se pregunta si no deberíamos llamarlo “poder de los padres”, pues toda obligación que la naturaleza y el derecho generacional imponen a los hijos debe, ciertamente, hacer que éstos se sometan igualmente a sus dos progenitores. La ley positiva de Dios pone juntos al padre y a la madre sin distinción;</a:t>
            </a:r>
          </a:p>
          <a:p>
            <a:r>
              <a:rPr lang="es-ES" sz="2400" dirty="0" smtClean="0">
                <a:solidFill>
                  <a:schemeClr val="accent1">
                    <a:lumMod val="75000"/>
                  </a:schemeClr>
                </a:solidFill>
              </a:rPr>
              <a:t>“Los niños, debo confesarlo, no nacen en estado de igualdad, si bien a él están destinados</a:t>
            </a:r>
            <a:r>
              <a:rPr lang="es-ES" sz="2400" dirty="0" smtClean="0">
                <a:solidFill>
                  <a:schemeClr val="accent1">
                    <a:lumMod val="75000"/>
                  </a:schemeClr>
                </a:solidFill>
              </a:rPr>
              <a:t>”.</a:t>
            </a:r>
            <a:endParaRPr lang="es-ES" sz="2400" dirty="0" smtClean="0">
              <a:solidFill>
                <a:schemeClr val="accent1">
                  <a:lumMod val="75000"/>
                </a:schemeClr>
              </a:solidFill>
            </a:endParaRPr>
          </a:p>
          <a:p>
            <a:r>
              <a:rPr lang="es-ES" sz="2400" dirty="0" smtClean="0">
                <a:solidFill>
                  <a:schemeClr val="accent1">
                    <a:lumMod val="75000"/>
                  </a:schemeClr>
                </a:solidFill>
              </a:rPr>
              <a:t>“a fin de darles soporte durante el tiempo de su infancia en que son más débiles; la edad y la razón, a medida que van creciendo, aflojan esa ataduras hasta que por fin las deshacen del todo y queda el hombre en disposición de decidir libremente por sí mismo</a:t>
            </a:r>
            <a:r>
              <a:rPr lang="es-ES" sz="2400" dirty="0" smtClean="0">
                <a:solidFill>
                  <a:schemeClr val="accent1">
                    <a:lumMod val="75000"/>
                  </a:schemeClr>
                </a:solidFill>
              </a:rPr>
              <a:t>”.</a:t>
            </a:r>
            <a:endParaRPr lang="es-ES" sz="2400" dirty="0">
              <a:solidFill>
                <a:schemeClr val="accent1">
                  <a:lumMod val="75000"/>
                </a:schemeClr>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7931224" cy="346050"/>
          </a:xfrm>
        </p:spPr>
        <p:txBody>
          <a:bodyPr>
            <a:noAutofit/>
          </a:bodyPr>
          <a:lstStyle/>
          <a:p>
            <a:r>
              <a:rPr lang="es-ES" sz="3200" dirty="0" smtClean="0">
                <a:solidFill>
                  <a:srgbClr val="FF0000"/>
                </a:solidFill>
              </a:rPr>
              <a:t>CONT. PODER PATERNAL:</a:t>
            </a:r>
            <a:endParaRPr lang="es-ES" sz="3200" dirty="0">
              <a:solidFill>
                <a:srgbClr val="FF0000"/>
              </a:solidFill>
            </a:endParaRPr>
          </a:p>
        </p:txBody>
      </p:sp>
      <p:sp>
        <p:nvSpPr>
          <p:cNvPr id="3" name="2 Marcador de contenido"/>
          <p:cNvSpPr>
            <a:spLocks noGrp="1"/>
          </p:cNvSpPr>
          <p:nvPr>
            <p:ph idx="1"/>
          </p:nvPr>
        </p:nvSpPr>
        <p:spPr>
          <a:xfrm>
            <a:off x="457200" y="764704"/>
            <a:ext cx="8229600" cy="5361459"/>
          </a:xfrm>
        </p:spPr>
        <p:txBody>
          <a:bodyPr>
            <a:normAutofit fontScale="70000" lnSpcReduction="20000"/>
          </a:bodyPr>
          <a:lstStyle/>
          <a:p>
            <a:r>
              <a:rPr lang="es-ES" dirty="0" smtClean="0">
                <a:solidFill>
                  <a:schemeClr val="tx2">
                    <a:lumMod val="75000"/>
                  </a:schemeClr>
                </a:solidFill>
              </a:rPr>
              <a:t>Adán fue creado en un estado perfecto (cuerpo y alma en completa posesión de sus facultades físicas y mentales). </a:t>
            </a:r>
          </a:p>
          <a:p>
            <a:r>
              <a:rPr lang="es-ES" dirty="0" smtClean="0">
                <a:solidFill>
                  <a:schemeClr val="tx2">
                    <a:lumMod val="75000"/>
                  </a:schemeClr>
                </a:solidFill>
              </a:rPr>
              <a:t>A partir de él, el mundo ha sido poblado por sus descendientes, los cuales nacen, sin excepción, débiles y desamparados, sin conocimiento ni entendimiento.</a:t>
            </a:r>
          </a:p>
          <a:p>
            <a:r>
              <a:rPr lang="es-ES" dirty="0" smtClean="0">
                <a:solidFill>
                  <a:schemeClr val="tx2">
                    <a:lumMod val="75000"/>
                  </a:schemeClr>
                </a:solidFill>
              </a:rPr>
              <a:t>A fin de remediar los defectos de este estado imperfecto hasta que el crecimiento y la edad fueran mejorándolo y llegaran a eliminar dichos defectos, Adán y Eva y después todos los padres y madres, tuvieron por ley natural, “la obligación de preservar, alimentar y educar a los hijos</a:t>
            </a:r>
            <a:r>
              <a:rPr lang="es-ES" dirty="0" smtClean="0">
                <a:solidFill>
                  <a:schemeClr val="tx2">
                    <a:lumMod val="75000"/>
                  </a:schemeClr>
                </a:solidFill>
              </a:rPr>
              <a:t>”.</a:t>
            </a:r>
            <a:endParaRPr lang="es-ES" dirty="0" smtClean="0">
              <a:solidFill>
                <a:schemeClr val="tx2">
                  <a:lumMod val="75000"/>
                </a:schemeClr>
              </a:solidFill>
            </a:endParaRPr>
          </a:p>
          <a:p>
            <a:r>
              <a:rPr lang="es-ES" dirty="0" smtClean="0">
                <a:solidFill>
                  <a:schemeClr val="tx2">
                    <a:lumMod val="75000"/>
                  </a:schemeClr>
                </a:solidFill>
              </a:rPr>
              <a:t>La ley por la que Adán debía gobernarse fue la misma que la que habría de gobernar a toda su posteridad: la ley de la razón, pero la descendencia de Adán no estaba en el momento de nacer, bajo esa ley, pues nadie puede estar obligado a una ley que no le ha sido promulgada y como esa ley sólo puede serle promulgada a alguien dándosela a conocer mediante la razón, los que no han alcanzado aún el uso racional no pueden estar sujetos a dicha ley.</a:t>
            </a:r>
            <a:endParaRPr lang="es-ES" dirty="0">
              <a:solidFill>
                <a:schemeClr val="tx2">
                  <a:lumMod val="75000"/>
                </a:schemeClr>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5915000" cy="706090"/>
          </a:xfrm>
        </p:spPr>
        <p:txBody>
          <a:bodyPr>
            <a:normAutofit/>
          </a:bodyPr>
          <a:lstStyle/>
          <a:p>
            <a:r>
              <a:rPr lang="es-ES" sz="3200" dirty="0" smtClean="0">
                <a:solidFill>
                  <a:srgbClr val="FF0000"/>
                </a:solidFill>
              </a:rPr>
              <a:t>CONT. PODER PATERNAL:</a:t>
            </a:r>
            <a:endParaRPr lang="es-ES" sz="3200" dirty="0">
              <a:solidFill>
                <a:srgbClr val="FF0000"/>
              </a:solidFill>
            </a:endParaRPr>
          </a:p>
        </p:txBody>
      </p:sp>
      <p:sp>
        <p:nvSpPr>
          <p:cNvPr id="3" name="2 Marcador de contenido"/>
          <p:cNvSpPr>
            <a:spLocks noGrp="1"/>
          </p:cNvSpPr>
          <p:nvPr>
            <p:ph idx="1"/>
          </p:nvPr>
        </p:nvSpPr>
        <p:spPr>
          <a:xfrm>
            <a:off x="457200" y="908720"/>
            <a:ext cx="8229600" cy="5217443"/>
          </a:xfrm>
        </p:spPr>
        <p:txBody>
          <a:bodyPr>
            <a:normAutofit fontScale="85000" lnSpcReduction="20000"/>
          </a:bodyPr>
          <a:lstStyle/>
          <a:p>
            <a:r>
              <a:rPr lang="es-ES" dirty="0" smtClean="0">
                <a:solidFill>
                  <a:schemeClr val="tx2">
                    <a:lumMod val="75000"/>
                  </a:schemeClr>
                </a:solidFill>
              </a:rPr>
              <a:t>El</a:t>
            </a:r>
            <a:r>
              <a:rPr lang="es-ES" dirty="0" smtClean="0"/>
              <a:t> </a:t>
            </a:r>
            <a:r>
              <a:rPr lang="es-ES" dirty="0" smtClean="0">
                <a:solidFill>
                  <a:schemeClr val="tx2">
                    <a:lumMod val="75000"/>
                  </a:schemeClr>
                </a:solidFill>
              </a:rPr>
              <a:t>poder que los padres tienen sobre los hijos surge del deber que les incumbe, a saber, cuidar de su descendencia durante el estado imperfecto de la infancia;</a:t>
            </a:r>
          </a:p>
          <a:p>
            <a:r>
              <a:rPr lang="es-ES" dirty="0" smtClean="0">
                <a:solidFill>
                  <a:schemeClr val="tx2">
                    <a:lumMod val="75000"/>
                  </a:schemeClr>
                </a:solidFill>
              </a:rPr>
              <a:t>Formar la mente y gobernar las acciones hasta que la razón se desarrolle en ellos;</a:t>
            </a:r>
          </a:p>
          <a:p>
            <a:r>
              <a:rPr lang="es-ES" dirty="0" smtClean="0">
                <a:solidFill>
                  <a:schemeClr val="tx2">
                    <a:lumMod val="75000"/>
                  </a:schemeClr>
                </a:solidFill>
              </a:rPr>
              <a:t>Así, el que ya está en posesión de entendimiento y puede entender por quien carece de él, habrá también de ser el que realice actos voluntarios en lugar del menor de edad y deberá prescribir su voluntad y regular sus acciones;</a:t>
            </a:r>
          </a:p>
          <a:p>
            <a:r>
              <a:rPr lang="es-ES" dirty="0" smtClean="0">
                <a:solidFill>
                  <a:schemeClr val="tx2">
                    <a:lumMod val="75000"/>
                  </a:schemeClr>
                </a:solidFill>
              </a:rPr>
              <a:t>Cuando el hijo llegue a la edad en que su padre alcanzó el estado de hombre libre, él también será hombre libre.</a:t>
            </a:r>
            <a:endParaRPr lang="es-ES" dirty="0">
              <a:solidFill>
                <a:schemeClr val="tx2">
                  <a:lumMod val="75000"/>
                </a:schemeClr>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4546848" cy="634082"/>
          </a:xfrm>
        </p:spPr>
        <p:txBody>
          <a:bodyPr>
            <a:normAutofit/>
          </a:bodyPr>
          <a:lstStyle/>
          <a:p>
            <a:r>
              <a:rPr lang="es-ES" sz="3200" dirty="0" smtClean="0">
                <a:solidFill>
                  <a:srgbClr val="FF0000"/>
                </a:solidFill>
              </a:rPr>
              <a:t>PODER DEL AMO:</a:t>
            </a:r>
            <a:endParaRPr lang="es-ES" sz="3200" dirty="0">
              <a:solidFill>
                <a:srgbClr val="FF0000"/>
              </a:solidFill>
            </a:endParaRPr>
          </a:p>
        </p:txBody>
      </p:sp>
      <p:sp>
        <p:nvSpPr>
          <p:cNvPr id="3" name="2 Marcador de contenido"/>
          <p:cNvSpPr>
            <a:spLocks noGrp="1"/>
          </p:cNvSpPr>
          <p:nvPr>
            <p:ph idx="1"/>
          </p:nvPr>
        </p:nvSpPr>
        <p:spPr>
          <a:xfrm>
            <a:off x="457200" y="908720"/>
            <a:ext cx="8229600" cy="5217443"/>
          </a:xfrm>
        </p:spPr>
        <p:txBody>
          <a:bodyPr/>
          <a:lstStyle/>
          <a:p>
            <a:r>
              <a:rPr lang="es-ES" dirty="0" smtClean="0">
                <a:solidFill>
                  <a:schemeClr val="tx2">
                    <a:lumMod val="75000"/>
                  </a:schemeClr>
                </a:solidFill>
              </a:rPr>
              <a:t>Un hombre libre se hace siervo de otro vendiéndole, por un cierto tiempo, el servicio que se compromete a hacer a cambio del salario que va a recibir;</a:t>
            </a:r>
          </a:p>
          <a:p>
            <a:r>
              <a:rPr lang="es-ES" dirty="0" smtClean="0">
                <a:solidFill>
                  <a:schemeClr val="tx2">
                    <a:lumMod val="75000"/>
                  </a:schemeClr>
                </a:solidFill>
              </a:rPr>
              <a:t>El poder del amo es sólo un poder pasajero sobre el siervo y exclusivamente dentro de los límites del contrato establecido entre ambos;</a:t>
            </a:r>
          </a:p>
          <a:p>
            <a:r>
              <a:rPr lang="es-ES" dirty="0" smtClean="0">
                <a:solidFill>
                  <a:schemeClr val="tx2">
                    <a:lumMod val="75000"/>
                  </a:schemeClr>
                </a:solidFill>
              </a:rPr>
              <a:t>Por lo común el siervo forma parte de la familia de su amo y lo somete a la ordinaria disciplina de éste.</a:t>
            </a:r>
            <a:endParaRPr lang="es-ES" dirty="0">
              <a:solidFill>
                <a:schemeClr val="tx2">
                  <a:lumMod val="75000"/>
                </a:schemeClr>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solidFill>
                  <a:srgbClr val="FF0000"/>
                </a:solidFill>
              </a:rPr>
              <a:t>PODER DE CASTIGAR:</a:t>
            </a:r>
            <a:endParaRPr lang="es-ES" dirty="0">
              <a:solidFill>
                <a:srgbClr val="FF0000"/>
              </a:solidFill>
            </a:endParaRPr>
          </a:p>
        </p:txBody>
      </p:sp>
      <p:sp>
        <p:nvSpPr>
          <p:cNvPr id="3" name="2 Marcador de contenido"/>
          <p:cNvSpPr>
            <a:spLocks noGrp="1"/>
          </p:cNvSpPr>
          <p:nvPr>
            <p:ph idx="1"/>
          </p:nvPr>
        </p:nvSpPr>
        <p:spPr>
          <a:xfrm>
            <a:off x="457200" y="1600200"/>
            <a:ext cx="8229600" cy="4637112"/>
          </a:xfrm>
        </p:spPr>
        <p:txBody>
          <a:bodyPr>
            <a:normAutofit fontScale="92500" lnSpcReduction="20000"/>
          </a:bodyPr>
          <a:lstStyle/>
          <a:p>
            <a:r>
              <a:rPr lang="es-ES" dirty="0" smtClean="0">
                <a:solidFill>
                  <a:srgbClr val="002060"/>
                </a:solidFill>
              </a:rPr>
              <a:t>Cada uno tiene derecho a castigar a los transgresores de la ley de naturaleza, que es la ley de la razón, en la medida en que dicha ley sea violada</a:t>
            </a:r>
          </a:p>
          <a:p>
            <a:r>
              <a:rPr lang="es-ES" dirty="0" smtClean="0">
                <a:solidFill>
                  <a:srgbClr val="002060"/>
                </a:solidFill>
              </a:rPr>
              <a:t>Esto es consecuencia de que la amenaza y la ofensa no están ausentes en el estado de naturaleza, de ahí que ciertos medios son necesarios para preservar la propia vida y para que los hombres se abstengan de invadir los derechos de los otros y de invadirse mutuamente.</a:t>
            </a:r>
          </a:p>
          <a:p>
            <a:endParaRPr lang="es-ES" dirty="0">
              <a:solidFill>
                <a:srgbClr val="002060"/>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5626968" cy="634082"/>
          </a:xfrm>
        </p:spPr>
        <p:txBody>
          <a:bodyPr>
            <a:normAutofit/>
          </a:bodyPr>
          <a:lstStyle/>
          <a:p>
            <a:r>
              <a:rPr lang="es-ES" sz="3200" dirty="0" smtClean="0">
                <a:solidFill>
                  <a:srgbClr val="FF0000"/>
                </a:solidFill>
              </a:rPr>
              <a:t>CONT. PODER DEL AMO:</a:t>
            </a:r>
            <a:endParaRPr lang="es-ES" sz="3200" dirty="0">
              <a:solidFill>
                <a:srgbClr val="FF0000"/>
              </a:solidFill>
            </a:endParaRPr>
          </a:p>
        </p:txBody>
      </p:sp>
      <p:sp>
        <p:nvSpPr>
          <p:cNvPr id="3" name="2 Marcador de contenido"/>
          <p:cNvSpPr>
            <a:spLocks noGrp="1"/>
          </p:cNvSpPr>
          <p:nvPr>
            <p:ph idx="1"/>
          </p:nvPr>
        </p:nvSpPr>
        <p:spPr>
          <a:xfrm>
            <a:off x="457200" y="836712"/>
            <a:ext cx="8229600" cy="5289451"/>
          </a:xfrm>
        </p:spPr>
        <p:txBody>
          <a:bodyPr>
            <a:normAutofit fontScale="85000" lnSpcReduction="20000"/>
          </a:bodyPr>
          <a:lstStyle/>
          <a:p>
            <a:r>
              <a:rPr lang="es-ES" dirty="0" smtClean="0">
                <a:solidFill>
                  <a:schemeClr val="tx2">
                    <a:lumMod val="75000"/>
                  </a:schemeClr>
                </a:solidFill>
              </a:rPr>
              <a:t>Hay otra clase de siervos a los que damos el nombre particular de </a:t>
            </a:r>
            <a:r>
              <a:rPr lang="es-ES" dirty="0" smtClean="0">
                <a:solidFill>
                  <a:srgbClr val="FF0000"/>
                </a:solidFill>
              </a:rPr>
              <a:t>esclavos</a:t>
            </a:r>
            <a:r>
              <a:rPr lang="es-ES" dirty="0" smtClean="0">
                <a:solidFill>
                  <a:schemeClr val="tx2">
                    <a:lumMod val="75000"/>
                  </a:schemeClr>
                </a:solidFill>
              </a:rPr>
              <a:t>;</a:t>
            </a:r>
          </a:p>
          <a:p>
            <a:r>
              <a:rPr lang="es-ES" dirty="0" smtClean="0">
                <a:solidFill>
                  <a:schemeClr val="tx2">
                    <a:lumMod val="75000"/>
                  </a:schemeClr>
                </a:solidFill>
              </a:rPr>
              <a:t>Éstos, al haber sido capturados en una guerra justa, están por derecho de naturaleza sometidos al dominio absoluto y arbitrario de sus manos </a:t>
            </a:r>
            <a:r>
              <a:rPr lang="es-ES" dirty="0" smtClean="0">
                <a:solidFill>
                  <a:srgbClr val="FF0000"/>
                </a:solidFill>
              </a:rPr>
              <a:t>(poder despótico)</a:t>
            </a:r>
          </a:p>
          <a:p>
            <a:r>
              <a:rPr lang="es-ES" dirty="0" smtClean="0">
                <a:solidFill>
                  <a:schemeClr val="tx2">
                    <a:lumMod val="75000"/>
                  </a:schemeClr>
                </a:solidFill>
              </a:rPr>
              <a:t>La esclavitud no es otra cosa que “el estado de guerra continuado entre un legítimo vencedor y su cautivo”</a:t>
            </a:r>
          </a:p>
          <a:p>
            <a:r>
              <a:rPr lang="es-ES" dirty="0" smtClean="0">
                <a:solidFill>
                  <a:schemeClr val="tx2">
                    <a:lumMod val="75000"/>
                  </a:schemeClr>
                </a:solidFill>
              </a:rPr>
              <a:t>“Quien renunció a su propia vida por causa de algún acto que merece la muerte, puede que le sea concedida alguna prórroga por aquel que le tiene en su poder y que, mientras tanto lo emplee en su servicio”</a:t>
            </a:r>
          </a:p>
          <a:p>
            <a:r>
              <a:rPr lang="es-ES" dirty="0" smtClean="0">
                <a:solidFill>
                  <a:schemeClr val="tx2">
                    <a:lumMod val="75000"/>
                  </a:schemeClr>
                </a:solidFill>
              </a:rPr>
              <a:t>Se realiza un acuerdo entre ambos, pactan que uno limite su poder a cambio de que el otro preste obediencia.</a:t>
            </a:r>
            <a:endParaRPr lang="es-ES" dirty="0">
              <a:solidFill>
                <a:schemeClr val="tx2">
                  <a:lumMod val="75000"/>
                </a:schemeClr>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634082"/>
          </a:xfrm>
        </p:spPr>
        <p:txBody>
          <a:bodyPr>
            <a:normAutofit/>
          </a:bodyPr>
          <a:lstStyle/>
          <a:p>
            <a:r>
              <a:rPr lang="es-ES" sz="3200" dirty="0" smtClean="0">
                <a:solidFill>
                  <a:srgbClr val="FF0000"/>
                </a:solidFill>
              </a:rPr>
              <a:t>PODER POLÍTICO:</a:t>
            </a:r>
            <a:endParaRPr lang="es-ES" sz="3200" dirty="0">
              <a:solidFill>
                <a:srgbClr val="FF0000"/>
              </a:solidFill>
            </a:endParaRPr>
          </a:p>
        </p:txBody>
      </p:sp>
      <p:sp>
        <p:nvSpPr>
          <p:cNvPr id="3" name="2 Marcador de contenido"/>
          <p:cNvSpPr>
            <a:spLocks noGrp="1"/>
          </p:cNvSpPr>
          <p:nvPr>
            <p:ph idx="1"/>
          </p:nvPr>
        </p:nvSpPr>
        <p:spPr>
          <a:xfrm>
            <a:off x="457200" y="764704"/>
            <a:ext cx="8229600" cy="5361459"/>
          </a:xfrm>
        </p:spPr>
        <p:txBody>
          <a:bodyPr>
            <a:normAutofit fontScale="85000" lnSpcReduction="20000"/>
          </a:bodyPr>
          <a:lstStyle/>
          <a:p>
            <a:r>
              <a:rPr lang="es-ES" dirty="0" smtClean="0">
                <a:solidFill>
                  <a:schemeClr val="tx2">
                    <a:lumMod val="75000"/>
                  </a:schemeClr>
                </a:solidFill>
              </a:rPr>
              <a:t>Es el que tienen todos los hombres en estado de naturaleza, el cual es entregado por éstos a la sociedad y, a través de ella, a los gobernantes para su propio bien y la preservación de su propiedad</a:t>
            </a:r>
          </a:p>
          <a:p>
            <a:r>
              <a:rPr lang="es-ES" dirty="0" smtClean="0">
                <a:solidFill>
                  <a:schemeClr val="tx2">
                    <a:lumMod val="75000"/>
                  </a:schemeClr>
                </a:solidFill>
              </a:rPr>
              <a:t>La norma sigue siendo la misma cuando el poder pasa a manos del magistrado: preservar los miembros de esa sociedad en todo lo referente a sus vidas, libertades y posesiones</a:t>
            </a:r>
          </a:p>
          <a:p>
            <a:r>
              <a:rPr lang="es-ES" dirty="0" smtClean="0">
                <a:solidFill>
                  <a:schemeClr val="tx2">
                    <a:lumMod val="75000"/>
                  </a:schemeClr>
                </a:solidFill>
              </a:rPr>
              <a:t>No puede, por tanto, tratarse de un poder absoluto y arbitrario sobre sus vidas y fortunas, sino un poder de hacer leyes y establecer castigos para quienes las infrinjan de modo que sean excluidos de la sociedad aquellos miembros y sólo aquellos, que estén corrompidos y que amenacen el bienestar y la salud </a:t>
            </a:r>
            <a:r>
              <a:rPr lang="es-ES" dirty="0" smtClean="0">
                <a:solidFill>
                  <a:schemeClr val="tx2">
                    <a:lumMod val="75000"/>
                  </a:schemeClr>
                </a:solidFill>
              </a:rPr>
              <a:t>comunitarias.</a:t>
            </a:r>
            <a:endParaRPr lang="es-ES" dirty="0" smtClean="0">
              <a:solidFill>
                <a:schemeClr val="tx2">
                  <a:lumMod val="75000"/>
                </a:schemeClr>
              </a:solidFill>
            </a:endParaRPr>
          </a:p>
          <a:p>
            <a:endParaRPr lang="es-ES" dirty="0">
              <a:solidFill>
                <a:schemeClr val="tx2">
                  <a:lumMod val="75000"/>
                </a:schemeClr>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418058"/>
          </a:xfrm>
        </p:spPr>
        <p:txBody>
          <a:bodyPr>
            <a:normAutofit fontScale="90000"/>
          </a:bodyPr>
          <a:lstStyle/>
          <a:p>
            <a:r>
              <a:rPr lang="es-ES" sz="3200" dirty="0" smtClean="0">
                <a:solidFill>
                  <a:srgbClr val="FF0000"/>
                </a:solidFill>
              </a:rPr>
              <a:t>CONT. PODER POLÍTICO:</a:t>
            </a:r>
            <a:endParaRPr lang="es-ES" sz="3200" dirty="0">
              <a:solidFill>
                <a:srgbClr val="FF0000"/>
              </a:solidFill>
            </a:endParaRPr>
          </a:p>
        </p:txBody>
      </p:sp>
      <p:sp>
        <p:nvSpPr>
          <p:cNvPr id="3" name="2 Marcador de contenido"/>
          <p:cNvSpPr>
            <a:spLocks noGrp="1"/>
          </p:cNvSpPr>
          <p:nvPr>
            <p:ph idx="1"/>
          </p:nvPr>
        </p:nvSpPr>
        <p:spPr>
          <a:xfrm>
            <a:off x="457200" y="764704"/>
            <a:ext cx="8229600" cy="5361459"/>
          </a:xfrm>
        </p:spPr>
        <p:txBody>
          <a:bodyPr/>
          <a:lstStyle/>
          <a:p>
            <a:r>
              <a:rPr lang="es-ES" dirty="0" smtClean="0">
                <a:solidFill>
                  <a:schemeClr val="tx2">
                    <a:lumMod val="75000"/>
                  </a:schemeClr>
                </a:solidFill>
              </a:rPr>
              <a:t>Este poder político tiene su origen exclusivo en un pacto o acuerdo establecido por mutuo consentimiento entre aquellos que componen </a:t>
            </a:r>
            <a:r>
              <a:rPr lang="es-ES" smtClean="0">
                <a:solidFill>
                  <a:schemeClr val="tx2">
                    <a:lumMod val="75000"/>
                  </a:schemeClr>
                </a:solidFill>
              </a:rPr>
              <a:t>la </a:t>
            </a:r>
            <a:r>
              <a:rPr lang="es-ES" smtClean="0">
                <a:solidFill>
                  <a:schemeClr val="tx2">
                    <a:lumMod val="75000"/>
                  </a:schemeClr>
                </a:solidFill>
              </a:rPr>
              <a:t>comunidad.</a:t>
            </a:r>
            <a:endParaRPr lang="es-ES" dirty="0" smtClean="0">
              <a:solidFill>
                <a:schemeClr val="tx2">
                  <a:lumMod val="75000"/>
                </a:schemeClr>
              </a:solidFill>
            </a:endParaRPr>
          </a:p>
          <a:p>
            <a:endParaRPr lang="es-ES" dirty="0">
              <a:solidFill>
                <a:schemeClr val="tx2">
                  <a:lumMod val="75000"/>
                </a:schemeClr>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71600" y="260648"/>
            <a:ext cx="7416824" cy="360040"/>
          </a:xfrm>
        </p:spPr>
        <p:txBody>
          <a:bodyPr>
            <a:noAutofit/>
          </a:bodyPr>
          <a:lstStyle/>
          <a:p>
            <a:r>
              <a:rPr lang="es-ES" sz="3600" dirty="0" smtClean="0">
                <a:solidFill>
                  <a:srgbClr val="FF0000"/>
                </a:solidFill>
              </a:rPr>
              <a:t>CONT. PODER CASTIGAR:</a:t>
            </a:r>
            <a:endParaRPr lang="es-ES" sz="3600" dirty="0">
              <a:solidFill>
                <a:srgbClr val="FF0000"/>
              </a:solidFill>
            </a:endParaRPr>
          </a:p>
        </p:txBody>
      </p:sp>
      <p:sp>
        <p:nvSpPr>
          <p:cNvPr id="3" name="2 Marcador de contenido"/>
          <p:cNvSpPr>
            <a:spLocks noGrp="1"/>
          </p:cNvSpPr>
          <p:nvPr>
            <p:ph idx="1"/>
          </p:nvPr>
        </p:nvSpPr>
        <p:spPr>
          <a:xfrm>
            <a:off x="457200" y="1052736"/>
            <a:ext cx="8229600" cy="5073427"/>
          </a:xfrm>
        </p:spPr>
        <p:txBody>
          <a:bodyPr>
            <a:normAutofit/>
          </a:bodyPr>
          <a:lstStyle/>
          <a:p>
            <a:r>
              <a:rPr lang="es-ES" dirty="0" smtClean="0">
                <a:solidFill>
                  <a:srgbClr val="0070C0"/>
                </a:solidFill>
              </a:rPr>
              <a:t>La armonía que </a:t>
            </a:r>
            <a:r>
              <a:rPr lang="es-ES" dirty="0" err="1" smtClean="0">
                <a:solidFill>
                  <a:srgbClr val="0070C0"/>
                </a:solidFill>
              </a:rPr>
              <a:t>Locke</a:t>
            </a:r>
            <a:r>
              <a:rPr lang="es-ES" dirty="0" smtClean="0">
                <a:solidFill>
                  <a:srgbClr val="0070C0"/>
                </a:solidFill>
              </a:rPr>
              <a:t> postula como norma natural de convivencia anterior al establecimiento de la sociedad civil no es, en definitiva, una situación permanente entre los hombres.</a:t>
            </a:r>
          </a:p>
          <a:p>
            <a:r>
              <a:rPr lang="es-ES" dirty="0" smtClean="0">
                <a:solidFill>
                  <a:srgbClr val="0070C0"/>
                </a:solidFill>
              </a:rPr>
              <a:t>Siempre hay en el fondo de cada individuo, una tendencia a la autoestima y al egoísmo, que, querámoslo o no, condiciona nuestra conducta.</a:t>
            </a:r>
            <a:endParaRPr lang="es-ES" dirty="0">
              <a:solidFill>
                <a:srgbClr val="0070C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6131024" cy="778098"/>
          </a:xfrm>
        </p:spPr>
        <p:txBody>
          <a:bodyPr/>
          <a:lstStyle/>
          <a:p>
            <a:r>
              <a:rPr lang="es-ES" dirty="0" smtClean="0">
                <a:solidFill>
                  <a:srgbClr val="FF0000"/>
                </a:solidFill>
              </a:rPr>
              <a:t>EN EL ESTADO NATURAL:</a:t>
            </a:r>
            <a:endParaRPr lang="es-ES" dirty="0">
              <a:solidFill>
                <a:srgbClr val="FF0000"/>
              </a:solidFill>
            </a:endParaRPr>
          </a:p>
        </p:txBody>
      </p:sp>
      <p:sp>
        <p:nvSpPr>
          <p:cNvPr id="3" name="2 Marcador de contenido"/>
          <p:cNvSpPr>
            <a:spLocks noGrp="1"/>
          </p:cNvSpPr>
          <p:nvPr>
            <p:ph idx="1"/>
          </p:nvPr>
        </p:nvSpPr>
        <p:spPr>
          <a:xfrm>
            <a:off x="457200" y="1412776"/>
            <a:ext cx="8229600" cy="4713387"/>
          </a:xfrm>
        </p:spPr>
        <p:txBody>
          <a:bodyPr>
            <a:normAutofit fontScale="77500" lnSpcReduction="20000"/>
          </a:bodyPr>
          <a:lstStyle/>
          <a:p>
            <a:r>
              <a:rPr lang="es-ES" dirty="0" smtClean="0">
                <a:solidFill>
                  <a:schemeClr val="tx2">
                    <a:lumMod val="75000"/>
                  </a:schemeClr>
                </a:solidFill>
              </a:rPr>
              <a:t>Reconoce </a:t>
            </a:r>
            <a:r>
              <a:rPr lang="es-ES" dirty="0" err="1" smtClean="0">
                <a:solidFill>
                  <a:schemeClr val="tx2">
                    <a:lumMod val="75000"/>
                  </a:schemeClr>
                </a:solidFill>
              </a:rPr>
              <a:t>Locke</a:t>
            </a:r>
            <a:r>
              <a:rPr lang="es-ES" dirty="0" smtClean="0">
                <a:solidFill>
                  <a:schemeClr val="tx2">
                    <a:lumMod val="75000"/>
                  </a:schemeClr>
                </a:solidFill>
              </a:rPr>
              <a:t>, tienen lugar:</a:t>
            </a:r>
          </a:p>
          <a:p>
            <a:r>
              <a:rPr lang="es-ES" dirty="0" smtClean="0">
                <a:solidFill>
                  <a:schemeClr val="tx2">
                    <a:lumMod val="75000"/>
                  </a:schemeClr>
                </a:solidFill>
              </a:rPr>
              <a:t> el acalorado apasionamiento, la ilimitada extravagancia y la transgresión de la ley de la naturaleza, </a:t>
            </a:r>
          </a:p>
          <a:p>
            <a:r>
              <a:rPr lang="es-ES" dirty="0" smtClean="0">
                <a:solidFill>
                  <a:schemeClr val="tx2">
                    <a:lumMod val="75000"/>
                  </a:schemeClr>
                </a:solidFill>
              </a:rPr>
              <a:t>con riesgos para la paz y seguridad de los hombres,</a:t>
            </a:r>
          </a:p>
          <a:p>
            <a:r>
              <a:rPr lang="es-ES" dirty="0" smtClean="0">
                <a:solidFill>
                  <a:schemeClr val="tx2">
                    <a:lumMod val="75000"/>
                  </a:schemeClr>
                </a:solidFill>
              </a:rPr>
              <a:t>y éstos (los que hayan respetado fielmente la obligación de preservar al género humano y estén dispuestos a guiarse por las normas de la razón) tienen derecho a “destruir” todo lo que sea nocivo para la especie,</a:t>
            </a:r>
          </a:p>
          <a:p>
            <a:r>
              <a:rPr lang="es-ES" dirty="0">
                <a:solidFill>
                  <a:schemeClr val="tx2">
                    <a:lumMod val="75000"/>
                  </a:schemeClr>
                </a:solidFill>
              </a:rPr>
              <a:t>d</a:t>
            </a:r>
            <a:r>
              <a:rPr lang="es-ES" dirty="0" smtClean="0">
                <a:solidFill>
                  <a:schemeClr val="tx2">
                    <a:lumMod val="75000"/>
                  </a:schemeClr>
                </a:solidFill>
              </a:rPr>
              <a:t>e manera que cada individuo puede, en esta estado, ser legítimamente ejecutor de la ley de la naturaleza, juez y verdugo con capacidad para velar por el cumplimiento de la ley de la razón, que es la que Dios ha implantado en todos los hombres. </a:t>
            </a:r>
          </a:p>
          <a:p>
            <a:endParaRPr lang="es-E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06090"/>
          </a:xfrm>
        </p:spPr>
        <p:txBody>
          <a:bodyPr/>
          <a:lstStyle/>
          <a:p>
            <a:r>
              <a:rPr lang="es-ES" sz="3600" dirty="0" smtClean="0">
                <a:solidFill>
                  <a:srgbClr val="FF0000"/>
                </a:solidFill>
              </a:rPr>
              <a:t>ESTADO DE GUERRA:</a:t>
            </a:r>
            <a:endParaRPr lang="es-ES" sz="3600" dirty="0">
              <a:solidFill>
                <a:srgbClr val="FF0000"/>
              </a:solidFill>
            </a:endParaRPr>
          </a:p>
        </p:txBody>
      </p:sp>
      <p:sp>
        <p:nvSpPr>
          <p:cNvPr id="3" name="2 Marcador de contenido"/>
          <p:cNvSpPr>
            <a:spLocks noGrp="1"/>
          </p:cNvSpPr>
          <p:nvPr>
            <p:ph idx="1"/>
          </p:nvPr>
        </p:nvSpPr>
        <p:spPr>
          <a:xfrm>
            <a:off x="457200" y="980728"/>
            <a:ext cx="8229600" cy="5145435"/>
          </a:xfrm>
        </p:spPr>
        <p:txBody>
          <a:bodyPr>
            <a:normAutofit fontScale="92500" lnSpcReduction="20000"/>
          </a:bodyPr>
          <a:lstStyle/>
          <a:p>
            <a:r>
              <a:rPr lang="es-ES" dirty="0" smtClean="0">
                <a:solidFill>
                  <a:schemeClr val="accent1">
                    <a:lumMod val="75000"/>
                  </a:schemeClr>
                </a:solidFill>
              </a:rPr>
              <a:t>El estado de naturaleza degenera en estado de guerra siempre que:</a:t>
            </a:r>
          </a:p>
          <a:p>
            <a:r>
              <a:rPr lang="es-ES" dirty="0" smtClean="0">
                <a:solidFill>
                  <a:schemeClr val="accent1">
                    <a:lumMod val="75000"/>
                  </a:schemeClr>
                </a:solidFill>
              </a:rPr>
              <a:t>Un hombre o varios hombres decidan atentar contra la vida o propiedad de otro/s, exponiéndose a ser agredidos y destruidos por </a:t>
            </a:r>
            <a:r>
              <a:rPr lang="es-ES" dirty="0" smtClean="0">
                <a:solidFill>
                  <a:schemeClr val="accent1">
                    <a:lumMod val="75000"/>
                  </a:schemeClr>
                </a:solidFill>
              </a:rPr>
              <a:t>éstos.</a:t>
            </a:r>
          </a:p>
          <a:p>
            <a:r>
              <a:rPr lang="es-ES" dirty="0" smtClean="0">
                <a:solidFill>
                  <a:schemeClr val="accent1">
                    <a:lumMod val="75000"/>
                  </a:schemeClr>
                </a:solidFill>
              </a:rPr>
              <a:t>Por </a:t>
            </a:r>
            <a:r>
              <a:rPr lang="es-ES" dirty="0" smtClean="0">
                <a:solidFill>
                  <a:schemeClr val="accent1">
                    <a:lumMod val="75000"/>
                  </a:schemeClr>
                </a:solidFill>
              </a:rPr>
              <a:t>el mero hecho de utilizar la violencia con la intención de apoderarse de lo de otro, el que agrede </a:t>
            </a:r>
            <a:r>
              <a:rPr lang="es-ES" dirty="0" smtClean="0">
                <a:solidFill>
                  <a:srgbClr val="FF0000"/>
                </a:solidFill>
              </a:rPr>
              <a:t>ha renunciado </a:t>
            </a:r>
            <a:r>
              <a:rPr lang="es-ES" dirty="0" smtClean="0">
                <a:solidFill>
                  <a:schemeClr val="accent1">
                    <a:lumMod val="75000"/>
                  </a:schemeClr>
                </a:solidFill>
              </a:rPr>
              <a:t>al derecho que antes tenía de conservar su propiedad y su vida y merece que se le dé el mismo trato que daríamos “a un lobo o a un león</a:t>
            </a:r>
            <a:r>
              <a:rPr lang="es-ES" dirty="0" smtClean="0">
                <a:solidFill>
                  <a:schemeClr val="accent1">
                    <a:lumMod val="75000"/>
                  </a:schemeClr>
                </a:solidFill>
              </a:rPr>
              <a:t>”.</a:t>
            </a:r>
            <a:endParaRPr lang="es-ES" dirty="0" smtClean="0">
              <a:solidFill>
                <a:schemeClr val="accent1">
                  <a:lumMod val="75000"/>
                </a:schemeClr>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2098576" cy="4090466"/>
          </a:xfrm>
        </p:spPr>
        <p:txBody>
          <a:bodyPr>
            <a:normAutofit/>
          </a:bodyPr>
          <a:lstStyle/>
          <a:p>
            <a:r>
              <a:rPr lang="es-ES" dirty="0" smtClean="0">
                <a:solidFill>
                  <a:srgbClr val="FF0000"/>
                </a:solidFill>
              </a:rPr>
              <a:t>EN EL ESTADO DE NATURALEZA:</a:t>
            </a:r>
            <a:endParaRPr lang="es-ES" dirty="0">
              <a:solidFill>
                <a:srgbClr val="FF0000"/>
              </a:solidFill>
            </a:endParaRPr>
          </a:p>
        </p:txBody>
      </p:sp>
      <p:sp>
        <p:nvSpPr>
          <p:cNvPr id="3" name="2 Marcador de contenido"/>
          <p:cNvSpPr>
            <a:spLocks noGrp="1"/>
          </p:cNvSpPr>
          <p:nvPr>
            <p:ph idx="1"/>
          </p:nvPr>
        </p:nvSpPr>
        <p:spPr>
          <a:xfrm>
            <a:off x="2987824" y="764704"/>
            <a:ext cx="5544616" cy="4392488"/>
          </a:xfrm>
        </p:spPr>
        <p:txBody>
          <a:bodyPr>
            <a:normAutofit fontScale="92500" lnSpcReduction="10000"/>
          </a:bodyPr>
          <a:lstStyle/>
          <a:p>
            <a:r>
              <a:rPr lang="es-ES" sz="4000" dirty="0" smtClean="0">
                <a:solidFill>
                  <a:schemeClr val="accent1">
                    <a:lumMod val="75000"/>
                  </a:schemeClr>
                </a:solidFill>
              </a:rPr>
              <a:t>Cada uno es juez de sí mismo</a:t>
            </a:r>
          </a:p>
          <a:p>
            <a:r>
              <a:rPr lang="es-ES" sz="4000" dirty="0" smtClean="0">
                <a:solidFill>
                  <a:schemeClr val="accent1">
                    <a:lumMod val="75000"/>
                  </a:schemeClr>
                </a:solidFill>
              </a:rPr>
              <a:t>El agredido tiene el perfecto derecho de responder a la guerra con la guerra y puede legítimamente matar al agresor</a:t>
            </a:r>
            <a:endParaRPr lang="es-ES" dirty="0" smtClean="0">
              <a:solidFill>
                <a:schemeClr val="accent1">
                  <a:lumMod val="75000"/>
                </a:schemeClr>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06090"/>
          </a:xfrm>
        </p:spPr>
        <p:txBody>
          <a:bodyPr>
            <a:normAutofit fontScale="90000"/>
          </a:bodyPr>
          <a:lstStyle/>
          <a:p>
            <a:r>
              <a:rPr lang="es-ES" dirty="0" smtClean="0">
                <a:solidFill>
                  <a:srgbClr val="FF0000"/>
                </a:solidFill>
              </a:rPr>
              <a:t>FIN DEL ESTADO DE GUERRA:</a:t>
            </a:r>
            <a:endParaRPr lang="es-ES" dirty="0">
              <a:solidFill>
                <a:srgbClr val="FF0000"/>
              </a:solidFill>
            </a:endParaRPr>
          </a:p>
        </p:txBody>
      </p:sp>
      <p:sp>
        <p:nvSpPr>
          <p:cNvPr id="3" name="2 Marcador de contenido"/>
          <p:cNvSpPr>
            <a:spLocks noGrp="1"/>
          </p:cNvSpPr>
          <p:nvPr>
            <p:ph idx="1"/>
          </p:nvPr>
        </p:nvSpPr>
        <p:spPr>
          <a:xfrm>
            <a:off x="457200" y="1484784"/>
            <a:ext cx="8229600" cy="4641379"/>
          </a:xfrm>
        </p:spPr>
        <p:txBody>
          <a:bodyPr/>
          <a:lstStyle/>
          <a:p>
            <a:pPr algn="just"/>
            <a:r>
              <a:rPr lang="es-ES" dirty="0" smtClean="0">
                <a:solidFill>
                  <a:schemeClr val="accent1">
                    <a:lumMod val="75000"/>
                  </a:schemeClr>
                </a:solidFill>
              </a:rPr>
              <a:t>Precisamente para evitar ese estado de </a:t>
            </a:r>
            <a:r>
              <a:rPr lang="es-ES" dirty="0" smtClean="0">
                <a:solidFill>
                  <a:schemeClr val="accent1">
                    <a:lumMod val="75000"/>
                  </a:schemeClr>
                </a:solidFill>
              </a:rPr>
              <a:t>guerra </a:t>
            </a:r>
            <a:r>
              <a:rPr lang="es-ES" dirty="0" smtClean="0">
                <a:solidFill>
                  <a:schemeClr val="accent1">
                    <a:lumMod val="75000"/>
                  </a:schemeClr>
                </a:solidFill>
              </a:rPr>
              <a:t>es que los hombres, con gran razón, se ponen a sí mismos en estado de sociedad,</a:t>
            </a:r>
          </a:p>
          <a:p>
            <a:pPr algn="just"/>
            <a:r>
              <a:rPr lang="es-ES" dirty="0" smtClean="0">
                <a:solidFill>
                  <a:schemeClr val="accent1">
                    <a:lumMod val="75000"/>
                  </a:schemeClr>
                </a:solidFill>
              </a:rPr>
              <a:t>abandonando el estado de naturaleza, </a:t>
            </a:r>
          </a:p>
          <a:p>
            <a:pPr algn="just"/>
            <a:r>
              <a:rPr lang="es-ES" dirty="0" smtClean="0">
                <a:solidFill>
                  <a:schemeClr val="accent1">
                    <a:lumMod val="75000"/>
                  </a:schemeClr>
                </a:solidFill>
              </a:rPr>
              <a:t>pues allí donde hay una autoridad, un poder terrenal del que pueda obtenerse reparación apelando a él, el estado de guerra queda eliminado.</a:t>
            </a:r>
            <a:endParaRPr lang="es-ES" dirty="0">
              <a:solidFill>
                <a:schemeClr val="accent1">
                  <a:lumMod val="75000"/>
                </a:schemeClr>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78098"/>
          </a:xfrm>
        </p:spPr>
        <p:txBody>
          <a:bodyPr/>
          <a:lstStyle/>
          <a:p>
            <a:r>
              <a:rPr lang="es-ES" dirty="0" smtClean="0">
                <a:solidFill>
                  <a:srgbClr val="FF0000"/>
                </a:solidFill>
              </a:rPr>
              <a:t>PROPIEDAD:</a:t>
            </a:r>
            <a:endParaRPr lang="es-ES" dirty="0">
              <a:solidFill>
                <a:srgbClr val="FF0000"/>
              </a:solidFill>
            </a:endParaRPr>
          </a:p>
        </p:txBody>
      </p:sp>
      <p:sp>
        <p:nvSpPr>
          <p:cNvPr id="3" name="2 Marcador de contenido"/>
          <p:cNvSpPr>
            <a:spLocks noGrp="1"/>
          </p:cNvSpPr>
          <p:nvPr>
            <p:ph idx="1"/>
          </p:nvPr>
        </p:nvSpPr>
        <p:spPr>
          <a:xfrm>
            <a:off x="457200" y="1052736"/>
            <a:ext cx="8229600" cy="5328592"/>
          </a:xfrm>
        </p:spPr>
        <p:txBody>
          <a:bodyPr>
            <a:normAutofit fontScale="92500" lnSpcReduction="10000"/>
          </a:bodyPr>
          <a:lstStyle/>
          <a:p>
            <a:r>
              <a:rPr lang="es-ES" dirty="0" smtClean="0">
                <a:solidFill>
                  <a:schemeClr val="accent1">
                    <a:lumMod val="75000"/>
                  </a:schemeClr>
                </a:solidFill>
              </a:rPr>
              <a:t>Lo que los hombres pretenden cuando deciden ponerse a sí mismos en sociedad </a:t>
            </a:r>
            <a:r>
              <a:rPr lang="es-ES" dirty="0" smtClean="0">
                <a:solidFill>
                  <a:schemeClr val="accent1">
                    <a:lumMod val="75000"/>
                  </a:schemeClr>
                </a:solidFill>
              </a:rPr>
              <a:t>civil es, </a:t>
            </a:r>
            <a:r>
              <a:rPr lang="es-ES" dirty="0" smtClean="0">
                <a:solidFill>
                  <a:schemeClr val="accent1">
                    <a:lumMod val="75000"/>
                  </a:schemeClr>
                </a:solidFill>
              </a:rPr>
              <a:t>en primer </a:t>
            </a:r>
            <a:r>
              <a:rPr lang="es-ES" dirty="0" smtClean="0">
                <a:solidFill>
                  <a:schemeClr val="accent1">
                    <a:lumMod val="75000"/>
                  </a:schemeClr>
                </a:solidFill>
              </a:rPr>
              <a:t>lugar, </a:t>
            </a:r>
            <a:r>
              <a:rPr lang="es-ES" dirty="0" smtClean="0">
                <a:solidFill>
                  <a:schemeClr val="accent1">
                    <a:lumMod val="75000"/>
                  </a:schemeClr>
                </a:solidFill>
              </a:rPr>
              <a:t>la conservación de su </a:t>
            </a:r>
            <a:r>
              <a:rPr lang="es-ES" dirty="0" smtClean="0">
                <a:solidFill>
                  <a:schemeClr val="accent1">
                    <a:lumMod val="75000"/>
                  </a:schemeClr>
                </a:solidFill>
              </a:rPr>
              <a:t>vida.</a:t>
            </a:r>
            <a:endParaRPr lang="es-ES" dirty="0" smtClean="0">
              <a:solidFill>
                <a:schemeClr val="accent1">
                  <a:lumMod val="75000"/>
                </a:schemeClr>
              </a:solidFill>
            </a:endParaRPr>
          </a:p>
          <a:p>
            <a:r>
              <a:rPr lang="es-ES" dirty="0" smtClean="0">
                <a:solidFill>
                  <a:schemeClr val="accent1">
                    <a:lumMod val="75000"/>
                  </a:schemeClr>
                </a:solidFill>
              </a:rPr>
              <a:t>Junto a </a:t>
            </a:r>
            <a:r>
              <a:rPr lang="es-ES" dirty="0" smtClean="0">
                <a:solidFill>
                  <a:schemeClr val="accent1">
                    <a:lumMod val="75000"/>
                  </a:schemeClr>
                </a:solidFill>
              </a:rPr>
              <a:t>ésta </a:t>
            </a:r>
            <a:r>
              <a:rPr lang="es-ES" dirty="0" smtClean="0">
                <a:solidFill>
                  <a:schemeClr val="accent1">
                    <a:lumMod val="75000"/>
                  </a:schemeClr>
                </a:solidFill>
              </a:rPr>
              <a:t>también se pretende la conservación de la “propiedad”, término que en Locke no siempre tiene el significado de bienes materiales, a veces se refiere a algo más </a:t>
            </a:r>
            <a:r>
              <a:rPr lang="es-ES" dirty="0" smtClean="0">
                <a:solidFill>
                  <a:schemeClr val="accent1">
                    <a:lumMod val="75000"/>
                  </a:schemeClr>
                </a:solidFill>
              </a:rPr>
              <a:t>general.</a:t>
            </a:r>
            <a:endParaRPr lang="es-ES" dirty="0" smtClean="0">
              <a:solidFill>
                <a:schemeClr val="accent1">
                  <a:lumMod val="75000"/>
                </a:schemeClr>
              </a:solidFill>
            </a:endParaRPr>
          </a:p>
          <a:p>
            <a:r>
              <a:rPr lang="es-ES" dirty="0" smtClean="0">
                <a:solidFill>
                  <a:schemeClr val="accent1">
                    <a:lumMod val="75000"/>
                  </a:schemeClr>
                </a:solidFill>
              </a:rPr>
              <a:t>El derecho que los hombres tienen de conservar lo suyo (vida, libertad y posesiones) no sólo es consecuencia de las normas establecidas por la sociedad civil, sino que existía ya en el estado de naturaleza.</a:t>
            </a:r>
            <a:endParaRPr lang="es-ES" dirty="0">
              <a:solidFill>
                <a:schemeClr val="accent1">
                  <a:lumMod val="75000"/>
                </a:schemeClr>
              </a:solidFill>
            </a:endParaRPr>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578</TotalTime>
  <Words>3235</Words>
  <Application>Microsoft Office PowerPoint</Application>
  <PresentationFormat>Presentación en pantalla (4:3)</PresentationFormat>
  <Paragraphs>122</Paragraphs>
  <Slides>32</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32</vt:i4>
      </vt:variant>
    </vt:vector>
  </HeadingPairs>
  <TitlesOfParts>
    <vt:vector size="35" baseType="lpstr">
      <vt:lpstr>Arial</vt:lpstr>
      <vt:lpstr>Calibri</vt:lpstr>
      <vt:lpstr>Tema de Office</vt:lpstr>
      <vt:lpstr>ESTADO DE NATURALEZA:</vt:lpstr>
      <vt:lpstr>La RAZÓN es esa LEY:</vt:lpstr>
      <vt:lpstr>PODER DE CASTIGAR:</vt:lpstr>
      <vt:lpstr>CONT. PODER CASTIGAR:</vt:lpstr>
      <vt:lpstr>EN EL ESTADO NATURAL:</vt:lpstr>
      <vt:lpstr>ESTADO DE GUERRA:</vt:lpstr>
      <vt:lpstr>EN EL ESTADO DE NATURALEZA:</vt:lpstr>
      <vt:lpstr>FIN DEL ESTADO DE GUERRA:</vt:lpstr>
      <vt:lpstr>PROPIEDAD:</vt:lpstr>
      <vt:lpstr>EN EL ESTADO DE NATURALEZA:</vt:lpstr>
      <vt:lpstr>LÍMITES DE LA PROPIEDAD:</vt:lpstr>
      <vt:lpstr>En lo que atañe a bienes corruptibles:</vt:lpstr>
      <vt:lpstr>LOCKE AFIRMA QUE:</vt:lpstr>
      <vt:lpstr>El acuerdo tácito del que Locke habla, y que tiene lugar en el estado de naturaleza</vt:lpstr>
      <vt:lpstr>La erección de la sociedad civil no esta precedida inmediatamente por un estado natural de paz</vt:lpstr>
      <vt:lpstr>Locke justifica la desigualdad:</vt:lpstr>
      <vt:lpstr>Desigualdad racional-desigualdad depravada</vt:lpstr>
      <vt:lpstr>Sociedad civil:</vt:lpstr>
      <vt:lpstr>Las leyes son el alma del Estado y, mientras sigan vigentes, todos por igual han de someterse a ellas</vt:lpstr>
      <vt:lpstr>Observaciones importantes a tener en cuenta:</vt:lpstr>
      <vt:lpstr>Rebelión:</vt:lpstr>
      <vt:lpstr>La respuesta es clara:</vt:lpstr>
      <vt:lpstr>Presentación de PowerPoint</vt:lpstr>
      <vt:lpstr>Significado del vocablo rebelarse:</vt:lpstr>
      <vt:lpstr>No sería equivocado concluir:</vt:lpstr>
      <vt:lpstr>PODER PATERNAL:</vt:lpstr>
      <vt:lpstr>CONT. PODER PATERNAL:</vt:lpstr>
      <vt:lpstr>CONT. PODER PATERNAL:</vt:lpstr>
      <vt:lpstr>PODER DEL AMO:</vt:lpstr>
      <vt:lpstr>CONT. PODER DEL AMO:</vt:lpstr>
      <vt:lpstr>PODER POLÍTICO:</vt:lpstr>
      <vt:lpstr>CONT. PODER POLÍTICO:</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ESTADO DE NATURALEZA:</dc:title>
  <dc:creator>German</dc:creator>
  <cp:lastModifiedBy>Arturo Rodríguez Peixoto</cp:lastModifiedBy>
  <cp:revision>141</cp:revision>
  <dcterms:created xsi:type="dcterms:W3CDTF">2016-04-23T17:26:55Z</dcterms:created>
  <dcterms:modified xsi:type="dcterms:W3CDTF">2017-04-08T16:49:13Z</dcterms:modified>
</cp:coreProperties>
</file>